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73"/>
  </p:notesMasterIdLst>
  <p:sldIdLst>
    <p:sldId id="256" r:id="rId2"/>
    <p:sldId id="367" r:id="rId3"/>
    <p:sldId id="362" r:id="rId4"/>
    <p:sldId id="365" r:id="rId5"/>
    <p:sldId id="364" r:id="rId6"/>
    <p:sldId id="363" r:id="rId7"/>
    <p:sldId id="366" r:id="rId8"/>
    <p:sldId id="288" r:id="rId9"/>
    <p:sldId id="302" r:id="rId10"/>
    <p:sldId id="289" r:id="rId11"/>
    <p:sldId id="290" r:id="rId12"/>
    <p:sldId id="293" r:id="rId13"/>
    <p:sldId id="291" r:id="rId14"/>
    <p:sldId id="292" r:id="rId15"/>
    <p:sldId id="294" r:id="rId16"/>
    <p:sldId id="295" r:id="rId17"/>
    <p:sldId id="296" r:id="rId18"/>
    <p:sldId id="297" r:id="rId19"/>
    <p:sldId id="298" r:id="rId20"/>
    <p:sldId id="299" r:id="rId21"/>
    <p:sldId id="300" r:id="rId22"/>
    <p:sldId id="301" r:id="rId23"/>
    <p:sldId id="303" r:id="rId24"/>
    <p:sldId id="309" r:id="rId25"/>
    <p:sldId id="310" r:id="rId26"/>
    <p:sldId id="311" r:id="rId27"/>
    <p:sldId id="312" r:id="rId28"/>
    <p:sldId id="313" r:id="rId29"/>
    <p:sldId id="314" r:id="rId30"/>
    <p:sldId id="315" r:id="rId31"/>
    <p:sldId id="317" r:id="rId32"/>
    <p:sldId id="316" r:id="rId33"/>
    <p:sldId id="405" r:id="rId34"/>
    <p:sldId id="406" r:id="rId35"/>
    <p:sldId id="324" r:id="rId36"/>
    <p:sldId id="325" r:id="rId37"/>
    <p:sldId id="328" r:id="rId38"/>
    <p:sldId id="329" r:id="rId39"/>
    <p:sldId id="330" r:id="rId40"/>
    <p:sldId id="376" r:id="rId41"/>
    <p:sldId id="382" r:id="rId42"/>
    <p:sldId id="383" r:id="rId43"/>
    <p:sldId id="377" r:id="rId44"/>
    <p:sldId id="378" r:id="rId45"/>
    <p:sldId id="379" r:id="rId46"/>
    <p:sldId id="384" r:id="rId47"/>
    <p:sldId id="385" r:id="rId48"/>
    <p:sldId id="386" r:id="rId49"/>
    <p:sldId id="387" r:id="rId50"/>
    <p:sldId id="388" r:id="rId51"/>
    <p:sldId id="380" r:id="rId52"/>
    <p:sldId id="381" r:id="rId53"/>
    <p:sldId id="389" r:id="rId54"/>
    <p:sldId id="390" r:id="rId55"/>
    <p:sldId id="391" r:id="rId56"/>
    <p:sldId id="392" r:id="rId57"/>
    <p:sldId id="396" r:id="rId58"/>
    <p:sldId id="393" r:id="rId59"/>
    <p:sldId id="394" r:id="rId60"/>
    <p:sldId id="400" r:id="rId61"/>
    <p:sldId id="399" r:id="rId62"/>
    <p:sldId id="395" r:id="rId63"/>
    <p:sldId id="401" r:id="rId64"/>
    <p:sldId id="402" r:id="rId65"/>
    <p:sldId id="413" r:id="rId66"/>
    <p:sldId id="414" r:id="rId67"/>
    <p:sldId id="403" r:id="rId68"/>
    <p:sldId id="412" r:id="rId69"/>
    <p:sldId id="404" r:id="rId70"/>
    <p:sldId id="407" r:id="rId71"/>
    <p:sldId id="270" r:id="rId72"/>
    <p:sldId id="286" r:id="rId73"/>
    <p:sldId id="271" r:id="rId74"/>
    <p:sldId id="272" r:id="rId75"/>
    <p:sldId id="273" r:id="rId76"/>
    <p:sldId id="274" r:id="rId77"/>
    <p:sldId id="275" r:id="rId78"/>
    <p:sldId id="276" r:id="rId79"/>
    <p:sldId id="277" r:id="rId80"/>
    <p:sldId id="278" r:id="rId81"/>
    <p:sldId id="279" r:id="rId82"/>
    <p:sldId id="280" r:id="rId83"/>
    <p:sldId id="281" r:id="rId84"/>
    <p:sldId id="282" r:id="rId85"/>
    <p:sldId id="283" r:id="rId86"/>
    <p:sldId id="284" r:id="rId87"/>
    <p:sldId id="285" r:id="rId88"/>
    <p:sldId id="287" r:id="rId89"/>
    <p:sldId id="257" r:id="rId90"/>
    <p:sldId id="258" r:id="rId91"/>
    <p:sldId id="259" r:id="rId92"/>
    <p:sldId id="260" r:id="rId93"/>
    <p:sldId id="261" r:id="rId94"/>
    <p:sldId id="262" r:id="rId95"/>
    <p:sldId id="263" r:id="rId96"/>
    <p:sldId id="268" r:id="rId97"/>
    <p:sldId id="264" r:id="rId98"/>
    <p:sldId id="265" r:id="rId99"/>
    <p:sldId id="266" r:id="rId100"/>
    <p:sldId id="267" r:id="rId101"/>
    <p:sldId id="269" r:id="rId102"/>
    <p:sldId id="318" r:id="rId103"/>
    <p:sldId id="331" r:id="rId104"/>
    <p:sldId id="319" r:id="rId105"/>
    <p:sldId id="320" r:id="rId106"/>
    <p:sldId id="361" r:id="rId107"/>
    <p:sldId id="360" r:id="rId108"/>
    <p:sldId id="332" r:id="rId109"/>
    <p:sldId id="333" r:id="rId110"/>
    <p:sldId id="357" r:id="rId111"/>
    <p:sldId id="358" r:id="rId112"/>
    <p:sldId id="359" r:id="rId113"/>
    <p:sldId id="349" r:id="rId114"/>
    <p:sldId id="350" r:id="rId115"/>
    <p:sldId id="351" r:id="rId116"/>
    <p:sldId id="353" r:id="rId117"/>
    <p:sldId id="354" r:id="rId118"/>
    <p:sldId id="355" r:id="rId119"/>
    <p:sldId id="356" r:id="rId120"/>
    <p:sldId id="352" r:id="rId121"/>
    <p:sldId id="418" r:id="rId122"/>
    <p:sldId id="420" r:id="rId123"/>
    <p:sldId id="421" r:id="rId124"/>
    <p:sldId id="419" r:id="rId125"/>
    <p:sldId id="422" r:id="rId126"/>
    <p:sldId id="423" r:id="rId127"/>
    <p:sldId id="424" r:id="rId128"/>
    <p:sldId id="425" r:id="rId129"/>
    <p:sldId id="322" r:id="rId130"/>
    <p:sldId id="334" r:id="rId131"/>
    <p:sldId id="335" r:id="rId132"/>
    <p:sldId id="336" r:id="rId133"/>
    <p:sldId id="337" r:id="rId134"/>
    <p:sldId id="408" r:id="rId135"/>
    <p:sldId id="409" r:id="rId136"/>
    <p:sldId id="410" r:id="rId137"/>
    <p:sldId id="411" r:id="rId138"/>
    <p:sldId id="338" r:id="rId139"/>
    <p:sldId id="339" r:id="rId140"/>
    <p:sldId id="340" r:id="rId141"/>
    <p:sldId id="341" r:id="rId142"/>
    <p:sldId id="342" r:id="rId143"/>
    <p:sldId id="415" r:id="rId144"/>
    <p:sldId id="323" r:id="rId145"/>
    <p:sldId id="348" r:id="rId146"/>
    <p:sldId id="344" r:id="rId147"/>
    <p:sldId id="345" r:id="rId148"/>
    <p:sldId id="346" r:id="rId149"/>
    <p:sldId id="347" r:id="rId150"/>
    <p:sldId id="343" r:id="rId151"/>
    <p:sldId id="368" r:id="rId152"/>
    <p:sldId id="369" r:id="rId153"/>
    <p:sldId id="370" r:id="rId154"/>
    <p:sldId id="371" r:id="rId155"/>
    <p:sldId id="372" r:id="rId156"/>
    <p:sldId id="416" r:id="rId157"/>
    <p:sldId id="373" r:id="rId158"/>
    <p:sldId id="374" r:id="rId159"/>
    <p:sldId id="375" r:id="rId160"/>
    <p:sldId id="417" r:id="rId161"/>
    <p:sldId id="426" r:id="rId162"/>
    <p:sldId id="427" r:id="rId163"/>
    <p:sldId id="428" r:id="rId164"/>
    <p:sldId id="429" r:id="rId165"/>
    <p:sldId id="431" r:id="rId166"/>
    <p:sldId id="432" r:id="rId167"/>
    <p:sldId id="433" r:id="rId168"/>
    <p:sldId id="430" r:id="rId169"/>
    <p:sldId id="434" r:id="rId170"/>
    <p:sldId id="435" r:id="rId171"/>
    <p:sldId id="436" r:id="rId17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387494-CB78-E67B-366F-E5E481AC4CB6}" v="4491" dt="2021-09-28T15:48:52.023"/>
    <p1510:client id="{0F9AE3CF-5A6F-4F8B-BB8E-E50371883B24}" v="55" dt="2021-09-29T11:51:39.190"/>
    <p1510:client id="{23374689-3937-474B-8D88-D96FB10C0647}" v="259" dt="2021-09-28T09:10:29.788"/>
    <p1510:client id="{2CD05EB5-B083-4D87-B08B-C8406298E9E7}" v="687" dt="2021-09-29T11:14:48.424"/>
    <p1510:client id="{3B618ED6-C4DF-4069-992D-310BB28629C2}" v="286" dt="2021-09-27T21:22:13.965"/>
    <p1510:client id="{5241E196-CDB7-43DD-89CC-A84BF72265EA}" v="996" dt="2021-09-28T06:56:43.244"/>
    <p1510:client id="{736BF84D-3B7A-48C0-86E8-704571FC7A49}" v="1649" dt="2021-09-27T21:11:20.662"/>
    <p1510:client id="{7A2B25E3-95EB-48EB-8BAF-321CE8BEB670}" v="1881" dt="2021-09-28T08:16:49.105"/>
    <p1510:client id="{819C12FD-F66E-48E3-BF36-AE243AFD359E}" v="206" dt="2021-09-28T08:47:47.319"/>
    <p1510:client id="{9F362612-4E41-4992-9486-C34CC0F8F4F8}" v="567" dt="2021-09-29T13:05:46.451"/>
    <p1510:client id="{BC2BF404-D300-4CFE-AC42-5745B0451BE7}" v="2" dt="2021-10-06T10:09:54.050"/>
    <p1510:client id="{C6151530-A1EE-4CEF-B76F-2419706AE029}" v="198" dt="2021-09-28T08:24:19.375"/>
    <p1510:client id="{F5E8A846-61DC-4042-AF97-A85688BAC066}" v="26" dt="2021-09-28T09:12:29.493"/>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51256" autoAdjust="0"/>
  </p:normalViewPr>
  <p:slideViewPr>
    <p:cSldViewPr snapToGrid="0">
      <p:cViewPr varScale="1">
        <p:scale>
          <a:sx n="44" d="100"/>
          <a:sy n="44" d="100"/>
        </p:scale>
        <p:origin x="218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tableStyles" Target="tableStyle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77474B-85CF-490A-A9E5-25C7F5833628}" type="datetimeFigureOut">
              <a:rPr lang="tr"/>
              <a:t>29.12.2022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26F7CC-D458-443D-B283-07E9842616FE}" type="slidenum">
              <a:rPr lang="tr"/>
              <a:t>‹#›</a:t>
            </a:fld>
            <a:endParaRPr lang="en-US"/>
          </a:p>
        </p:txBody>
      </p:sp>
    </p:spTree>
    <p:extLst>
      <p:ext uri="{BB962C8B-B14F-4D97-AF65-F5344CB8AC3E}">
        <p14:creationId xmlns:p14="http://schemas.microsoft.com/office/powerpoint/2010/main" val="750230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central.maven.org/maven2/org/springframework/security/spring-security-rsa/1.0.8.RELEASE/spring-security-rsa-1.0.8.RELEASE.ja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edium.com/cloud-and-servers/cap-teoremi-nedir-8673e71c10fc"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edium.com/software-development-turkey/resiliency-pattern-polly-net-414821eea775"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edium.com/software-development-turkey/resiliency-pattern-polly-net-414821eea775"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www.gencayyildiz.com/blog/asp-net-core-serilog-ile-veri-loglama-ve-seq-ile-gorsellestirme/" TargetMode="External"/><Relationship Id="rId5" Type="http://schemas.openxmlformats.org/officeDocument/2006/relationships/hyperlink" Target="https://blog.barisceviz.com/asp-net-core-graylog-log-monitoring-entegrasyonu-da5962fc66aa" TargetMode="External"/><Relationship Id="rId4" Type="http://schemas.openxmlformats.org/officeDocument/2006/relationships/hyperlink" Target="https://medium.com/devopsturkiye/microservice-mimarilerde-loglama-958fd86ca48b"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SOA SERVICE: https://medium.com/architectural-patterns/soa-service-orietented-architecture-nedir-75092cd90d61</a:t>
            </a:r>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REST SERVICE : https://denizirgin.com/rest-ve-restful-web-servis-kavram%C4%B1-30bc4400b9e0</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2</a:t>
            </a:fld>
            <a:endParaRPr lang="en-US"/>
          </a:p>
        </p:txBody>
      </p:sp>
    </p:spTree>
    <p:extLst>
      <p:ext uri="{BB962C8B-B14F-4D97-AF65-F5344CB8AC3E}">
        <p14:creationId xmlns:p14="http://schemas.microsoft.com/office/powerpoint/2010/main" val="2881374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51</a:t>
            </a:fld>
            <a:endParaRPr lang="en-US"/>
          </a:p>
        </p:txBody>
      </p:sp>
    </p:spTree>
    <p:extLst>
      <p:ext uri="{BB962C8B-B14F-4D97-AF65-F5344CB8AC3E}">
        <p14:creationId xmlns:p14="http://schemas.microsoft.com/office/powerpoint/2010/main" val="194022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22222"/>
                </a:solidFill>
                <a:effectLst/>
                <a:latin typeface="volkhov"/>
              </a:rPr>
              <a:t>Default </a:t>
            </a:r>
            <a:r>
              <a:rPr lang="en-US" b="0" i="1" dirty="0" err="1">
                <a:solidFill>
                  <a:srgbClr val="222222"/>
                </a:solidFill>
                <a:effectLst/>
                <a:latin typeface="volkhov"/>
              </a:rPr>
              <a:t>olarak</a:t>
            </a:r>
            <a:r>
              <a:rPr lang="en-US" b="0" i="1" dirty="0">
                <a:solidFill>
                  <a:srgbClr val="222222"/>
                </a:solidFill>
                <a:effectLst/>
                <a:latin typeface="volkhov"/>
              </a:rPr>
              <a:t> </a:t>
            </a:r>
            <a:r>
              <a:rPr lang="en-US" b="0" i="1" dirty="0" err="1">
                <a:solidFill>
                  <a:srgbClr val="222222"/>
                </a:solidFill>
                <a:effectLst/>
                <a:latin typeface="volkhov"/>
              </a:rPr>
              <a:t>containerlar</a:t>
            </a:r>
            <a:r>
              <a:rPr lang="en-US" b="0" i="1" dirty="0">
                <a:solidFill>
                  <a:srgbClr val="222222"/>
                </a:solidFill>
                <a:effectLst/>
                <a:latin typeface="volkhov"/>
              </a:rPr>
              <a:t>, </a:t>
            </a:r>
            <a:r>
              <a:rPr lang="en-US" b="1" i="1" dirty="0">
                <a:solidFill>
                  <a:srgbClr val="222222"/>
                </a:solidFill>
                <a:effectLst/>
                <a:latin typeface="volkhov"/>
              </a:rPr>
              <a:t>bridge</a:t>
            </a:r>
            <a:r>
              <a:rPr lang="en-US" b="0" i="1" dirty="0">
                <a:solidFill>
                  <a:srgbClr val="222222"/>
                </a:solidFill>
                <a:effectLst/>
                <a:latin typeface="volkhov"/>
              </a:rPr>
              <a:t> </a:t>
            </a:r>
            <a:r>
              <a:rPr lang="en-US" b="0" i="1" dirty="0" err="1">
                <a:solidFill>
                  <a:srgbClr val="222222"/>
                </a:solidFill>
                <a:effectLst/>
                <a:latin typeface="volkhov"/>
              </a:rPr>
              <a:t>network’e</a:t>
            </a:r>
            <a:r>
              <a:rPr lang="en-US" b="0" i="1" dirty="0">
                <a:solidFill>
                  <a:srgbClr val="222222"/>
                </a:solidFill>
                <a:effectLst/>
                <a:latin typeface="volkhov"/>
              </a:rPr>
              <a:t> </a:t>
            </a:r>
            <a:r>
              <a:rPr lang="en-US" b="0" i="1" dirty="0" err="1">
                <a:solidFill>
                  <a:srgbClr val="222222"/>
                </a:solidFill>
                <a:effectLst/>
                <a:latin typeface="volkhov"/>
              </a:rPr>
              <a:t>dahil</a:t>
            </a:r>
            <a:r>
              <a:rPr lang="en-US" b="0" i="1" dirty="0">
                <a:solidFill>
                  <a:srgbClr val="222222"/>
                </a:solidFill>
                <a:effectLst/>
                <a:latin typeface="volkhov"/>
              </a:rPr>
              <a:t> </a:t>
            </a:r>
            <a:r>
              <a:rPr lang="en-US" b="0" i="1" dirty="0" err="1">
                <a:solidFill>
                  <a:srgbClr val="222222"/>
                </a:solidFill>
                <a:effectLst/>
                <a:latin typeface="volkhov"/>
              </a:rPr>
              <a:t>oldukları</a:t>
            </a:r>
            <a:r>
              <a:rPr lang="en-US" b="0" i="1" dirty="0">
                <a:solidFill>
                  <a:srgbClr val="222222"/>
                </a:solidFill>
                <a:effectLst/>
                <a:latin typeface="volkhov"/>
              </a:rPr>
              <a:t> </a:t>
            </a:r>
            <a:r>
              <a:rPr lang="en-US" b="0" i="1" dirty="0" err="1">
                <a:solidFill>
                  <a:srgbClr val="222222"/>
                </a:solidFill>
                <a:effectLst/>
                <a:latin typeface="volkhov"/>
              </a:rPr>
              <a:t>için</a:t>
            </a:r>
            <a:r>
              <a:rPr lang="en-US" b="0" i="1" dirty="0">
                <a:solidFill>
                  <a:srgbClr val="222222"/>
                </a:solidFill>
                <a:effectLst/>
                <a:latin typeface="volkhov"/>
              </a:rPr>
              <a:t> </a:t>
            </a:r>
            <a:r>
              <a:rPr lang="en-US" b="0" i="1" dirty="0" err="1">
                <a:solidFill>
                  <a:srgbClr val="222222"/>
                </a:solidFill>
                <a:effectLst/>
                <a:latin typeface="volkhov"/>
              </a:rPr>
              <a:t>aslında</a:t>
            </a:r>
            <a:r>
              <a:rPr lang="en-US" b="0" i="1" dirty="0">
                <a:solidFill>
                  <a:srgbClr val="222222"/>
                </a:solidFill>
                <a:effectLst/>
                <a:latin typeface="volkhov"/>
              </a:rPr>
              <a:t> </a:t>
            </a:r>
            <a:r>
              <a:rPr lang="en-US" b="0" i="1" dirty="0" err="1">
                <a:solidFill>
                  <a:srgbClr val="222222"/>
                </a:solidFill>
                <a:effectLst/>
                <a:latin typeface="volkhov"/>
              </a:rPr>
              <a:t>birbirileri</a:t>
            </a:r>
            <a:r>
              <a:rPr lang="en-US" b="0" i="1" dirty="0">
                <a:solidFill>
                  <a:srgbClr val="222222"/>
                </a:solidFill>
                <a:effectLst/>
                <a:latin typeface="volkhov"/>
              </a:rPr>
              <a:t> </a:t>
            </a:r>
            <a:r>
              <a:rPr lang="en-US" b="0" i="1" dirty="0" err="1">
                <a:solidFill>
                  <a:srgbClr val="222222"/>
                </a:solidFill>
                <a:effectLst/>
                <a:latin typeface="volkhov"/>
              </a:rPr>
              <a:t>ile</a:t>
            </a:r>
            <a:r>
              <a:rPr lang="en-US" b="0" i="1" dirty="0">
                <a:solidFill>
                  <a:srgbClr val="222222"/>
                </a:solidFill>
                <a:effectLst/>
                <a:latin typeface="volkhov"/>
              </a:rPr>
              <a:t> de </a:t>
            </a:r>
            <a:r>
              <a:rPr lang="en-US" b="0" i="1" dirty="0" err="1">
                <a:solidFill>
                  <a:srgbClr val="222222"/>
                </a:solidFill>
                <a:effectLst/>
                <a:latin typeface="volkhov"/>
              </a:rPr>
              <a:t>iletişime</a:t>
            </a:r>
            <a:r>
              <a:rPr lang="en-US" b="0" i="1" dirty="0">
                <a:solidFill>
                  <a:srgbClr val="222222"/>
                </a:solidFill>
                <a:effectLst/>
                <a:latin typeface="volkhov"/>
              </a:rPr>
              <a:t> </a:t>
            </a:r>
            <a:r>
              <a:rPr lang="en-US" b="0" i="1" dirty="0" err="1">
                <a:solidFill>
                  <a:srgbClr val="222222"/>
                </a:solidFill>
                <a:effectLst/>
                <a:latin typeface="volkhov"/>
              </a:rPr>
              <a:t>geçebilirler</a:t>
            </a:r>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57</a:t>
            </a:fld>
            <a:endParaRPr lang="en-US"/>
          </a:p>
        </p:txBody>
      </p:sp>
    </p:spTree>
    <p:extLst>
      <p:ext uri="{BB962C8B-B14F-4D97-AF65-F5344CB8AC3E}">
        <p14:creationId xmlns:p14="http://schemas.microsoft.com/office/powerpoint/2010/main" val="37648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Inter"/>
              </a:rPr>
              <a:t>Docker Engine </a:t>
            </a:r>
            <a:r>
              <a:rPr lang="en-US" b="0" i="0" dirty="0" err="1">
                <a:solidFill>
                  <a:srgbClr val="000000"/>
                </a:solidFill>
                <a:effectLst/>
                <a:latin typeface="Inter"/>
              </a:rPr>
              <a:t>üç</a:t>
            </a:r>
            <a:r>
              <a:rPr lang="en-US" b="0" i="0" dirty="0">
                <a:solidFill>
                  <a:srgbClr val="000000"/>
                </a:solidFill>
                <a:effectLst/>
                <a:latin typeface="Inter"/>
              </a:rPr>
              <a:t> </a:t>
            </a:r>
            <a:r>
              <a:rPr lang="en-US" b="0" i="0" dirty="0" err="1">
                <a:solidFill>
                  <a:srgbClr val="000000"/>
                </a:solidFill>
                <a:effectLst/>
                <a:latin typeface="Inter"/>
              </a:rPr>
              <a:t>bileşenden</a:t>
            </a:r>
            <a:r>
              <a:rPr lang="en-US" b="0" i="0" dirty="0">
                <a:solidFill>
                  <a:srgbClr val="000000"/>
                </a:solidFill>
                <a:effectLst/>
                <a:latin typeface="Inter"/>
              </a:rPr>
              <a:t> </a:t>
            </a:r>
            <a:r>
              <a:rPr lang="en-US" b="0" i="0" dirty="0" err="1">
                <a:solidFill>
                  <a:srgbClr val="000000"/>
                </a:solidFill>
                <a:effectLst/>
                <a:latin typeface="Inter"/>
              </a:rPr>
              <a:t>oluşur</a:t>
            </a:r>
            <a:r>
              <a:rPr lang="en-US" b="0" i="0" dirty="0">
                <a:solidFill>
                  <a:srgbClr val="000000"/>
                </a:solidFill>
                <a:effectLst/>
                <a:latin typeface="Inter"/>
              </a:rPr>
              <a:t>:</a:t>
            </a:r>
          </a:p>
          <a:p>
            <a:pPr algn="l"/>
            <a:r>
              <a:rPr lang="en-US" b="1" i="0" dirty="0" err="1">
                <a:solidFill>
                  <a:srgbClr val="000000"/>
                </a:solidFill>
                <a:effectLst/>
                <a:latin typeface="Inter"/>
              </a:rPr>
              <a:t>Sunucu</a:t>
            </a:r>
            <a:r>
              <a:rPr lang="en-US" b="1" i="0" dirty="0">
                <a:solidFill>
                  <a:srgbClr val="000000"/>
                </a:solidFill>
                <a:effectLst/>
                <a:latin typeface="Inter"/>
              </a:rPr>
              <a:t>:</a:t>
            </a:r>
            <a:r>
              <a:rPr lang="en-US" b="0" i="0" dirty="0">
                <a:solidFill>
                  <a:srgbClr val="000000"/>
                </a:solidFill>
                <a:effectLst/>
                <a:latin typeface="Inter"/>
              </a:rPr>
              <a:t> </a:t>
            </a:r>
            <a:r>
              <a:rPr lang="en-US" b="0" i="0" dirty="0" err="1">
                <a:solidFill>
                  <a:srgbClr val="000000"/>
                </a:solidFill>
                <a:effectLst/>
                <a:latin typeface="Inter"/>
              </a:rPr>
              <a:t>Kapsayıcıların</a:t>
            </a:r>
            <a:r>
              <a:rPr lang="en-US" b="0" i="0" dirty="0">
                <a:solidFill>
                  <a:srgbClr val="000000"/>
                </a:solidFill>
                <a:effectLst/>
                <a:latin typeface="Inter"/>
              </a:rPr>
              <a:t> </a:t>
            </a:r>
            <a:r>
              <a:rPr lang="en-US" b="0" i="0" dirty="0" err="1">
                <a:solidFill>
                  <a:srgbClr val="000000"/>
                </a:solidFill>
                <a:effectLst/>
                <a:latin typeface="Inter"/>
              </a:rPr>
              <a:t>oluşturulmasından</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a:t>
            </a:r>
            <a:r>
              <a:rPr lang="en-US" b="0" i="0" dirty="0" err="1">
                <a:solidFill>
                  <a:srgbClr val="000000"/>
                </a:solidFill>
                <a:effectLst/>
                <a:latin typeface="Inter"/>
              </a:rPr>
              <a:t>yönetilmesinden</a:t>
            </a:r>
            <a:r>
              <a:rPr lang="en-US" b="0" i="0" dirty="0">
                <a:solidFill>
                  <a:srgbClr val="000000"/>
                </a:solidFill>
                <a:effectLst/>
                <a:latin typeface="Inter"/>
              </a:rPr>
              <a:t> </a:t>
            </a:r>
            <a:r>
              <a:rPr lang="en-US" b="0" i="0" dirty="0" err="1">
                <a:solidFill>
                  <a:srgbClr val="000000"/>
                </a:solidFill>
                <a:effectLst/>
                <a:latin typeface="Inter"/>
              </a:rPr>
              <a:t>sorumlu</a:t>
            </a:r>
            <a:r>
              <a:rPr lang="en-US" b="0" i="0" dirty="0">
                <a:solidFill>
                  <a:srgbClr val="000000"/>
                </a:solidFill>
                <a:effectLst/>
                <a:latin typeface="Inter"/>
              </a:rPr>
              <a:t> </a:t>
            </a:r>
            <a:r>
              <a:rPr lang="en-US" b="0" i="0" dirty="0" err="1">
                <a:solidFill>
                  <a:srgbClr val="000000"/>
                </a:solidFill>
                <a:effectLst/>
                <a:latin typeface="Inter"/>
              </a:rPr>
              <a:t>olan</a:t>
            </a:r>
            <a:r>
              <a:rPr lang="en-US" b="0" i="0" dirty="0">
                <a:solidFill>
                  <a:srgbClr val="000000"/>
                </a:solidFill>
                <a:effectLst/>
                <a:latin typeface="Inter"/>
              </a:rPr>
              <a:t> Docker </a:t>
            </a:r>
            <a:r>
              <a:rPr lang="en-US" b="0" i="0" dirty="0" err="1">
                <a:solidFill>
                  <a:srgbClr val="000000"/>
                </a:solidFill>
                <a:effectLst/>
                <a:latin typeface="Inter"/>
              </a:rPr>
              <a:t>arka</a:t>
            </a:r>
            <a:r>
              <a:rPr lang="en-US" b="0" i="0" dirty="0">
                <a:solidFill>
                  <a:srgbClr val="000000"/>
                </a:solidFill>
                <a:effectLst/>
                <a:latin typeface="Inter"/>
              </a:rPr>
              <a:t> plan </a:t>
            </a:r>
            <a:r>
              <a:rPr lang="en-US" b="0" i="0" dirty="0" err="1">
                <a:solidFill>
                  <a:srgbClr val="000000"/>
                </a:solidFill>
                <a:effectLst/>
                <a:latin typeface="Inter"/>
              </a:rPr>
              <a:t>programı</a:t>
            </a:r>
            <a:r>
              <a:rPr lang="en-US" b="0" i="0" dirty="0">
                <a:solidFill>
                  <a:srgbClr val="000000"/>
                </a:solidFill>
                <a:effectLst/>
                <a:latin typeface="Inter"/>
              </a:rPr>
              <a:t> (</a:t>
            </a:r>
            <a:r>
              <a:rPr lang="en-US" b="0" i="0" dirty="0" err="1">
                <a:solidFill>
                  <a:srgbClr val="000000"/>
                </a:solidFill>
                <a:effectLst/>
                <a:latin typeface="Inter"/>
              </a:rPr>
              <a:t>dockerd</a:t>
            </a:r>
            <a:r>
              <a:rPr lang="en-US" b="0" i="0" dirty="0">
                <a:solidFill>
                  <a:srgbClr val="000000"/>
                </a:solidFill>
                <a:effectLst/>
                <a:latin typeface="Inter"/>
              </a:rPr>
              <a:t>).</a:t>
            </a:r>
          </a:p>
          <a:p>
            <a:pPr algn="l"/>
            <a:r>
              <a:rPr lang="en-US" b="1" i="0" dirty="0">
                <a:solidFill>
                  <a:srgbClr val="000000"/>
                </a:solidFill>
                <a:effectLst/>
                <a:latin typeface="Inter"/>
              </a:rPr>
              <a:t>Rest API:</a:t>
            </a:r>
            <a:r>
              <a:rPr lang="en-US" b="0" i="0" dirty="0">
                <a:solidFill>
                  <a:srgbClr val="000000"/>
                </a:solidFill>
                <a:effectLst/>
                <a:latin typeface="Inter"/>
              </a:rPr>
              <a:t> </a:t>
            </a:r>
            <a:r>
              <a:rPr lang="en-US" b="0" i="0" dirty="0" err="1">
                <a:solidFill>
                  <a:srgbClr val="000000"/>
                </a:solidFill>
                <a:effectLst/>
                <a:latin typeface="Inter"/>
              </a:rPr>
              <a:t>Programlar</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Docker </a:t>
            </a:r>
            <a:r>
              <a:rPr lang="en-US" b="0" i="0" dirty="0" err="1">
                <a:solidFill>
                  <a:srgbClr val="000000"/>
                </a:solidFill>
                <a:effectLst/>
                <a:latin typeface="Inter"/>
              </a:rPr>
              <a:t>arasında</a:t>
            </a:r>
            <a:r>
              <a:rPr lang="en-US" b="0" i="0" dirty="0">
                <a:solidFill>
                  <a:srgbClr val="000000"/>
                </a:solidFill>
                <a:effectLst/>
                <a:latin typeface="Inter"/>
              </a:rPr>
              <a:t> </a:t>
            </a:r>
            <a:r>
              <a:rPr lang="en-US" b="0" i="0" dirty="0" err="1">
                <a:solidFill>
                  <a:srgbClr val="000000"/>
                </a:solidFill>
                <a:effectLst/>
                <a:latin typeface="Inter"/>
              </a:rPr>
              <a:t>iletişim</a:t>
            </a:r>
            <a:r>
              <a:rPr lang="en-US" b="0" i="0" dirty="0">
                <a:solidFill>
                  <a:srgbClr val="000000"/>
                </a:solidFill>
                <a:effectLst/>
                <a:latin typeface="Inter"/>
              </a:rPr>
              <a:t> </a:t>
            </a:r>
            <a:r>
              <a:rPr lang="en-US" b="0" i="0" dirty="0" err="1">
                <a:solidFill>
                  <a:srgbClr val="000000"/>
                </a:solidFill>
                <a:effectLst/>
                <a:latin typeface="Inter"/>
              </a:rPr>
              <a:t>kurar</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a:t>
            </a:r>
            <a:r>
              <a:rPr lang="en-US" b="0" i="0" dirty="0" err="1">
                <a:solidFill>
                  <a:srgbClr val="000000"/>
                </a:solidFill>
                <a:effectLst/>
                <a:latin typeface="Inter"/>
              </a:rPr>
              <a:t>dockerd’a</a:t>
            </a:r>
            <a:r>
              <a:rPr lang="en-US" b="0" i="0" dirty="0">
                <a:solidFill>
                  <a:srgbClr val="000000"/>
                </a:solidFill>
                <a:effectLst/>
                <a:latin typeface="Inter"/>
              </a:rPr>
              <a:t> ne </a:t>
            </a:r>
            <a:r>
              <a:rPr lang="en-US" b="0" i="0" dirty="0" err="1">
                <a:solidFill>
                  <a:srgbClr val="000000"/>
                </a:solidFill>
                <a:effectLst/>
                <a:latin typeface="Inter"/>
              </a:rPr>
              <a:t>yapması</a:t>
            </a:r>
            <a:r>
              <a:rPr lang="en-US" b="0" i="0" dirty="0">
                <a:solidFill>
                  <a:srgbClr val="000000"/>
                </a:solidFill>
                <a:effectLst/>
                <a:latin typeface="Inter"/>
              </a:rPr>
              <a:t> </a:t>
            </a:r>
            <a:r>
              <a:rPr lang="en-US" b="0" i="0" dirty="0" err="1">
                <a:solidFill>
                  <a:srgbClr val="000000"/>
                </a:solidFill>
                <a:effectLst/>
                <a:latin typeface="Inter"/>
              </a:rPr>
              <a:t>gerektiğini</a:t>
            </a:r>
            <a:r>
              <a:rPr lang="en-US" b="0" i="0" dirty="0">
                <a:solidFill>
                  <a:srgbClr val="000000"/>
                </a:solidFill>
                <a:effectLst/>
                <a:latin typeface="Inter"/>
              </a:rPr>
              <a:t> </a:t>
            </a:r>
            <a:r>
              <a:rPr lang="en-US" b="0" i="0" dirty="0" err="1">
                <a:solidFill>
                  <a:srgbClr val="000000"/>
                </a:solidFill>
                <a:effectLst/>
                <a:latin typeface="Inter"/>
              </a:rPr>
              <a:t>söyler</a:t>
            </a:r>
            <a:r>
              <a:rPr lang="en-US" b="0" i="0" dirty="0">
                <a:solidFill>
                  <a:srgbClr val="000000"/>
                </a:solidFill>
                <a:effectLst/>
                <a:latin typeface="Inter"/>
              </a:rPr>
              <a:t>.</a:t>
            </a:r>
          </a:p>
          <a:p>
            <a:pPr algn="l"/>
            <a:r>
              <a:rPr lang="en-US" b="1" i="0" dirty="0" err="1">
                <a:solidFill>
                  <a:srgbClr val="000000"/>
                </a:solidFill>
                <a:effectLst/>
                <a:latin typeface="Inter"/>
              </a:rPr>
              <a:t>Komut</a:t>
            </a:r>
            <a:r>
              <a:rPr lang="en-US" b="1" i="0" dirty="0">
                <a:solidFill>
                  <a:srgbClr val="000000"/>
                </a:solidFill>
                <a:effectLst/>
                <a:latin typeface="Inter"/>
              </a:rPr>
              <a:t> </a:t>
            </a:r>
            <a:r>
              <a:rPr lang="en-US" b="1" i="0" dirty="0" err="1">
                <a:solidFill>
                  <a:srgbClr val="000000"/>
                </a:solidFill>
                <a:effectLst/>
                <a:latin typeface="Inter"/>
              </a:rPr>
              <a:t>Satırı</a:t>
            </a:r>
            <a:r>
              <a:rPr lang="en-US" b="1" i="0" dirty="0">
                <a:solidFill>
                  <a:srgbClr val="000000"/>
                </a:solidFill>
                <a:effectLst/>
                <a:latin typeface="Inter"/>
              </a:rPr>
              <a:t> </a:t>
            </a:r>
            <a:r>
              <a:rPr lang="en-US" b="1" i="0" dirty="0" err="1">
                <a:solidFill>
                  <a:srgbClr val="000000"/>
                </a:solidFill>
                <a:effectLst/>
                <a:latin typeface="Inter"/>
              </a:rPr>
              <a:t>Arabirimi</a:t>
            </a:r>
            <a:r>
              <a:rPr lang="en-US" b="1" i="0" dirty="0">
                <a:solidFill>
                  <a:srgbClr val="000000"/>
                </a:solidFill>
                <a:effectLst/>
                <a:latin typeface="Inter"/>
              </a:rPr>
              <a:t> (CLI):</a:t>
            </a:r>
            <a:r>
              <a:rPr lang="en-US" b="0" i="0" dirty="0">
                <a:solidFill>
                  <a:srgbClr val="000000"/>
                </a:solidFill>
                <a:effectLst/>
                <a:latin typeface="Inter"/>
              </a:rPr>
              <a:t> Docker </a:t>
            </a:r>
            <a:r>
              <a:rPr lang="en-US" b="0" i="0" dirty="0" err="1">
                <a:solidFill>
                  <a:srgbClr val="000000"/>
                </a:solidFill>
                <a:effectLst/>
                <a:latin typeface="Inter"/>
              </a:rPr>
              <a:t>komutlarını</a:t>
            </a:r>
            <a:r>
              <a:rPr lang="en-US" b="0" i="0" dirty="0">
                <a:solidFill>
                  <a:srgbClr val="000000"/>
                </a:solidFill>
                <a:effectLst/>
                <a:latin typeface="Inter"/>
              </a:rPr>
              <a:t> </a:t>
            </a:r>
            <a:r>
              <a:rPr lang="en-US" b="0" i="0" dirty="0" err="1">
                <a:solidFill>
                  <a:srgbClr val="000000"/>
                </a:solidFill>
                <a:effectLst/>
                <a:latin typeface="Inter"/>
              </a:rPr>
              <a:t>çalıştırmak</a:t>
            </a:r>
            <a:r>
              <a:rPr lang="en-US" b="0" i="0" dirty="0">
                <a:solidFill>
                  <a:srgbClr val="000000"/>
                </a:solidFill>
                <a:effectLst/>
                <a:latin typeface="Inter"/>
              </a:rPr>
              <a:t> </a:t>
            </a:r>
            <a:r>
              <a:rPr lang="en-US" b="0" i="0" dirty="0" err="1">
                <a:solidFill>
                  <a:srgbClr val="000000"/>
                </a:solidFill>
                <a:effectLst/>
                <a:latin typeface="Inter"/>
              </a:rPr>
              <a:t>için</a:t>
            </a:r>
            <a:r>
              <a:rPr lang="en-US" b="0" i="0" dirty="0">
                <a:solidFill>
                  <a:srgbClr val="000000"/>
                </a:solidFill>
                <a:effectLst/>
                <a:latin typeface="Inter"/>
              </a:rPr>
              <a:t> </a:t>
            </a:r>
            <a:r>
              <a:rPr lang="en-US" b="0" i="0" dirty="0" err="1">
                <a:solidFill>
                  <a:srgbClr val="000000"/>
                </a:solidFill>
                <a:effectLst/>
                <a:latin typeface="Inter"/>
              </a:rPr>
              <a:t>kullanılır</a:t>
            </a:r>
            <a:r>
              <a:rPr lang="en-US" b="0" i="0" dirty="0">
                <a:solidFill>
                  <a:srgbClr val="000000"/>
                </a:solidFill>
                <a:effectLst/>
                <a:latin typeface="Inter"/>
              </a:rPr>
              <a:t>.</a:t>
            </a: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58</a:t>
            </a:fld>
            <a:endParaRPr lang="en-US"/>
          </a:p>
        </p:txBody>
      </p:sp>
    </p:spTree>
    <p:extLst>
      <p:ext uri="{BB962C8B-B14F-4D97-AF65-F5344CB8AC3E}">
        <p14:creationId xmlns:p14="http://schemas.microsoft.com/office/powerpoint/2010/main" val="350008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Swarmkit üzerinde birden fazla manager node olabilir.  Birden fazla manager Node varsa Leader (Primary) , Follower (Secondary) olarak 2’ye ayrılır. Eğer leader node üzerinde bir hata alınırsa follower node leader node yerini alır.</a:t>
            </a:r>
            <a:endParaRPr lang="en-US"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60</a:t>
            </a:fld>
            <a:endParaRPr lang="en-US"/>
          </a:p>
        </p:txBody>
      </p:sp>
    </p:spTree>
    <p:extLst>
      <p:ext uri="{BB962C8B-B14F-4D97-AF65-F5344CB8AC3E}">
        <p14:creationId xmlns:p14="http://schemas.microsoft.com/office/powerpoint/2010/main" val="170677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62</a:t>
            </a:fld>
            <a:endParaRPr lang="en-US"/>
          </a:p>
        </p:txBody>
      </p:sp>
    </p:spTree>
    <p:extLst>
      <p:ext uri="{BB962C8B-B14F-4D97-AF65-F5344CB8AC3E}">
        <p14:creationId xmlns:p14="http://schemas.microsoft.com/office/powerpoint/2010/main" val="215250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1- </a:t>
            </a:r>
            <a:r>
              <a:rPr lang="en-US" dirty="0"/>
              <a:t>(</a:t>
            </a:r>
            <a:r>
              <a:rPr lang="en-US" dirty="0" err="1"/>
              <a:t>localdeki</a:t>
            </a:r>
            <a:r>
              <a:rPr lang="en-US" dirty="0"/>
              <a:t> </a:t>
            </a:r>
            <a:r>
              <a:rPr lang="en-US" dirty="0" err="1"/>
              <a:t>imajları</a:t>
            </a:r>
            <a:r>
              <a:rPr lang="en-US" dirty="0"/>
              <a:t> </a:t>
            </a:r>
            <a:r>
              <a:rPr lang="en-US" dirty="0" err="1"/>
              <a:t>listeler</a:t>
            </a:r>
            <a:r>
              <a:rPr lang="en-US" dirty="0"/>
              <a:t>) </a:t>
            </a: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2- </a:t>
            </a:r>
            <a:r>
              <a:rPr lang="en-US" dirty="0"/>
              <a:t>(</a:t>
            </a:r>
            <a:r>
              <a:rPr lang="en-US" dirty="0" err="1"/>
              <a:t>localdeki</a:t>
            </a:r>
            <a:r>
              <a:rPr lang="en-US" dirty="0"/>
              <a:t> </a:t>
            </a:r>
            <a:r>
              <a:rPr lang="en-US" dirty="0" err="1"/>
              <a:t>imajları</a:t>
            </a:r>
            <a:r>
              <a:rPr lang="en-US" dirty="0"/>
              <a:t> siler) </a:t>
            </a: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3- image detayını gösterir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4- image build eder.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5- image arka planda çalıştırır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6- docker login olur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6- </a:t>
            </a:r>
            <a:r>
              <a:rPr lang="en-US" dirty="0"/>
              <a:t>(docker </a:t>
            </a:r>
            <a:r>
              <a:rPr lang="en-US" dirty="0" err="1"/>
              <a:t>hostumuzda</a:t>
            </a:r>
            <a:r>
              <a:rPr lang="en-US" dirty="0"/>
              <a:t> </a:t>
            </a:r>
            <a:r>
              <a:rPr lang="en-US" dirty="0" err="1"/>
              <a:t>dockerhub</a:t>
            </a:r>
            <a:r>
              <a:rPr lang="en-US" dirty="0"/>
              <a:t> </a:t>
            </a:r>
            <a:r>
              <a:rPr lang="en-US" dirty="0" err="1"/>
              <a:t>hesabımıza</a:t>
            </a:r>
            <a:r>
              <a:rPr lang="en-US" dirty="0"/>
              <a:t> </a:t>
            </a:r>
            <a:r>
              <a:rPr lang="en-US" dirty="0" err="1"/>
              <a:t>oturum</a:t>
            </a:r>
            <a:r>
              <a:rPr lang="en-US" dirty="0"/>
              <a:t> </a:t>
            </a:r>
            <a:r>
              <a:rPr lang="en-US" dirty="0" err="1"/>
              <a:t>açmak</a:t>
            </a:r>
            <a:r>
              <a:rPr lang="en-US" dirty="0"/>
              <a:t> </a:t>
            </a:r>
            <a:r>
              <a:rPr lang="en-US" dirty="0" err="1"/>
              <a:t>için</a:t>
            </a:r>
            <a:r>
              <a:rPr lang="en-US" dirty="0"/>
              <a:t> </a:t>
            </a:r>
            <a:r>
              <a:rPr lang="en-US" dirty="0" err="1"/>
              <a:t>kullanılır</a:t>
            </a:r>
            <a:r>
              <a:rPr lang="en-US" dirty="0"/>
              <a:t>, </a:t>
            </a:r>
            <a:r>
              <a:rPr lang="en-US" dirty="0" err="1"/>
              <a:t>oturum</a:t>
            </a:r>
            <a:r>
              <a:rPr lang="en-US" dirty="0"/>
              <a:t> </a:t>
            </a:r>
            <a:r>
              <a:rPr lang="en-US" dirty="0" err="1"/>
              <a:t>sonrasında</a:t>
            </a:r>
            <a:r>
              <a:rPr lang="en-US" dirty="0"/>
              <a:t> </a:t>
            </a:r>
            <a:r>
              <a:rPr lang="en-US" dirty="0" err="1"/>
              <a:t>imajlarımızı</a:t>
            </a:r>
            <a:r>
              <a:rPr lang="en-US" dirty="0"/>
              <a:t> push </a:t>
            </a:r>
            <a:r>
              <a:rPr lang="en-US" dirty="0" err="1"/>
              <a:t>edebiliriz</a:t>
            </a:r>
            <a:r>
              <a:rPr lang="en-US" dirty="0"/>
              <a:t>.) </a:t>
            </a:r>
            <a:r>
              <a:rPr lang="en-US" dirty="0" err="1"/>
              <a:t>Cıkış</a:t>
            </a:r>
            <a:r>
              <a:rPr lang="en-US" dirty="0"/>
              <a:t> </a:t>
            </a:r>
            <a:r>
              <a:rPr lang="en-US" dirty="0" err="1"/>
              <a:t>yapmak</a:t>
            </a:r>
            <a:r>
              <a:rPr lang="en-US" dirty="0"/>
              <a:t> </a:t>
            </a:r>
            <a:r>
              <a:rPr lang="en-US" dirty="0" err="1"/>
              <a:t>için</a:t>
            </a:r>
            <a:r>
              <a:rPr lang="en-US" dirty="0"/>
              <a:t> docker </a:t>
            </a:r>
            <a:r>
              <a:rPr lang="en-US" dirty="0" err="1"/>
              <a:t>logut</a:t>
            </a:r>
            <a:r>
              <a:rPr lang="en-US" dirty="0"/>
              <a:t> </a:t>
            </a:r>
            <a:r>
              <a:rPr lang="en-US" dirty="0" err="1"/>
              <a:t>komutunu</a:t>
            </a:r>
            <a:r>
              <a:rPr lang="en-US" dirty="0"/>
              <a:t> </a:t>
            </a:r>
            <a:r>
              <a:rPr lang="en-US" dirty="0" err="1"/>
              <a:t>kullanabiliriz</a:t>
            </a:r>
            <a:r>
              <a:rPr lang="en-US" dirty="0"/>
              <a:t>.</a:t>
            </a:r>
            <a:endParaRPr lang="tr-TR" dirty="0"/>
          </a:p>
          <a:p>
            <a:endParaRPr lang="tr-TR" dirty="0"/>
          </a:p>
          <a:p>
            <a:r>
              <a:rPr lang="tr-TR" dirty="0"/>
              <a:t>7- Docker hob image gönderir</a:t>
            </a:r>
          </a:p>
          <a:p>
            <a:endParaRPr lang="tr-TR" dirty="0"/>
          </a:p>
          <a:p>
            <a:endParaRPr lang="tr-TR" dirty="0"/>
          </a:p>
          <a:p>
            <a:r>
              <a:rPr lang="en-US" dirty="0"/>
              <a:t>docker run -d -p 80:80 IMAGE-ID</a:t>
            </a:r>
            <a:endParaRPr lang="tr-TR" dirty="0"/>
          </a:p>
          <a:p>
            <a:endParaRPr lang="tr-TR"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63</a:t>
            </a:fld>
            <a:endParaRPr lang="en-US"/>
          </a:p>
        </p:txBody>
      </p:sp>
    </p:spTree>
    <p:extLst>
      <p:ext uri="{BB962C8B-B14F-4D97-AF65-F5344CB8AC3E}">
        <p14:creationId xmlns:p14="http://schemas.microsoft.com/office/powerpoint/2010/main" val="36253038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Prune : Tüm stop olan containerları remove eder.</a:t>
            </a:r>
          </a:p>
          <a:p>
            <a:endParaRPr lang="tr-TR" dirty="0"/>
          </a:p>
          <a:p>
            <a:endParaRPr lang="tr-TR" dirty="0"/>
          </a:p>
          <a:p>
            <a:endParaRPr lang="tr-TR" dirty="0"/>
          </a:p>
          <a:p>
            <a:endParaRPr lang="tr-TR" dirty="0"/>
          </a:p>
          <a:p>
            <a:endParaRPr lang="tr-TR" dirty="0"/>
          </a:p>
          <a:p>
            <a:endParaRPr lang="tr-TR"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64</a:t>
            </a:fld>
            <a:endParaRPr lang="en-US"/>
          </a:p>
        </p:txBody>
      </p:sp>
    </p:spTree>
    <p:extLst>
      <p:ext uri="{BB962C8B-B14F-4D97-AF65-F5344CB8AC3E}">
        <p14:creationId xmlns:p14="http://schemas.microsoft.com/office/powerpoint/2010/main" val="1487242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1" i="1" dirty="0" err="1">
                <a:effectLst/>
                <a:latin typeface="source-serif-pro"/>
              </a:rPr>
              <a:t>Dosya</a:t>
            </a:r>
            <a:r>
              <a:rPr lang="en-US" b="1" i="1" dirty="0">
                <a:effectLst/>
                <a:latin typeface="source-serif-pro"/>
              </a:rPr>
              <a:t> </a:t>
            </a:r>
            <a:r>
              <a:rPr lang="en-US" b="1" i="1" dirty="0" err="1">
                <a:effectLst/>
                <a:latin typeface="source-serif-pro"/>
              </a:rPr>
              <a:t>adı</a:t>
            </a:r>
            <a:r>
              <a:rPr lang="en-US" b="1" i="1" dirty="0">
                <a:effectLst/>
                <a:latin typeface="source-serif-pro"/>
              </a:rPr>
              <a:t> </a:t>
            </a:r>
            <a:r>
              <a:rPr lang="en-US" b="1" i="1" dirty="0" err="1">
                <a:effectLst/>
                <a:latin typeface="source-serif-pro"/>
              </a:rPr>
              <a:t>kesinlikle</a:t>
            </a:r>
            <a:r>
              <a:rPr lang="en-US" b="1" i="1" dirty="0">
                <a:effectLst/>
                <a:latin typeface="source-serif-pro"/>
              </a:rPr>
              <a:t> “</a:t>
            </a:r>
            <a:r>
              <a:rPr lang="en-US" b="1" i="1" dirty="0" err="1">
                <a:effectLst/>
                <a:latin typeface="source-serif-pro"/>
              </a:rPr>
              <a:t>Dockerfile</a:t>
            </a:r>
            <a:r>
              <a:rPr lang="en-US" b="1" i="1" dirty="0">
                <a:effectLst/>
                <a:latin typeface="source-serif-pro"/>
              </a:rPr>
              <a:t>” </a:t>
            </a:r>
            <a:r>
              <a:rPr lang="en-US" b="1" i="1" dirty="0" err="1">
                <a:effectLst/>
                <a:latin typeface="source-serif-pro"/>
              </a:rPr>
              <a:t>şeklinde</a:t>
            </a:r>
            <a:r>
              <a:rPr lang="en-US" b="1" i="1" dirty="0">
                <a:effectLst/>
                <a:latin typeface="source-serif-pro"/>
              </a:rPr>
              <a:t> </a:t>
            </a:r>
            <a:r>
              <a:rPr lang="en-US" b="1" i="1" dirty="0" err="1">
                <a:effectLst/>
                <a:latin typeface="source-serif-pro"/>
              </a:rPr>
              <a:t>olmalıdır</a:t>
            </a:r>
            <a:r>
              <a:rPr lang="en-US" b="1" i="1" dirty="0">
                <a:effectLst/>
                <a:latin typeface="source-serif-pro"/>
              </a:rPr>
              <a:t>. “</a:t>
            </a:r>
            <a:r>
              <a:rPr lang="en-US" b="1" i="1" dirty="0" err="1">
                <a:effectLst/>
                <a:latin typeface="source-serif-pro"/>
              </a:rPr>
              <a:t>dockerfile</a:t>
            </a:r>
            <a:r>
              <a:rPr lang="en-US" b="1" i="1" dirty="0">
                <a:effectLst/>
                <a:latin typeface="source-serif-pro"/>
              </a:rPr>
              <a:t>”, “</a:t>
            </a:r>
            <a:r>
              <a:rPr lang="en-US" b="1" i="1" dirty="0" err="1">
                <a:effectLst/>
                <a:latin typeface="source-serif-pro"/>
              </a:rPr>
              <a:t>DockerFile</a:t>
            </a:r>
            <a:r>
              <a:rPr lang="en-US" b="1" i="1" dirty="0">
                <a:effectLst/>
                <a:latin typeface="source-serif-pro"/>
              </a:rPr>
              <a:t>” </a:t>
            </a:r>
            <a:r>
              <a:rPr lang="en-US" b="1" i="1" dirty="0" err="1">
                <a:effectLst/>
                <a:latin typeface="source-serif-pro"/>
              </a:rPr>
              <a:t>gibi</a:t>
            </a:r>
            <a:r>
              <a:rPr lang="en-US" b="1" i="1" dirty="0">
                <a:effectLst/>
                <a:latin typeface="source-serif-pro"/>
              </a:rPr>
              <a:t> </a:t>
            </a:r>
            <a:r>
              <a:rPr lang="en-US" b="1" i="1" dirty="0" err="1">
                <a:effectLst/>
                <a:latin typeface="source-serif-pro"/>
              </a:rPr>
              <a:t>verilen</a:t>
            </a:r>
            <a:r>
              <a:rPr lang="en-US" b="1" i="1" dirty="0">
                <a:effectLst/>
                <a:latin typeface="source-serif-pro"/>
              </a:rPr>
              <a:t> </a:t>
            </a:r>
            <a:r>
              <a:rPr lang="en-US" b="1" i="1" dirty="0" err="1">
                <a:effectLst/>
                <a:latin typeface="source-serif-pro"/>
              </a:rPr>
              <a:t>isimlendirmeler</a:t>
            </a:r>
            <a:r>
              <a:rPr lang="en-US" b="1" i="1" dirty="0">
                <a:effectLst/>
                <a:latin typeface="source-serif-pro"/>
              </a:rPr>
              <a:t> </a:t>
            </a:r>
            <a:r>
              <a:rPr lang="en-US" b="1" i="1" dirty="0" err="1">
                <a:effectLst/>
                <a:latin typeface="source-serif-pro"/>
              </a:rPr>
              <a:t>yanlıştır</a:t>
            </a:r>
            <a:r>
              <a:rPr lang="en-US" b="1" i="1" dirty="0">
                <a:effectLst/>
                <a:latin typeface="source-serif-pro"/>
              </a:rPr>
              <a:t>.</a:t>
            </a:r>
            <a:r>
              <a:rPr lang="en-US" dirty="0"/>
              <a:t> </a:t>
            </a:r>
            <a:r>
              <a:rPr lang="en-US" b="1" i="1" dirty="0" err="1">
                <a:effectLst/>
                <a:latin typeface="source-serif-pro"/>
              </a:rPr>
              <a:t>Dockerfile</a:t>
            </a:r>
            <a:r>
              <a:rPr lang="en-US" b="1" i="1" dirty="0">
                <a:effectLst/>
                <a:latin typeface="source-serif-pro"/>
              </a:rPr>
              <a:t> </a:t>
            </a:r>
            <a:r>
              <a:rPr lang="en-US" b="1" i="1" dirty="0" err="1">
                <a:effectLst/>
                <a:latin typeface="source-serif-pro"/>
              </a:rPr>
              <a:t>dosyasının</a:t>
            </a:r>
            <a:r>
              <a:rPr lang="en-US" b="1" i="1" dirty="0">
                <a:effectLst/>
                <a:latin typeface="source-serif-pro"/>
              </a:rPr>
              <a:t> </a:t>
            </a:r>
            <a:r>
              <a:rPr lang="en-US" b="1" i="1" dirty="0" err="1">
                <a:effectLst/>
                <a:latin typeface="source-serif-pro"/>
              </a:rPr>
              <a:t>herhangi</a:t>
            </a:r>
            <a:r>
              <a:rPr lang="en-US" b="1" i="1" dirty="0">
                <a:effectLst/>
                <a:latin typeface="source-serif-pro"/>
              </a:rPr>
              <a:t> </a:t>
            </a:r>
            <a:r>
              <a:rPr lang="en-US" b="1" i="1" dirty="0" err="1">
                <a:effectLst/>
                <a:latin typeface="source-serif-pro"/>
              </a:rPr>
              <a:t>bir</a:t>
            </a:r>
            <a:r>
              <a:rPr lang="en-US" b="1" i="1" dirty="0">
                <a:effectLst/>
                <a:latin typeface="source-serif-pro"/>
              </a:rPr>
              <a:t> </a:t>
            </a:r>
            <a:r>
              <a:rPr lang="en-US" b="1" i="1" dirty="0" err="1">
                <a:effectLst/>
                <a:latin typeface="source-serif-pro"/>
              </a:rPr>
              <a:t>uzantısı</a:t>
            </a:r>
            <a:r>
              <a:rPr lang="en-US" b="1" i="1" dirty="0">
                <a:effectLst/>
                <a:latin typeface="source-serif-pro"/>
              </a:rPr>
              <a:t> </a:t>
            </a:r>
            <a:r>
              <a:rPr lang="en-US" b="1" i="1" dirty="0" err="1">
                <a:effectLst/>
                <a:latin typeface="source-serif-pro"/>
              </a:rPr>
              <a:t>bulunmamaktadır</a:t>
            </a:r>
            <a:r>
              <a:rPr lang="en-US" b="1" i="1" dirty="0">
                <a:effectLst/>
                <a:latin typeface="source-serif-pro"/>
              </a:rPr>
              <a:t>.</a:t>
            </a:r>
            <a:r>
              <a:rPr lang="en-US" b="1" i="1" dirty="0">
                <a:solidFill>
                  <a:srgbClr val="292929"/>
                </a:solidFill>
                <a:effectLst/>
                <a:latin typeface="source-serif-pro"/>
              </a:rPr>
              <a:t> </a:t>
            </a:r>
            <a:endParaRPr lang="tr-TR" b="1" i="1" dirty="0">
              <a:solidFill>
                <a:srgbClr val="292929"/>
              </a:solidFill>
              <a:effectLst/>
              <a:latin typeface="source-serif-pro"/>
            </a:endParaRPr>
          </a:p>
          <a:p>
            <a:endParaRPr lang="tr-TR" b="1" i="1" dirty="0">
              <a:solidFill>
                <a:srgbClr val="292929"/>
              </a:solidFill>
              <a:effectLst/>
              <a:latin typeface="source-serif-pro"/>
            </a:endParaRPr>
          </a:p>
          <a:p>
            <a:endParaRPr lang="tr-TR" b="1" i="1" dirty="0">
              <a:solidFill>
                <a:srgbClr val="292929"/>
              </a:solidFill>
              <a:effectLst/>
              <a:latin typeface="source-serif-pro"/>
            </a:endParaRPr>
          </a:p>
          <a:p>
            <a:r>
              <a:rPr lang="en-US" b="1" i="0" dirty="0">
                <a:effectLst/>
                <a:latin typeface="source-code-pro"/>
              </a:rPr>
              <a:t>FROM</a:t>
            </a:r>
            <a:r>
              <a:rPr lang="en-US" b="0" i="0" dirty="0">
                <a:effectLst/>
                <a:latin typeface="source-code-pro"/>
              </a:rPr>
              <a:t> node:9.3.0-alpine</a:t>
            </a:r>
            <a:endParaRPr lang="tr-TR" b="0" i="0" dirty="0">
              <a:effectLst/>
              <a:latin typeface="source-code-pro"/>
            </a:endParaRPr>
          </a:p>
          <a:p>
            <a:r>
              <a:rPr lang="en-US" b="1" i="0" dirty="0">
                <a:effectLst/>
                <a:latin typeface="source-code-pro"/>
              </a:rPr>
              <a:t>RUN</a:t>
            </a:r>
            <a:r>
              <a:rPr lang="en-US" b="0" i="0" dirty="0">
                <a:effectLst/>
                <a:latin typeface="source-code-pro"/>
              </a:rPr>
              <a:t> </a:t>
            </a:r>
            <a:r>
              <a:rPr lang="en-US" b="0" i="0" dirty="0" err="1">
                <a:effectLst/>
                <a:latin typeface="source-code-pro"/>
              </a:rPr>
              <a:t>npm</a:t>
            </a:r>
            <a:r>
              <a:rPr lang="en-US" b="0" i="0" dirty="0">
                <a:effectLst/>
                <a:latin typeface="source-code-pro"/>
              </a:rPr>
              <a:t> install -g @angular/cli@1.5.5 \</a:t>
            </a:r>
            <a:br>
              <a:rPr lang="en-US" b="0" i="0" dirty="0">
                <a:effectLst/>
                <a:latin typeface="source-code-pro"/>
              </a:rPr>
            </a:br>
            <a:r>
              <a:rPr lang="en-US" b="0" i="0" dirty="0">
                <a:effectLst/>
                <a:latin typeface="source-code-pro"/>
              </a:rPr>
              <a:t>&amp;&amp; </a:t>
            </a:r>
            <a:r>
              <a:rPr lang="en-US" b="0" i="0" dirty="0" err="1">
                <a:effectLst/>
                <a:latin typeface="source-code-pro"/>
              </a:rPr>
              <a:t>mkdir</a:t>
            </a:r>
            <a:r>
              <a:rPr lang="en-US" b="0" i="0" dirty="0">
                <a:effectLst/>
                <a:latin typeface="source-code-pro"/>
              </a:rPr>
              <a:t> -p /</a:t>
            </a:r>
            <a:r>
              <a:rPr lang="en-US" b="0" i="0" dirty="0" err="1">
                <a:effectLst/>
                <a:latin typeface="source-code-pro"/>
              </a:rPr>
              <a:t>usr</a:t>
            </a:r>
            <a:r>
              <a:rPr lang="en-US" b="0" i="0" dirty="0">
                <a:effectLst/>
                <a:latin typeface="source-code-pro"/>
              </a:rPr>
              <a:t>/</a:t>
            </a:r>
            <a:r>
              <a:rPr lang="en-US" b="0" i="0" dirty="0" err="1">
                <a:effectLst/>
                <a:latin typeface="source-code-pro"/>
              </a:rPr>
              <a:t>src</a:t>
            </a:r>
            <a:r>
              <a:rPr lang="en-US" b="0" i="0" dirty="0">
                <a:effectLst/>
                <a:latin typeface="source-code-pro"/>
              </a:rPr>
              <a:t>/test-project</a:t>
            </a:r>
            <a:endParaRPr lang="tr-TR" b="0" i="0" dirty="0">
              <a:effectLst/>
              <a:latin typeface="source-code-pro"/>
            </a:endParaRPr>
          </a:p>
          <a:p>
            <a:r>
              <a:rPr lang="en-US" b="1" i="0" dirty="0">
                <a:effectLst/>
                <a:latin typeface="source-code-pro"/>
              </a:rPr>
              <a:t>WORKDIR</a:t>
            </a:r>
            <a:r>
              <a:rPr lang="en-US" b="0" i="0" dirty="0">
                <a:effectLst/>
                <a:latin typeface="source-code-pro"/>
              </a:rPr>
              <a:t> /</a:t>
            </a:r>
            <a:r>
              <a:rPr lang="en-US" b="0" i="0" dirty="0" err="1">
                <a:effectLst/>
                <a:latin typeface="source-code-pro"/>
              </a:rPr>
              <a:t>usr</a:t>
            </a:r>
            <a:r>
              <a:rPr lang="en-US" b="0" i="0" dirty="0">
                <a:effectLst/>
                <a:latin typeface="source-code-pro"/>
              </a:rPr>
              <a:t>/</a:t>
            </a:r>
            <a:r>
              <a:rPr lang="en-US" b="0" i="0" dirty="0" err="1">
                <a:effectLst/>
                <a:latin typeface="source-code-pro"/>
              </a:rPr>
              <a:t>src</a:t>
            </a:r>
            <a:r>
              <a:rPr lang="en-US" b="0" i="0" dirty="0">
                <a:effectLst/>
                <a:latin typeface="source-code-pro"/>
              </a:rPr>
              <a:t>/test-project</a:t>
            </a:r>
            <a:endParaRPr lang="tr-TR" b="0" i="0" dirty="0">
              <a:effectLst/>
              <a:latin typeface="source-code-pro"/>
            </a:endParaRPr>
          </a:p>
          <a:p>
            <a:r>
              <a:rPr lang="tr-TR" b="1" i="0" dirty="0">
                <a:effectLst/>
                <a:latin typeface="source-code-pro"/>
              </a:rPr>
              <a:t>COPY</a:t>
            </a:r>
            <a:r>
              <a:rPr lang="en-US" b="0" i="0" dirty="0">
                <a:effectLst/>
                <a:latin typeface="source-code-pro"/>
              </a:rPr>
              <a:t> . /</a:t>
            </a:r>
            <a:r>
              <a:rPr lang="en-US" b="0" i="0" dirty="0" err="1">
                <a:effectLst/>
                <a:latin typeface="source-code-pro"/>
              </a:rPr>
              <a:t>usr</a:t>
            </a:r>
            <a:r>
              <a:rPr lang="en-US" b="0" i="0" dirty="0">
                <a:effectLst/>
                <a:latin typeface="source-code-pro"/>
              </a:rPr>
              <a:t>/</a:t>
            </a:r>
            <a:r>
              <a:rPr lang="en-US" b="0" i="0" dirty="0" err="1">
                <a:effectLst/>
                <a:latin typeface="source-code-pro"/>
              </a:rPr>
              <a:t>src</a:t>
            </a:r>
            <a:r>
              <a:rPr lang="en-US" b="0" i="0" dirty="0">
                <a:effectLst/>
                <a:latin typeface="source-code-pro"/>
              </a:rPr>
              <a:t>/test-project</a:t>
            </a:r>
            <a:endParaRPr lang="tr-TR" b="0" i="0" dirty="0">
              <a:effectLst/>
              <a:latin typeface="source-code-pro"/>
            </a:endParaRPr>
          </a:p>
          <a:p>
            <a:r>
              <a:rPr lang="en-US" b="1" i="0" dirty="0">
                <a:effectLst/>
                <a:latin typeface="source-code-pro"/>
              </a:rPr>
              <a:t>RUN</a:t>
            </a:r>
            <a:r>
              <a:rPr lang="en-US" b="0" i="0" dirty="0">
                <a:effectLst/>
                <a:latin typeface="source-code-pro"/>
              </a:rPr>
              <a:t> </a:t>
            </a:r>
            <a:r>
              <a:rPr lang="en-US" b="0" i="0" dirty="0" err="1">
                <a:effectLst/>
                <a:latin typeface="source-code-pro"/>
              </a:rPr>
              <a:t>npm</a:t>
            </a:r>
            <a:r>
              <a:rPr lang="en-US" b="0" i="0" dirty="0">
                <a:effectLst/>
                <a:latin typeface="source-code-pro"/>
              </a:rPr>
              <a:t> install &amp;&amp; ng build</a:t>
            </a:r>
            <a:r>
              <a:rPr lang="tr-TR" b="0" i="0" dirty="0">
                <a:effectLst/>
                <a:latin typeface="source-code-pro"/>
              </a:rPr>
              <a:t> </a:t>
            </a:r>
          </a:p>
          <a:p>
            <a:r>
              <a:rPr lang="en-US" b="1" i="0" dirty="0">
                <a:effectLst/>
                <a:latin typeface="source-code-pro"/>
              </a:rPr>
              <a:t>EXPOSE</a:t>
            </a:r>
            <a:r>
              <a:rPr lang="en-US" b="0" i="0" dirty="0">
                <a:effectLst/>
                <a:latin typeface="source-code-pro"/>
              </a:rPr>
              <a:t> 80</a:t>
            </a:r>
            <a:endParaRPr lang="tr-TR" b="0" i="0" dirty="0">
              <a:effectLst/>
              <a:latin typeface="source-code-pro"/>
            </a:endParaRPr>
          </a:p>
          <a:p>
            <a:r>
              <a:rPr lang="tr-TR" b="1" dirty="0"/>
              <a:t>E</a:t>
            </a:r>
            <a:r>
              <a:rPr lang="en-US" b="1" dirty="0"/>
              <a:t>NTRYPOINT</a:t>
            </a:r>
            <a:r>
              <a:rPr lang="tr-TR" b="1" dirty="0"/>
              <a:t> </a:t>
            </a:r>
            <a:r>
              <a:rPr lang="en-US" dirty="0"/>
              <a:t>[“ping”,”8.8.8.8”,”-t”]</a:t>
            </a:r>
            <a:endParaRPr lang="tr-TR" b="0" i="0" dirty="0">
              <a:effectLst/>
              <a:latin typeface="source-code-pro"/>
            </a:endParaRPr>
          </a:p>
          <a:p>
            <a:r>
              <a:rPr lang="en-US" b="1" i="0" dirty="0">
                <a:effectLst/>
                <a:latin typeface="source-code-pro"/>
              </a:rPr>
              <a:t>CMD</a:t>
            </a:r>
            <a:r>
              <a:rPr lang="en-US" b="0" i="0" dirty="0">
                <a:effectLst/>
                <a:latin typeface="source-code-pro"/>
              </a:rPr>
              <a:t> node server.js $HOSTNAME</a:t>
            </a:r>
            <a:endParaRPr lang="tr-TR" b="0" i="0" dirty="0">
              <a:effectLst/>
              <a:latin typeface="source-code-pro"/>
            </a:endParaRPr>
          </a:p>
          <a:p>
            <a:endParaRPr lang="tr-TR" b="0" i="0" dirty="0">
              <a:effectLst/>
              <a:latin typeface="source-code-pro"/>
            </a:endParaRPr>
          </a:p>
          <a:p>
            <a:endParaRPr lang="tr-TR" b="0" i="0" dirty="0">
              <a:effectLst/>
              <a:latin typeface="source-code-pro"/>
            </a:endParaRPr>
          </a:p>
          <a:p>
            <a:r>
              <a:rPr lang="tr-TR" b="0" i="0" dirty="0">
                <a:effectLst/>
                <a:latin typeface="source-code-pro"/>
              </a:rPr>
              <a:t>1- </a:t>
            </a:r>
            <a:r>
              <a:rPr lang="en-US" b="0" i="0" dirty="0">
                <a:solidFill>
                  <a:srgbClr val="292929"/>
                </a:solidFill>
                <a:effectLst/>
                <a:latin typeface="source-serif-pro"/>
              </a:rPr>
              <a:t>Base Image </a:t>
            </a:r>
            <a:r>
              <a:rPr lang="en-US" b="0" i="0" dirty="0" err="1">
                <a:solidFill>
                  <a:srgbClr val="292929"/>
                </a:solidFill>
                <a:effectLst/>
                <a:latin typeface="source-serif-pro"/>
              </a:rPr>
              <a:t>belirtmek</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kullanılan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Dockerfile</a:t>
            </a:r>
            <a:r>
              <a:rPr lang="en-US" b="0" i="0" dirty="0">
                <a:solidFill>
                  <a:srgbClr val="292929"/>
                </a:solidFill>
                <a:effectLst/>
                <a:latin typeface="source-serif-pro"/>
              </a:rPr>
              <a:t> </a:t>
            </a:r>
            <a:r>
              <a:rPr lang="en-US" b="0" i="0" dirty="0" err="1">
                <a:solidFill>
                  <a:srgbClr val="292929"/>
                </a:solidFill>
                <a:effectLst/>
                <a:latin typeface="source-serif-pro"/>
              </a:rPr>
              <a:t>komutudur</a:t>
            </a:r>
            <a:r>
              <a:rPr lang="en-US" b="0" i="0" dirty="0">
                <a:solidFill>
                  <a:srgbClr val="292929"/>
                </a:solidFill>
                <a:effectLst/>
                <a:latin typeface="source-serif-pro"/>
              </a:rPr>
              <a:t>. </a:t>
            </a:r>
            <a:r>
              <a:rPr lang="en-US" b="0" i="0" dirty="0" err="1">
                <a:solidFill>
                  <a:srgbClr val="292929"/>
                </a:solidFill>
                <a:effectLst/>
                <a:latin typeface="source-serif-pro"/>
              </a:rPr>
              <a:t>DockerHub’da</a:t>
            </a:r>
            <a:r>
              <a:rPr lang="en-US" b="0" i="0" dirty="0">
                <a:solidFill>
                  <a:srgbClr val="292929"/>
                </a:solidFill>
                <a:effectLst/>
                <a:latin typeface="source-serif-pro"/>
              </a:rPr>
              <a:t> </a:t>
            </a:r>
            <a:r>
              <a:rPr lang="en-US" b="0" i="0" dirty="0" err="1">
                <a:solidFill>
                  <a:srgbClr val="292929"/>
                </a:solidFill>
                <a:effectLst/>
                <a:latin typeface="source-serif-pro"/>
              </a:rPr>
              <a:t>resmi</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yayınlanan</a:t>
            </a:r>
            <a:r>
              <a:rPr lang="en-US" b="0" i="0" dirty="0">
                <a:solidFill>
                  <a:srgbClr val="292929"/>
                </a:solidFill>
                <a:effectLst/>
                <a:latin typeface="source-serif-pro"/>
              </a:rPr>
              <a:t> node.js </a:t>
            </a:r>
            <a:r>
              <a:rPr lang="en-US" b="0" i="0" dirty="0" err="1">
                <a:solidFill>
                  <a:srgbClr val="292929"/>
                </a:solidFill>
                <a:effectLst/>
                <a:latin typeface="source-serif-pro"/>
              </a:rPr>
              <a:t>Image’ını</a:t>
            </a:r>
            <a:r>
              <a:rPr lang="en-US" b="0" i="0" dirty="0">
                <a:solidFill>
                  <a:srgbClr val="292929"/>
                </a:solidFill>
                <a:effectLst/>
                <a:latin typeface="source-serif-pro"/>
              </a:rPr>
              <a:t> </a:t>
            </a:r>
            <a:r>
              <a:rPr lang="en-US" b="0" i="0" dirty="0" err="1">
                <a:solidFill>
                  <a:srgbClr val="292929"/>
                </a:solidFill>
                <a:effectLst/>
                <a:latin typeface="source-serif-pro"/>
              </a:rPr>
              <a:t>kullanarak</a:t>
            </a:r>
            <a:r>
              <a:rPr lang="en-US" b="0" i="0" dirty="0">
                <a:solidFill>
                  <a:srgbClr val="292929"/>
                </a:solidFill>
                <a:effectLst/>
                <a:latin typeface="source-serif-pro"/>
              </a:rPr>
              <a:t> </a:t>
            </a:r>
            <a:r>
              <a:rPr lang="en-US" b="0" i="0" dirty="0" err="1">
                <a:solidFill>
                  <a:srgbClr val="292929"/>
                </a:solidFill>
                <a:effectLst/>
                <a:latin typeface="source-serif-pro"/>
              </a:rPr>
              <a:t>başlıyoruz</a:t>
            </a:r>
            <a:r>
              <a:rPr lang="en-US" b="0" i="0" dirty="0">
                <a:solidFill>
                  <a:srgbClr val="292929"/>
                </a:solidFill>
                <a:effectLst/>
                <a:latin typeface="source-serif-pro"/>
              </a:rPr>
              <a:t>.</a:t>
            </a:r>
            <a:endParaRPr lang="tr-TR" b="0" i="0" dirty="0">
              <a:effectLst/>
              <a:latin typeface="source-code-pro"/>
            </a:endParaRPr>
          </a:p>
          <a:p>
            <a:r>
              <a:rPr lang="tr-TR" b="0" i="0" dirty="0">
                <a:solidFill>
                  <a:srgbClr val="292929"/>
                </a:solidFill>
                <a:effectLst/>
                <a:latin typeface="source-serif-pro"/>
              </a:rPr>
              <a:t>2- </a:t>
            </a:r>
            <a:r>
              <a:rPr lang="en-US" b="0" i="0" dirty="0">
                <a:solidFill>
                  <a:srgbClr val="292929"/>
                </a:solidFill>
                <a:effectLst/>
                <a:latin typeface="source-serif-pro"/>
              </a:rPr>
              <a:t>Docker </a:t>
            </a:r>
            <a:r>
              <a:rPr lang="en-US" b="0" i="0" dirty="0" err="1">
                <a:solidFill>
                  <a:srgbClr val="292929"/>
                </a:solidFill>
                <a:effectLst/>
                <a:latin typeface="source-serif-pro"/>
              </a:rPr>
              <a:t>Image’ı</a:t>
            </a:r>
            <a:r>
              <a:rPr lang="en-US" b="0" i="0" dirty="0">
                <a:solidFill>
                  <a:srgbClr val="292929"/>
                </a:solidFill>
                <a:effectLst/>
                <a:latin typeface="source-serif-pro"/>
              </a:rPr>
              <a:t> </a:t>
            </a:r>
            <a:r>
              <a:rPr lang="en-US" b="0" i="0" dirty="0" err="1">
                <a:solidFill>
                  <a:srgbClr val="292929"/>
                </a:solidFill>
                <a:effectLst/>
                <a:latin typeface="source-serif-pro"/>
              </a:rPr>
              <a:t>yaratılırken</a:t>
            </a:r>
            <a:r>
              <a:rPr lang="en-US" b="0" i="0" dirty="0">
                <a:solidFill>
                  <a:srgbClr val="292929"/>
                </a:solidFill>
                <a:effectLst/>
                <a:latin typeface="source-serif-pro"/>
              </a:rPr>
              <a:t> normal Linux </a:t>
            </a:r>
            <a:r>
              <a:rPr lang="en-US" b="0" i="0" dirty="0" err="1">
                <a:solidFill>
                  <a:srgbClr val="292929"/>
                </a:solidFill>
                <a:effectLst/>
                <a:latin typeface="source-serif-pro"/>
              </a:rPr>
              <a:t>komutlarının</a:t>
            </a:r>
            <a:r>
              <a:rPr lang="en-US" b="0" i="0" dirty="0">
                <a:solidFill>
                  <a:srgbClr val="292929"/>
                </a:solidFill>
                <a:effectLst/>
                <a:latin typeface="source-serif-pro"/>
              </a:rPr>
              <a:t> </a:t>
            </a:r>
            <a:r>
              <a:rPr lang="en-US" b="0" i="0" dirty="0" err="1">
                <a:solidFill>
                  <a:srgbClr val="292929"/>
                </a:solidFill>
                <a:effectLst/>
                <a:latin typeface="source-serif-pro"/>
              </a:rPr>
              <a:t>çalışması</a:t>
            </a:r>
            <a:r>
              <a:rPr lang="en-US" b="0" i="0" dirty="0">
                <a:solidFill>
                  <a:srgbClr val="292929"/>
                </a:solidFill>
                <a:effectLst/>
                <a:latin typeface="source-serif-pro"/>
              </a:rPr>
              <a:t> </a:t>
            </a:r>
            <a:r>
              <a:rPr lang="en-US" b="0" i="0" dirty="0" err="1">
                <a:solidFill>
                  <a:srgbClr val="292929"/>
                </a:solidFill>
                <a:effectLst/>
                <a:latin typeface="source-serif-pro"/>
              </a:rPr>
              <a:t>gerektiğini</a:t>
            </a:r>
            <a:r>
              <a:rPr lang="en-US" b="0" i="0" dirty="0">
                <a:solidFill>
                  <a:srgbClr val="292929"/>
                </a:solidFill>
                <a:effectLst/>
                <a:latin typeface="source-serif-pro"/>
              </a:rPr>
              <a:t> </a:t>
            </a:r>
            <a:r>
              <a:rPr lang="en-US" b="0" i="0" dirty="0" err="1">
                <a:solidFill>
                  <a:srgbClr val="292929"/>
                </a:solidFill>
                <a:effectLst/>
                <a:latin typeface="source-serif-pro"/>
              </a:rPr>
              <a:t>bildirir</a:t>
            </a:r>
            <a:r>
              <a:rPr lang="en-US" b="0" i="0" dirty="0">
                <a:solidFill>
                  <a:srgbClr val="292929"/>
                </a:solidFill>
                <a:effectLst/>
                <a:latin typeface="source-serif-pro"/>
              </a:rPr>
              <a:t>. </a:t>
            </a:r>
            <a:r>
              <a:rPr lang="en-US" b="0" i="0" dirty="0" err="1">
                <a:solidFill>
                  <a:srgbClr val="292929"/>
                </a:solidFill>
                <a:effectLst/>
                <a:latin typeface="source-serif-pro"/>
              </a:rPr>
              <a:t>Yukarıdaki</a:t>
            </a:r>
            <a:r>
              <a:rPr lang="en-US" b="0" i="0" dirty="0">
                <a:solidFill>
                  <a:srgbClr val="292929"/>
                </a:solidFill>
                <a:effectLst/>
                <a:latin typeface="source-serif-pro"/>
              </a:rPr>
              <a:t> </a:t>
            </a:r>
            <a:r>
              <a:rPr lang="en-US" b="0" i="0" dirty="0" err="1">
                <a:solidFill>
                  <a:srgbClr val="292929"/>
                </a:solidFill>
                <a:effectLst/>
                <a:latin typeface="source-serif-pro"/>
              </a:rPr>
              <a:t>komut</a:t>
            </a:r>
            <a:r>
              <a:rPr lang="en-US" b="0" i="0" dirty="0">
                <a:solidFill>
                  <a:srgbClr val="292929"/>
                </a:solidFill>
                <a:effectLst/>
                <a:latin typeface="source-serif-pro"/>
              </a:rPr>
              <a:t> Angular CLI </a:t>
            </a:r>
            <a:r>
              <a:rPr lang="en-US" b="0" i="0" dirty="0" err="1">
                <a:solidFill>
                  <a:srgbClr val="292929"/>
                </a:solidFill>
                <a:effectLst/>
                <a:latin typeface="source-serif-pro"/>
              </a:rPr>
              <a:t>yükler</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“test-project” </a:t>
            </a:r>
            <a:r>
              <a:rPr lang="en-US" b="0" i="0" dirty="0" err="1">
                <a:solidFill>
                  <a:srgbClr val="292929"/>
                </a:solidFill>
                <a:effectLst/>
                <a:latin typeface="source-serif-pro"/>
              </a:rPr>
              <a:t>adında</a:t>
            </a:r>
            <a:r>
              <a:rPr lang="en-US" b="0" i="0" dirty="0">
                <a:solidFill>
                  <a:srgbClr val="292929"/>
                </a:solidFill>
                <a:effectLst/>
                <a:latin typeface="source-serif-pro"/>
              </a:rPr>
              <a:t> </a:t>
            </a:r>
            <a:r>
              <a:rPr lang="en-US" b="0" i="0" dirty="0" err="1">
                <a:solidFill>
                  <a:srgbClr val="292929"/>
                </a:solidFill>
                <a:effectLst/>
                <a:latin typeface="source-serif-pro"/>
              </a:rPr>
              <a:t>dizin</a:t>
            </a:r>
            <a:r>
              <a:rPr lang="en-US" b="0" i="0" dirty="0">
                <a:solidFill>
                  <a:srgbClr val="292929"/>
                </a:solidFill>
                <a:effectLst/>
                <a:latin typeface="source-serif-pro"/>
              </a:rPr>
              <a:t> </a:t>
            </a:r>
            <a:r>
              <a:rPr lang="en-US" b="0" i="0" dirty="0" err="1">
                <a:solidFill>
                  <a:srgbClr val="292929"/>
                </a:solidFill>
                <a:effectLst/>
                <a:latin typeface="source-serif-pro"/>
              </a:rPr>
              <a:t>oluşturur</a:t>
            </a:r>
            <a:r>
              <a:rPr lang="en-US" b="0" i="0" dirty="0">
                <a:solidFill>
                  <a:srgbClr val="292929"/>
                </a:solidFill>
                <a:effectLst/>
                <a:latin typeface="source-serif-pro"/>
              </a:rPr>
              <a:t>.</a:t>
            </a:r>
            <a:endParaRPr lang="tr-TR" b="0" i="0" dirty="0">
              <a:solidFill>
                <a:srgbClr val="292929"/>
              </a:solidFill>
              <a:effectLst/>
              <a:latin typeface="source-serif-pro"/>
            </a:endParaRPr>
          </a:p>
          <a:p>
            <a:r>
              <a:rPr lang="tr-TR" b="0" i="0" dirty="0">
                <a:solidFill>
                  <a:srgbClr val="292929"/>
                </a:solidFill>
                <a:effectLst/>
                <a:latin typeface="source-serif-pro"/>
              </a:rPr>
              <a:t>3-  </a:t>
            </a:r>
            <a:r>
              <a:rPr lang="en-US" b="0" i="0" dirty="0">
                <a:solidFill>
                  <a:srgbClr val="292929"/>
                </a:solidFill>
                <a:effectLst/>
                <a:latin typeface="source-serif-pro"/>
              </a:rPr>
              <a:t>Container </a:t>
            </a:r>
            <a:r>
              <a:rPr lang="en-US" b="0" i="0" dirty="0" err="1">
                <a:solidFill>
                  <a:srgbClr val="292929"/>
                </a:solidFill>
                <a:effectLst/>
                <a:latin typeface="source-serif-pro"/>
              </a:rPr>
              <a:t>üzerinde</a:t>
            </a:r>
            <a:r>
              <a:rPr lang="en-US" b="0" i="0" dirty="0">
                <a:solidFill>
                  <a:srgbClr val="292929"/>
                </a:solidFill>
                <a:effectLst/>
                <a:latin typeface="source-serif-pro"/>
              </a:rPr>
              <a:t> </a:t>
            </a:r>
            <a:r>
              <a:rPr lang="en-US" b="0" i="0" dirty="0" err="1">
                <a:solidFill>
                  <a:srgbClr val="292929"/>
                </a:solidFill>
                <a:effectLst/>
                <a:latin typeface="source-serif-pro"/>
              </a:rPr>
              <a:t>çalıştırılacak</a:t>
            </a:r>
            <a:r>
              <a:rPr lang="en-US" b="0" i="0" dirty="0">
                <a:solidFill>
                  <a:srgbClr val="292929"/>
                </a:solidFill>
                <a:effectLst/>
                <a:latin typeface="source-serif-pro"/>
              </a:rPr>
              <a:t> </a:t>
            </a:r>
            <a:r>
              <a:rPr lang="en-US" b="0" i="0" dirty="0" err="1">
                <a:solidFill>
                  <a:srgbClr val="292929"/>
                </a:solidFill>
                <a:effectLst/>
                <a:latin typeface="source-serif-pro"/>
              </a:rPr>
              <a:t>olan</a:t>
            </a:r>
            <a:r>
              <a:rPr lang="en-US" b="0" i="0" dirty="0">
                <a:solidFill>
                  <a:srgbClr val="292929"/>
                </a:solidFill>
                <a:effectLst/>
                <a:latin typeface="source-serif-pro"/>
              </a:rPr>
              <a:t> </a:t>
            </a:r>
            <a:r>
              <a:rPr lang="en-US" b="0" i="0" dirty="0" err="1">
                <a:solidFill>
                  <a:srgbClr val="292929"/>
                </a:solidFill>
                <a:effectLst/>
                <a:latin typeface="source-serif-pro"/>
              </a:rPr>
              <a:t>komutların</a:t>
            </a:r>
            <a:r>
              <a:rPr lang="en-US" b="0" i="0" dirty="0">
                <a:solidFill>
                  <a:srgbClr val="292929"/>
                </a:solidFill>
                <a:effectLst/>
                <a:latin typeface="source-serif-pro"/>
              </a:rPr>
              <a:t> </a:t>
            </a:r>
            <a:r>
              <a:rPr lang="en-US" b="0" i="0" dirty="0" err="1">
                <a:solidFill>
                  <a:srgbClr val="292929"/>
                </a:solidFill>
                <a:effectLst/>
                <a:latin typeface="source-serif-pro"/>
              </a:rPr>
              <a:t>nerede</a:t>
            </a:r>
            <a:r>
              <a:rPr lang="en-US" b="0" i="0" dirty="0">
                <a:solidFill>
                  <a:srgbClr val="292929"/>
                </a:solidFill>
                <a:effectLst/>
                <a:latin typeface="source-serif-pro"/>
              </a:rPr>
              <a:t> </a:t>
            </a:r>
            <a:r>
              <a:rPr lang="en-US" b="0" i="0" dirty="0" err="1">
                <a:solidFill>
                  <a:srgbClr val="292929"/>
                </a:solidFill>
                <a:effectLst/>
                <a:latin typeface="source-serif-pro"/>
              </a:rPr>
              <a:t>çalışacağını</a:t>
            </a:r>
            <a:r>
              <a:rPr lang="en-US" b="0" i="0" dirty="0">
                <a:solidFill>
                  <a:srgbClr val="292929"/>
                </a:solidFill>
                <a:effectLst/>
                <a:latin typeface="source-serif-pro"/>
              </a:rPr>
              <a:t> </a:t>
            </a:r>
            <a:r>
              <a:rPr lang="en-US" b="0" i="0" dirty="0" err="1">
                <a:solidFill>
                  <a:srgbClr val="292929"/>
                </a:solidFill>
                <a:effectLst/>
                <a:latin typeface="source-serif-pro"/>
              </a:rPr>
              <a:t>belirtir</a:t>
            </a:r>
            <a:r>
              <a:rPr lang="en-US" b="0" i="0" dirty="0">
                <a:solidFill>
                  <a:srgbClr val="292929"/>
                </a:solidFill>
                <a:effectLst/>
                <a:latin typeface="source-serif-pro"/>
              </a:rPr>
              <a:t>. RUN, CMD, ENTRYPOINT, COPY </a:t>
            </a:r>
            <a:r>
              <a:rPr lang="en-US" b="0" i="0" dirty="0" err="1">
                <a:solidFill>
                  <a:srgbClr val="292929"/>
                </a:solidFill>
                <a:effectLst/>
                <a:latin typeface="source-serif-pro"/>
              </a:rPr>
              <a:t>ve</a:t>
            </a:r>
            <a:r>
              <a:rPr lang="en-US" b="0" i="0" dirty="0">
                <a:solidFill>
                  <a:srgbClr val="292929"/>
                </a:solidFill>
                <a:effectLst/>
                <a:latin typeface="source-serif-pro"/>
              </a:rPr>
              <a:t> ADD </a:t>
            </a:r>
            <a:r>
              <a:rPr lang="en-US" b="0" i="0" dirty="0" err="1">
                <a:solidFill>
                  <a:srgbClr val="292929"/>
                </a:solidFill>
                <a:effectLst/>
                <a:latin typeface="source-serif-pro"/>
              </a:rPr>
              <a:t>komutları</a:t>
            </a:r>
            <a:r>
              <a:rPr lang="en-US" b="0" i="0" dirty="0">
                <a:solidFill>
                  <a:srgbClr val="292929"/>
                </a:solidFill>
                <a:effectLst/>
                <a:latin typeface="source-serif-pro"/>
              </a:rPr>
              <a:t> </a:t>
            </a:r>
            <a:r>
              <a:rPr lang="en-US" b="0" i="0" dirty="0" err="1">
                <a:solidFill>
                  <a:srgbClr val="292929"/>
                </a:solidFill>
                <a:effectLst/>
                <a:latin typeface="source-serif-pro"/>
              </a:rPr>
              <a:t>çalışacağı</a:t>
            </a:r>
            <a:r>
              <a:rPr lang="en-US" b="0" i="0" dirty="0">
                <a:solidFill>
                  <a:srgbClr val="292929"/>
                </a:solidFill>
                <a:effectLst/>
                <a:latin typeface="source-serif-pro"/>
              </a:rPr>
              <a:t> zaman </a:t>
            </a:r>
            <a:r>
              <a:rPr lang="en-US" b="0" i="0" dirty="0" err="1">
                <a:solidFill>
                  <a:srgbClr val="292929"/>
                </a:solidFill>
                <a:effectLst/>
                <a:latin typeface="source-serif-pro"/>
              </a:rPr>
              <a:t>bu</a:t>
            </a:r>
            <a:r>
              <a:rPr lang="en-US" b="0" i="0" dirty="0">
                <a:solidFill>
                  <a:srgbClr val="292929"/>
                </a:solidFill>
                <a:effectLst/>
                <a:latin typeface="source-serif-pro"/>
              </a:rPr>
              <a:t> path </a:t>
            </a:r>
            <a:r>
              <a:rPr lang="en-US" b="0" i="0" dirty="0" err="1">
                <a:solidFill>
                  <a:srgbClr val="292929"/>
                </a:solidFill>
                <a:effectLst/>
                <a:latin typeface="source-serif-pro"/>
              </a:rPr>
              <a:t>üzerinde</a:t>
            </a:r>
            <a:r>
              <a:rPr lang="en-US" b="0" i="0" dirty="0">
                <a:solidFill>
                  <a:srgbClr val="292929"/>
                </a:solidFill>
                <a:effectLst/>
                <a:latin typeface="source-serif-pro"/>
              </a:rPr>
              <a:t> </a:t>
            </a:r>
            <a:r>
              <a:rPr lang="en-US" b="0" i="0" dirty="0" err="1">
                <a:solidFill>
                  <a:srgbClr val="292929"/>
                </a:solidFill>
                <a:effectLst/>
                <a:latin typeface="source-serif-pro"/>
              </a:rPr>
              <a:t>çalışacaktır</a:t>
            </a:r>
            <a:r>
              <a:rPr lang="en-US" b="0" i="0" dirty="0">
                <a:solidFill>
                  <a:srgbClr val="292929"/>
                </a:solidFill>
                <a:effectLst/>
                <a:latin typeface="source-serif-pro"/>
              </a:rPr>
              <a:t>.</a:t>
            </a:r>
            <a:endParaRPr lang="tr-TR" b="0" i="0" dirty="0">
              <a:solidFill>
                <a:srgbClr val="292929"/>
              </a:solidFill>
              <a:effectLst/>
              <a:latin typeface="source-serif-pro"/>
            </a:endParaRPr>
          </a:p>
          <a:p>
            <a:r>
              <a:rPr lang="tr-TR" b="0" i="0" dirty="0">
                <a:solidFill>
                  <a:srgbClr val="292929"/>
                </a:solidFill>
                <a:effectLst/>
                <a:latin typeface="source-serif-pro"/>
              </a:rPr>
              <a:t>4-  </a:t>
            </a:r>
            <a:r>
              <a:rPr lang="en-US" b="0" i="0" dirty="0">
                <a:solidFill>
                  <a:srgbClr val="292929"/>
                </a:solidFill>
                <a:effectLst/>
                <a:latin typeface="source-serif-pro"/>
              </a:rPr>
              <a:t>Docker </a:t>
            </a:r>
            <a:r>
              <a:rPr lang="en-US" b="0" i="0" dirty="0" err="1">
                <a:solidFill>
                  <a:srgbClr val="292929"/>
                </a:solidFill>
                <a:effectLst/>
                <a:latin typeface="source-serif-pro"/>
              </a:rPr>
              <a:t>Image’inde</a:t>
            </a:r>
            <a:r>
              <a:rPr lang="en-US" b="0" i="0" dirty="0">
                <a:solidFill>
                  <a:srgbClr val="292929"/>
                </a:solidFill>
                <a:effectLst/>
                <a:latin typeface="source-serif-pro"/>
              </a:rPr>
              <a:t> host </a:t>
            </a:r>
            <a:r>
              <a:rPr lang="en-US" b="0" i="0" dirty="0" err="1">
                <a:solidFill>
                  <a:srgbClr val="292929"/>
                </a:solidFill>
                <a:effectLst/>
                <a:latin typeface="source-serif-pro"/>
              </a:rPr>
              <a:t>sisteminde</a:t>
            </a:r>
            <a:r>
              <a:rPr lang="en-US" b="0" i="0" dirty="0">
                <a:solidFill>
                  <a:srgbClr val="292929"/>
                </a:solidFill>
                <a:effectLst/>
                <a:latin typeface="source-serif-pro"/>
              </a:rPr>
              <a:t> </a:t>
            </a:r>
            <a:r>
              <a:rPr lang="en-US" b="0" i="0" dirty="0" err="1">
                <a:solidFill>
                  <a:srgbClr val="292929"/>
                </a:solidFill>
                <a:effectLst/>
                <a:latin typeface="source-serif-pro"/>
              </a:rPr>
              <a:t>yer</a:t>
            </a:r>
            <a:r>
              <a:rPr lang="en-US" b="0" i="0" dirty="0">
                <a:solidFill>
                  <a:srgbClr val="292929"/>
                </a:solidFill>
                <a:effectLst/>
                <a:latin typeface="source-serif-pro"/>
              </a:rPr>
              <a:t> </a:t>
            </a:r>
            <a:r>
              <a:rPr lang="en-US" b="0" i="0" dirty="0" err="1">
                <a:solidFill>
                  <a:srgbClr val="292929"/>
                </a:solidFill>
                <a:effectLst/>
                <a:latin typeface="source-serif-pro"/>
              </a:rPr>
              <a:t>alan</a:t>
            </a:r>
            <a:r>
              <a:rPr lang="en-US" b="0" i="0" dirty="0">
                <a:solidFill>
                  <a:srgbClr val="292929"/>
                </a:solidFill>
                <a:effectLst/>
                <a:latin typeface="source-serif-pro"/>
              </a:rPr>
              <a:t> </a:t>
            </a:r>
            <a:r>
              <a:rPr lang="en-US" b="0" i="0" dirty="0" err="1">
                <a:solidFill>
                  <a:srgbClr val="292929"/>
                </a:solidFill>
                <a:effectLst/>
                <a:latin typeface="source-serif-pro"/>
              </a:rPr>
              <a:t>tüm</a:t>
            </a:r>
            <a:r>
              <a:rPr lang="en-US" b="0" i="0" dirty="0">
                <a:solidFill>
                  <a:srgbClr val="292929"/>
                </a:solidFill>
                <a:effectLst/>
                <a:latin typeface="source-serif-pro"/>
              </a:rPr>
              <a:t> </a:t>
            </a:r>
            <a:r>
              <a:rPr lang="en-US" b="0" i="0" dirty="0" err="1">
                <a:solidFill>
                  <a:srgbClr val="292929"/>
                </a:solidFill>
                <a:effectLst/>
                <a:latin typeface="source-serif-pro"/>
              </a:rPr>
              <a:t>dosyalar</a:t>
            </a:r>
            <a:r>
              <a:rPr lang="en-US" b="0" i="0" dirty="0">
                <a:solidFill>
                  <a:srgbClr val="292929"/>
                </a:solidFill>
                <a:effectLst/>
                <a:latin typeface="source-serif-pro"/>
              </a:rPr>
              <a:t> “/</a:t>
            </a:r>
            <a:r>
              <a:rPr lang="en-US" b="0" i="0" dirty="0" err="1">
                <a:solidFill>
                  <a:srgbClr val="292929"/>
                </a:solidFill>
                <a:effectLst/>
                <a:latin typeface="source-serif-pro"/>
              </a:rPr>
              <a:t>usr</a:t>
            </a:r>
            <a:r>
              <a:rPr lang="en-US" b="0" i="0" dirty="0">
                <a:solidFill>
                  <a:srgbClr val="292929"/>
                </a:solidFill>
                <a:effectLst/>
                <a:latin typeface="source-serif-pro"/>
              </a:rPr>
              <a:t>/</a:t>
            </a:r>
            <a:r>
              <a:rPr lang="en-US" b="0" i="0" dirty="0" err="1">
                <a:solidFill>
                  <a:srgbClr val="292929"/>
                </a:solidFill>
                <a:effectLst/>
                <a:latin typeface="source-serif-pro"/>
              </a:rPr>
              <a:t>src</a:t>
            </a:r>
            <a:r>
              <a:rPr lang="en-US" b="0" i="0" dirty="0">
                <a:solidFill>
                  <a:srgbClr val="292929"/>
                </a:solidFill>
                <a:effectLst/>
                <a:latin typeface="source-serif-pro"/>
              </a:rPr>
              <a:t>/test-project” </a:t>
            </a:r>
            <a:r>
              <a:rPr lang="en-US" b="0" i="0" dirty="0" err="1">
                <a:solidFill>
                  <a:srgbClr val="292929"/>
                </a:solidFill>
                <a:effectLst/>
                <a:latin typeface="source-serif-pro"/>
              </a:rPr>
              <a:t>altına</a:t>
            </a:r>
            <a:r>
              <a:rPr lang="en-US" b="0" i="0" dirty="0">
                <a:solidFill>
                  <a:srgbClr val="292929"/>
                </a:solidFill>
                <a:effectLst/>
                <a:latin typeface="source-serif-pro"/>
              </a:rPr>
              <a:t> </a:t>
            </a:r>
            <a:r>
              <a:rPr lang="en-US" b="0" i="0" dirty="0" err="1">
                <a:solidFill>
                  <a:srgbClr val="292929"/>
                </a:solidFill>
                <a:effectLst/>
                <a:latin typeface="source-serif-pro"/>
              </a:rPr>
              <a:t>koyulacaktır</a:t>
            </a:r>
            <a:r>
              <a:rPr lang="en-US" b="0" i="0" dirty="0">
                <a:solidFill>
                  <a:srgbClr val="292929"/>
                </a:solidFill>
                <a:effectLst/>
                <a:latin typeface="source-serif-pro"/>
              </a:rPr>
              <a:t>.</a:t>
            </a:r>
            <a:endParaRPr lang="tr-TR" b="0" i="0" dirty="0">
              <a:solidFill>
                <a:srgbClr val="292929"/>
              </a:solidFill>
              <a:effectLst/>
              <a:latin typeface="source-serif-pro"/>
            </a:endParaRPr>
          </a:p>
          <a:p>
            <a:r>
              <a:rPr lang="tr-TR" b="0" i="0" dirty="0">
                <a:solidFill>
                  <a:srgbClr val="292929"/>
                </a:solidFill>
                <a:effectLst/>
                <a:latin typeface="source-serif-pro"/>
              </a:rPr>
              <a:t> Ayrıca add komutu ile internetten Image’a dosya da kopyalayabiliriz.</a:t>
            </a:r>
          </a:p>
          <a:p>
            <a:endParaRPr lang="tr-TR" b="0" i="0" dirty="0">
              <a:solidFill>
                <a:srgbClr val="292929"/>
              </a:solidFill>
              <a:effectLst/>
              <a:latin typeface="source-serif-pro"/>
            </a:endParaRPr>
          </a:p>
          <a:p>
            <a:endParaRPr lang="tr-TR" b="0" i="0" dirty="0">
              <a:solidFill>
                <a:srgbClr val="292929"/>
              </a:solidFill>
              <a:effectLst/>
              <a:latin typeface="source-serif-pro"/>
            </a:endParaRPr>
          </a:p>
          <a:p>
            <a:r>
              <a:rPr lang="en-US" b="0" i="0" dirty="0">
                <a:solidFill>
                  <a:srgbClr val="292929"/>
                </a:solidFill>
                <a:effectLst/>
                <a:latin typeface="source-code-pro"/>
              </a:rPr>
              <a:t>ADD [ "</a:t>
            </a:r>
            <a:r>
              <a:rPr lang="en-US" b="0" i="0" u="sng" dirty="0">
                <a:effectLst/>
                <a:latin typeface="source-code-pro"/>
                <a:hlinkClick r:id="rId3"/>
              </a:rPr>
              <a:t>http://central.maven.org/maven2/org/</a:t>
            </a:r>
            <a:r>
              <a:rPr lang="en-US" b="0" i="0" u="sng" dirty="0" err="1">
                <a:effectLst/>
                <a:latin typeface="source-code-pro"/>
                <a:hlinkClick r:id="rId3"/>
              </a:rPr>
              <a:t>springframework</a:t>
            </a:r>
            <a:r>
              <a:rPr lang="en-US" b="0" i="0" u="sng" dirty="0">
                <a:effectLst/>
                <a:latin typeface="source-code-pro"/>
                <a:hlinkClick r:id="rId3"/>
              </a:rPr>
              <a:t>/security/spring-security-</a:t>
            </a:r>
            <a:r>
              <a:rPr lang="en-US" b="0" i="0" u="sng" dirty="0" err="1">
                <a:effectLst/>
                <a:latin typeface="source-code-pro"/>
                <a:hlinkClick r:id="rId3"/>
              </a:rPr>
              <a:t>rsa</a:t>
            </a:r>
            <a:r>
              <a:rPr lang="en-US" b="0" i="0" u="sng" dirty="0">
                <a:effectLst/>
                <a:latin typeface="source-code-pro"/>
                <a:hlinkClick r:id="rId3"/>
              </a:rPr>
              <a:t>/1.0.8.RELEASE/spring-security-rsa-1.0.8.RELEASE.jar</a:t>
            </a:r>
            <a:r>
              <a:rPr lang="en-US" b="0" i="0" dirty="0">
                <a:solidFill>
                  <a:srgbClr val="292929"/>
                </a:solidFill>
                <a:effectLst/>
                <a:latin typeface="source-code-pro"/>
              </a:rPr>
              <a:t>", "/</a:t>
            </a:r>
            <a:r>
              <a:rPr lang="en-US" b="0" i="0" dirty="0" err="1">
                <a:solidFill>
                  <a:srgbClr val="292929"/>
                </a:solidFill>
                <a:effectLst/>
                <a:latin typeface="source-code-pro"/>
              </a:rPr>
              <a:t>tmp</a:t>
            </a:r>
            <a:r>
              <a:rPr lang="en-US" b="0" i="0" dirty="0">
                <a:solidFill>
                  <a:srgbClr val="292929"/>
                </a:solidFill>
                <a:effectLst/>
                <a:latin typeface="source-code-pro"/>
              </a:rPr>
              <a:t>/</a:t>
            </a:r>
            <a:r>
              <a:rPr lang="en-US" b="0" i="0" u="sng" dirty="0">
                <a:effectLst/>
                <a:latin typeface="source-code-pro"/>
                <a:hlinkClick r:id="rId3"/>
              </a:rPr>
              <a:t>spring-security-rsa-1.0.8.RELEASE.jar</a:t>
            </a:r>
            <a:r>
              <a:rPr lang="en-US" b="0" i="0" dirty="0">
                <a:solidFill>
                  <a:srgbClr val="292929"/>
                </a:solidFill>
                <a:effectLst/>
                <a:latin typeface="source-code-pro"/>
              </a:rPr>
              <a:t>" ]</a:t>
            </a:r>
            <a:endParaRPr lang="tr-TR" b="0" i="0" dirty="0">
              <a:solidFill>
                <a:srgbClr val="292929"/>
              </a:solidFill>
              <a:effectLst/>
              <a:latin typeface="source-serif-pro"/>
            </a:endParaRPr>
          </a:p>
          <a:p>
            <a:endParaRPr lang="tr-TR" b="0" i="0" dirty="0">
              <a:solidFill>
                <a:srgbClr val="292929"/>
              </a:solidFill>
              <a:effectLst/>
              <a:latin typeface="source-serif-pro"/>
            </a:endParaRPr>
          </a:p>
          <a:p>
            <a:r>
              <a:rPr lang="tr-TR" b="0" i="0" dirty="0">
                <a:solidFill>
                  <a:srgbClr val="292929"/>
                </a:solidFill>
                <a:effectLst/>
                <a:latin typeface="source-serif-pro"/>
              </a:rPr>
              <a:t>5- </a:t>
            </a:r>
            <a:r>
              <a:rPr lang="en-US" b="0" i="0" dirty="0">
                <a:solidFill>
                  <a:srgbClr val="292929"/>
                </a:solidFill>
                <a:effectLst/>
                <a:latin typeface="source-serif-pro"/>
              </a:rPr>
              <a:t>Expose </a:t>
            </a:r>
            <a:r>
              <a:rPr lang="en-US" b="0" i="0" dirty="0" err="1">
                <a:solidFill>
                  <a:srgbClr val="292929"/>
                </a:solidFill>
                <a:effectLst/>
                <a:latin typeface="source-serif-pro"/>
              </a:rPr>
              <a:t>komutu</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bağlantı</a:t>
            </a:r>
            <a:r>
              <a:rPr lang="en-US" b="0" i="0" dirty="0">
                <a:solidFill>
                  <a:srgbClr val="292929"/>
                </a:solidFill>
                <a:effectLst/>
                <a:latin typeface="source-serif-pro"/>
              </a:rPr>
              <a:t> </a:t>
            </a:r>
            <a:r>
              <a:rPr lang="en-US" b="0" i="0" dirty="0" err="1">
                <a:solidFill>
                  <a:srgbClr val="292929"/>
                </a:solidFill>
                <a:effectLst/>
                <a:latin typeface="source-serif-pro"/>
              </a:rPr>
              <a:t>noktasını</a:t>
            </a:r>
            <a:r>
              <a:rPr lang="en-US" b="0" i="0" dirty="0">
                <a:solidFill>
                  <a:srgbClr val="292929"/>
                </a:solidFill>
                <a:effectLst/>
                <a:latin typeface="source-serif-pro"/>
              </a:rPr>
              <a:t> </a:t>
            </a:r>
            <a:r>
              <a:rPr lang="en-US" b="0" i="0" dirty="0" err="1">
                <a:solidFill>
                  <a:srgbClr val="292929"/>
                </a:solidFill>
                <a:effectLst/>
                <a:latin typeface="source-serif-pro"/>
              </a:rPr>
              <a:t>İşletim</a:t>
            </a:r>
            <a:r>
              <a:rPr lang="en-US" b="0" i="0" dirty="0">
                <a:solidFill>
                  <a:srgbClr val="292929"/>
                </a:solidFill>
                <a:effectLst/>
                <a:latin typeface="source-serif-pro"/>
              </a:rPr>
              <a:t> </a:t>
            </a:r>
            <a:r>
              <a:rPr lang="en-US" b="0" i="0" dirty="0" err="1">
                <a:solidFill>
                  <a:srgbClr val="292929"/>
                </a:solidFill>
                <a:effectLst/>
                <a:latin typeface="source-serif-pro"/>
              </a:rPr>
              <a:t>Sistemine</a:t>
            </a:r>
            <a:r>
              <a:rPr lang="en-US" b="0" i="0" dirty="0">
                <a:solidFill>
                  <a:srgbClr val="292929"/>
                </a:solidFill>
                <a:effectLst/>
                <a:latin typeface="source-serif-pro"/>
              </a:rPr>
              <a:t> </a:t>
            </a:r>
            <a:r>
              <a:rPr lang="en-US" b="0" i="0" dirty="0" err="1">
                <a:solidFill>
                  <a:srgbClr val="292929"/>
                </a:solidFill>
                <a:effectLst/>
                <a:latin typeface="source-serif-pro"/>
              </a:rPr>
              <a:t>gösterir</a:t>
            </a:r>
            <a:r>
              <a:rPr lang="en-US" b="0" i="0" dirty="0">
                <a:solidFill>
                  <a:srgbClr val="292929"/>
                </a:solidFill>
                <a:effectLst/>
                <a:latin typeface="source-serif-pro"/>
              </a:rPr>
              <a:t>. Docker </a:t>
            </a:r>
            <a:r>
              <a:rPr lang="en-US" b="0" i="0" dirty="0" err="1">
                <a:solidFill>
                  <a:srgbClr val="292929"/>
                </a:solidFill>
                <a:effectLst/>
                <a:latin typeface="source-serif-pro"/>
              </a:rPr>
              <a:t>Container’ındaki</a:t>
            </a:r>
            <a:r>
              <a:rPr lang="en-US" b="0" i="0" dirty="0">
                <a:solidFill>
                  <a:srgbClr val="292929"/>
                </a:solidFill>
                <a:effectLst/>
                <a:latin typeface="source-serif-pro"/>
              </a:rPr>
              <a:t> </a:t>
            </a:r>
            <a:r>
              <a:rPr lang="en-US" b="0" i="0" dirty="0" err="1">
                <a:solidFill>
                  <a:srgbClr val="292929"/>
                </a:solidFill>
                <a:effectLst/>
                <a:latin typeface="source-serif-pro"/>
              </a:rPr>
              <a:t>hangi</a:t>
            </a:r>
            <a:r>
              <a:rPr lang="en-US" b="0" i="0" dirty="0">
                <a:solidFill>
                  <a:srgbClr val="292929"/>
                </a:solidFill>
                <a:effectLst/>
                <a:latin typeface="source-serif-pro"/>
              </a:rPr>
              <a:t> </a:t>
            </a:r>
            <a:r>
              <a:rPr lang="en-US" b="0" i="0" dirty="0" err="1">
                <a:solidFill>
                  <a:srgbClr val="292929"/>
                </a:solidFill>
                <a:effectLst/>
                <a:latin typeface="source-serif-pro"/>
              </a:rPr>
              <a:t>bağlantı</a:t>
            </a:r>
            <a:r>
              <a:rPr lang="en-US" b="0" i="0" dirty="0">
                <a:solidFill>
                  <a:srgbClr val="292929"/>
                </a:solidFill>
                <a:effectLst/>
                <a:latin typeface="source-serif-pro"/>
              </a:rPr>
              <a:t> </a:t>
            </a:r>
            <a:r>
              <a:rPr lang="en-US" b="0" i="0" dirty="0" err="1">
                <a:solidFill>
                  <a:srgbClr val="292929"/>
                </a:solidFill>
                <a:effectLst/>
                <a:latin typeface="source-serif-pro"/>
              </a:rPr>
              <a:t>noktasının</a:t>
            </a:r>
            <a:r>
              <a:rPr lang="en-US" b="0" i="0" dirty="0">
                <a:solidFill>
                  <a:srgbClr val="292929"/>
                </a:solidFill>
                <a:effectLst/>
                <a:latin typeface="source-serif-pro"/>
              </a:rPr>
              <a:t> </a:t>
            </a:r>
            <a:r>
              <a:rPr lang="en-US" b="0" i="0" dirty="0" err="1">
                <a:solidFill>
                  <a:srgbClr val="292929"/>
                </a:solidFill>
                <a:effectLst/>
                <a:latin typeface="source-serif-pro"/>
              </a:rPr>
              <a:t>İşletim</a:t>
            </a:r>
            <a:r>
              <a:rPr lang="en-US" b="0" i="0" dirty="0">
                <a:solidFill>
                  <a:srgbClr val="292929"/>
                </a:solidFill>
                <a:effectLst/>
                <a:latin typeface="source-serif-pro"/>
              </a:rPr>
              <a:t> </a:t>
            </a:r>
            <a:r>
              <a:rPr lang="en-US" b="0" i="0" dirty="0" err="1">
                <a:solidFill>
                  <a:srgbClr val="292929"/>
                </a:solidFill>
                <a:effectLst/>
                <a:latin typeface="source-serif-pro"/>
              </a:rPr>
              <a:t>Sistemine</a:t>
            </a:r>
            <a:r>
              <a:rPr lang="en-US" b="0" i="0" dirty="0">
                <a:solidFill>
                  <a:srgbClr val="292929"/>
                </a:solidFill>
                <a:effectLst/>
                <a:latin typeface="source-serif-pro"/>
              </a:rPr>
              <a:t> </a:t>
            </a:r>
            <a:r>
              <a:rPr lang="en-US" b="0" i="0" dirty="0" err="1">
                <a:solidFill>
                  <a:srgbClr val="292929"/>
                </a:solidFill>
                <a:effectLst/>
                <a:latin typeface="source-serif-pro"/>
              </a:rPr>
              <a:t>bağlanacağını</a:t>
            </a:r>
            <a:r>
              <a:rPr lang="en-US" b="0" i="0" dirty="0">
                <a:solidFill>
                  <a:srgbClr val="292929"/>
                </a:solidFill>
                <a:effectLst/>
                <a:latin typeface="source-serif-pro"/>
              </a:rPr>
              <a:t> </a:t>
            </a:r>
            <a:r>
              <a:rPr lang="en-US" b="0" i="0" dirty="0" err="1">
                <a:solidFill>
                  <a:srgbClr val="292929"/>
                </a:solidFill>
                <a:effectLst/>
                <a:latin typeface="source-serif-pro"/>
              </a:rPr>
              <a:t>görmeyi</a:t>
            </a:r>
            <a:r>
              <a:rPr lang="en-US" b="0" i="0" dirty="0">
                <a:solidFill>
                  <a:srgbClr val="292929"/>
                </a:solidFill>
                <a:effectLst/>
                <a:latin typeface="source-serif-pro"/>
              </a:rPr>
              <a:t> </a:t>
            </a:r>
            <a:r>
              <a:rPr lang="en-US" b="0" i="0" dirty="0" err="1">
                <a:solidFill>
                  <a:srgbClr val="292929"/>
                </a:solidFill>
                <a:effectLst/>
                <a:latin typeface="source-serif-pro"/>
              </a:rPr>
              <a:t>kolaylaştırır</a:t>
            </a:r>
            <a:r>
              <a:rPr lang="en-US" b="0" i="0" dirty="0">
                <a:solidFill>
                  <a:srgbClr val="292929"/>
                </a:solidFill>
                <a:effectLst/>
                <a:latin typeface="source-serif-pro"/>
              </a:rPr>
              <a:t>.</a:t>
            </a:r>
            <a:endParaRPr lang="tr-TR" b="0" i="0" dirty="0">
              <a:solidFill>
                <a:srgbClr val="292929"/>
              </a:solidFill>
              <a:effectLst/>
              <a:latin typeface="source-serif-pro"/>
            </a:endParaRPr>
          </a:p>
          <a:p>
            <a:endParaRPr lang="tr-TR" b="0" i="0" dirty="0">
              <a:solidFill>
                <a:srgbClr val="292929"/>
              </a:solidFill>
              <a:effectLst/>
              <a:latin typeface="source-serif-pro"/>
            </a:endParaRPr>
          </a:p>
          <a:p>
            <a:r>
              <a:rPr lang="tr-TR" b="0" i="0" dirty="0">
                <a:solidFill>
                  <a:srgbClr val="292929"/>
                </a:solidFill>
                <a:effectLst/>
                <a:latin typeface="source-serif-pro"/>
              </a:rPr>
              <a:t>6- </a:t>
            </a:r>
            <a:r>
              <a:rPr lang="en-US" b="0" i="0" dirty="0">
                <a:solidFill>
                  <a:srgbClr val="292929"/>
                </a:solidFill>
                <a:effectLst/>
                <a:latin typeface="source-serif-pro"/>
              </a:rPr>
              <a:t>Image </a:t>
            </a:r>
            <a:r>
              <a:rPr lang="en-US" b="0" i="0" dirty="0" err="1">
                <a:solidFill>
                  <a:srgbClr val="292929"/>
                </a:solidFill>
                <a:effectLst/>
                <a:latin typeface="source-serif-pro"/>
              </a:rPr>
              <a:t>hazırlandıktan</a:t>
            </a:r>
            <a:r>
              <a:rPr lang="en-US" b="0" i="0" dirty="0">
                <a:solidFill>
                  <a:srgbClr val="292929"/>
                </a:solidFill>
                <a:effectLst/>
                <a:latin typeface="source-serif-pro"/>
              </a:rPr>
              <a:t> </a:t>
            </a:r>
            <a:r>
              <a:rPr lang="en-US" b="0" i="0" dirty="0" err="1">
                <a:solidFill>
                  <a:srgbClr val="292929"/>
                </a:solidFill>
                <a:effectLst/>
                <a:latin typeface="source-serif-pro"/>
              </a:rPr>
              <a:t>sonra</a:t>
            </a:r>
            <a:r>
              <a:rPr lang="en-US" b="0" i="0" dirty="0">
                <a:solidFill>
                  <a:srgbClr val="292929"/>
                </a:solidFill>
                <a:effectLst/>
                <a:latin typeface="source-serif-pro"/>
              </a:rPr>
              <a:t>, </a:t>
            </a:r>
            <a:r>
              <a:rPr lang="en-US" b="0" i="0" dirty="0" err="1">
                <a:solidFill>
                  <a:srgbClr val="292929"/>
                </a:solidFill>
                <a:effectLst/>
                <a:latin typeface="source-serif-pro"/>
              </a:rPr>
              <a:t>Container’ın</a:t>
            </a:r>
            <a:r>
              <a:rPr lang="en-US" b="0" i="0" dirty="0">
                <a:solidFill>
                  <a:srgbClr val="292929"/>
                </a:solidFill>
                <a:effectLst/>
                <a:latin typeface="source-serif-pro"/>
              </a:rPr>
              <a:t> </a:t>
            </a:r>
            <a:r>
              <a:rPr lang="en-US" b="0" i="0" dirty="0" err="1">
                <a:solidFill>
                  <a:srgbClr val="292929"/>
                </a:solidFill>
                <a:effectLst/>
                <a:latin typeface="source-serif-pro"/>
              </a:rPr>
              <a:t>belirlediği</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komutu</a:t>
            </a:r>
            <a:r>
              <a:rPr lang="en-US" b="0" i="0" dirty="0">
                <a:solidFill>
                  <a:srgbClr val="292929"/>
                </a:solidFill>
                <a:effectLst/>
                <a:latin typeface="source-serif-pro"/>
              </a:rPr>
              <a:t> </a:t>
            </a:r>
            <a:r>
              <a:rPr lang="en-US" b="0" i="0" dirty="0" err="1">
                <a:solidFill>
                  <a:srgbClr val="292929"/>
                </a:solidFill>
                <a:effectLst/>
                <a:latin typeface="source-serif-pro"/>
              </a:rPr>
              <a:t>çalıştırarak</a:t>
            </a:r>
            <a:r>
              <a:rPr lang="tr-TR" b="0" i="0" dirty="0">
                <a:solidFill>
                  <a:srgbClr val="292929"/>
                </a:solidFill>
                <a:effectLst/>
                <a:latin typeface="source-serif-pro"/>
              </a:rPr>
              <a:t> süreci</a:t>
            </a:r>
            <a:r>
              <a:rPr lang="en-US" b="0" i="0" dirty="0">
                <a:solidFill>
                  <a:srgbClr val="292929"/>
                </a:solidFill>
                <a:effectLst/>
                <a:latin typeface="source-serif-pro"/>
              </a:rPr>
              <a:t> </a:t>
            </a:r>
            <a:r>
              <a:rPr lang="en-US" b="0" i="0" dirty="0" err="1">
                <a:solidFill>
                  <a:srgbClr val="292929"/>
                </a:solidFill>
                <a:effectLst/>
                <a:latin typeface="source-serif-pro"/>
              </a:rPr>
              <a:t>Container’a</a:t>
            </a:r>
            <a:r>
              <a:rPr lang="en-US" b="0" i="0" dirty="0">
                <a:solidFill>
                  <a:srgbClr val="292929"/>
                </a:solidFill>
                <a:effectLst/>
                <a:latin typeface="source-serif-pro"/>
              </a:rPr>
              <a:t> </a:t>
            </a:r>
            <a:r>
              <a:rPr lang="en-US" b="0" i="0" dirty="0" err="1">
                <a:solidFill>
                  <a:srgbClr val="292929"/>
                </a:solidFill>
                <a:effectLst/>
                <a:latin typeface="source-serif-pro"/>
              </a:rPr>
              <a:t>devretmektedir</a:t>
            </a:r>
            <a:r>
              <a:rPr lang="en-US" b="0" i="0" dirty="0">
                <a:solidFill>
                  <a:srgbClr val="292929"/>
                </a:solidFill>
                <a:effectLst/>
                <a:latin typeface="source-serif-pro"/>
              </a:rPr>
              <a:t>.</a:t>
            </a:r>
            <a:r>
              <a:rPr lang="tr-TR" b="0" i="0" dirty="0">
                <a:solidFill>
                  <a:srgbClr val="292929"/>
                </a:solidFill>
                <a:effectLst/>
                <a:latin typeface="source-serif-pro"/>
              </a:rPr>
              <a:t> Nodejs uygulamasını ayağa kaldır.</a:t>
            </a:r>
          </a:p>
          <a:p>
            <a:endParaRPr lang="tr-TR" b="0" i="0" dirty="0">
              <a:solidFill>
                <a:srgbClr val="292929"/>
              </a:solidFill>
              <a:effectLst/>
              <a:latin typeface="source-serif-pro"/>
            </a:endParaRPr>
          </a:p>
          <a:p>
            <a:endParaRPr lang="tr-TR" b="0" i="0" dirty="0">
              <a:solidFill>
                <a:srgbClr val="292929"/>
              </a:solidFill>
              <a:effectLst/>
              <a:latin typeface="source-serif-pro"/>
            </a:endParaRPr>
          </a:p>
          <a:p>
            <a:r>
              <a:rPr lang="tr-TR" b="0" i="0" dirty="0">
                <a:effectLst/>
                <a:latin typeface="source-code-pro"/>
              </a:rPr>
              <a:t>https://www.mshowto.org/dockerfile-komutlari-nelerdir-nasil-hazirlanir.html</a:t>
            </a:r>
            <a:endParaRPr lang="tr-TR" b="0" i="0" dirty="0">
              <a:solidFill>
                <a:srgbClr val="292929"/>
              </a:solidFill>
              <a:effectLst/>
              <a:latin typeface="source-serif-pro"/>
            </a:endParaRPr>
          </a:p>
          <a:p>
            <a:endParaRPr lang="tr-TR" b="0" i="0" dirty="0">
              <a:effectLst/>
              <a:latin typeface="source-code-pro"/>
            </a:endParaRPr>
          </a:p>
          <a:p>
            <a:endParaRPr lang="tr-TR" b="0" i="0" dirty="0">
              <a:effectLst/>
              <a:latin typeface="source-code-pro"/>
            </a:endParaRPr>
          </a:p>
          <a:p>
            <a:endParaRPr lang="tr-TR" b="0" i="0" dirty="0">
              <a:effectLst/>
              <a:latin typeface="source-code-pro"/>
            </a:endParaRP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67</a:t>
            </a:fld>
            <a:endParaRPr lang="en-US"/>
          </a:p>
        </p:txBody>
      </p:sp>
    </p:spTree>
    <p:extLst>
      <p:ext uri="{BB962C8B-B14F-4D97-AF65-F5344CB8AC3E}">
        <p14:creationId xmlns:p14="http://schemas.microsoft.com/office/powerpoint/2010/main" val="1379151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Not: </a:t>
            </a:r>
            <a:r>
              <a:rPr lang="en-US" b="0" i="0" dirty="0">
                <a:solidFill>
                  <a:srgbClr val="3B3C3C"/>
                </a:solidFill>
                <a:effectLst/>
                <a:latin typeface="source-serif-pro"/>
              </a:rPr>
              <a:t>image </a:t>
            </a:r>
            <a:r>
              <a:rPr lang="en-US" b="0" i="0" dirty="0" err="1">
                <a:solidFill>
                  <a:srgbClr val="3B3C3C"/>
                </a:solidFill>
                <a:effectLst/>
                <a:latin typeface="source-serif-pro"/>
              </a:rPr>
              <a:t>içinde</a:t>
            </a:r>
            <a:r>
              <a:rPr lang="en-US" b="0" i="0" dirty="0">
                <a:solidFill>
                  <a:srgbClr val="3B3C3C"/>
                </a:solidFill>
                <a:effectLst/>
                <a:latin typeface="source-serif-pro"/>
              </a:rPr>
              <a:t> </a:t>
            </a:r>
            <a:r>
              <a:rPr lang="en-US" b="0" i="0" dirty="0" err="1">
                <a:solidFill>
                  <a:srgbClr val="3B3C3C"/>
                </a:solidFill>
                <a:effectLst/>
                <a:latin typeface="source-serif-pro"/>
              </a:rPr>
              <a:t>yükleme</a:t>
            </a:r>
            <a:r>
              <a:rPr lang="en-US" b="0" i="0" dirty="0">
                <a:solidFill>
                  <a:srgbClr val="3B3C3C"/>
                </a:solidFill>
                <a:effectLst/>
                <a:latin typeface="source-serif-pro"/>
              </a:rPr>
              <a:t> </a:t>
            </a:r>
            <a:r>
              <a:rPr lang="en-US" b="0" i="0" dirty="0" err="1">
                <a:solidFill>
                  <a:srgbClr val="3B3C3C"/>
                </a:solidFill>
                <a:effectLst/>
                <a:latin typeface="source-serif-pro"/>
              </a:rPr>
              <a:t>yaparken</a:t>
            </a:r>
            <a:r>
              <a:rPr lang="en-US" b="0" i="0" dirty="0">
                <a:solidFill>
                  <a:srgbClr val="3B3C3C"/>
                </a:solidFill>
                <a:effectLst/>
                <a:latin typeface="source-serif-pro"/>
              </a:rPr>
              <a:t> </a:t>
            </a:r>
            <a:r>
              <a:rPr lang="en-US" b="0" i="0" dirty="0" err="1">
                <a:solidFill>
                  <a:srgbClr val="3B3C3C"/>
                </a:solidFill>
                <a:effectLst/>
                <a:latin typeface="source-serif-pro"/>
              </a:rPr>
              <a:t>yani</a:t>
            </a:r>
            <a:r>
              <a:rPr lang="en-US" b="0" i="0" dirty="0">
                <a:solidFill>
                  <a:srgbClr val="3B3C3C"/>
                </a:solidFill>
                <a:effectLst/>
                <a:latin typeface="source-serif-pro"/>
              </a:rPr>
              <a:t> program install </a:t>
            </a:r>
            <a:r>
              <a:rPr lang="en-US" b="0" i="0" dirty="0" err="1">
                <a:solidFill>
                  <a:srgbClr val="3B3C3C"/>
                </a:solidFill>
                <a:effectLst/>
                <a:latin typeface="source-serif-pro"/>
              </a:rPr>
              <a:t>ederken</a:t>
            </a:r>
            <a:r>
              <a:rPr lang="en-US" b="0" i="0" dirty="0">
                <a:solidFill>
                  <a:srgbClr val="3B3C3C"/>
                </a:solidFill>
                <a:effectLst/>
                <a:latin typeface="source-serif-pro"/>
              </a:rPr>
              <a:t> RUN </a:t>
            </a:r>
            <a:r>
              <a:rPr lang="en-US" b="0" i="0" dirty="0" err="1">
                <a:solidFill>
                  <a:srgbClr val="3B3C3C"/>
                </a:solidFill>
                <a:effectLst/>
                <a:latin typeface="source-serif-pro"/>
              </a:rPr>
              <a:t>komutunu</a:t>
            </a:r>
            <a:r>
              <a:rPr lang="en-US" b="0" i="0" dirty="0">
                <a:solidFill>
                  <a:srgbClr val="3B3C3C"/>
                </a:solidFill>
                <a:effectLst/>
                <a:latin typeface="source-serif-pro"/>
              </a:rPr>
              <a:t> </a:t>
            </a:r>
            <a:r>
              <a:rPr lang="en-US" b="0" i="0" dirty="0" err="1">
                <a:solidFill>
                  <a:srgbClr val="3B3C3C"/>
                </a:solidFill>
                <a:effectLst/>
                <a:latin typeface="source-serif-pro"/>
              </a:rPr>
              <a:t>kullanırız</a:t>
            </a:r>
            <a:r>
              <a:rPr lang="en-US" b="0" i="0" dirty="0">
                <a:solidFill>
                  <a:srgbClr val="3B3C3C"/>
                </a:solidFill>
                <a:effectLst/>
                <a:latin typeface="source-serif-pro"/>
              </a:rPr>
              <a:t> </a:t>
            </a:r>
            <a:r>
              <a:rPr lang="en-US" b="0" i="0" dirty="0" err="1">
                <a:solidFill>
                  <a:srgbClr val="3B3C3C"/>
                </a:solidFill>
                <a:effectLst/>
                <a:latin typeface="source-serif-pro"/>
              </a:rPr>
              <a:t>yükledikten</a:t>
            </a:r>
            <a:r>
              <a:rPr lang="en-US" b="0" i="0" dirty="0">
                <a:solidFill>
                  <a:srgbClr val="3B3C3C"/>
                </a:solidFill>
                <a:effectLst/>
                <a:latin typeface="source-serif-pro"/>
              </a:rPr>
              <a:t> </a:t>
            </a:r>
            <a:r>
              <a:rPr lang="en-US" b="0" i="0" dirty="0" err="1">
                <a:solidFill>
                  <a:srgbClr val="3B3C3C"/>
                </a:solidFill>
                <a:effectLst/>
                <a:latin typeface="source-serif-pro"/>
              </a:rPr>
              <a:t>sonra</a:t>
            </a:r>
            <a:r>
              <a:rPr lang="en-US" b="0" i="0" dirty="0">
                <a:solidFill>
                  <a:srgbClr val="3B3C3C"/>
                </a:solidFill>
                <a:effectLst/>
                <a:latin typeface="source-serif-pro"/>
              </a:rPr>
              <a:t> o process </a:t>
            </a:r>
            <a:r>
              <a:rPr lang="en-US" b="0" i="0" dirty="0" err="1">
                <a:solidFill>
                  <a:srgbClr val="3B3C3C"/>
                </a:solidFill>
                <a:effectLst/>
                <a:latin typeface="source-serif-pro"/>
              </a:rPr>
              <a:t>i</a:t>
            </a:r>
            <a:r>
              <a:rPr lang="en-US" b="0" i="0" dirty="0">
                <a:solidFill>
                  <a:srgbClr val="3B3C3C"/>
                </a:solidFill>
                <a:effectLst/>
                <a:latin typeface="source-serif-pro"/>
              </a:rPr>
              <a:t> </a:t>
            </a:r>
            <a:r>
              <a:rPr lang="en-US" b="0" i="0" dirty="0" err="1">
                <a:solidFill>
                  <a:srgbClr val="3B3C3C"/>
                </a:solidFill>
                <a:effectLst/>
                <a:latin typeface="source-serif-pro"/>
              </a:rPr>
              <a:t>çalıştırmak</a:t>
            </a:r>
            <a:r>
              <a:rPr lang="en-US" b="0" i="0" dirty="0">
                <a:solidFill>
                  <a:srgbClr val="3B3C3C"/>
                </a:solidFill>
                <a:effectLst/>
                <a:latin typeface="source-serif-pro"/>
              </a:rPr>
              <a:t> </a:t>
            </a:r>
            <a:r>
              <a:rPr lang="en-US" b="0" i="0" dirty="0" err="1">
                <a:solidFill>
                  <a:srgbClr val="3B3C3C"/>
                </a:solidFill>
                <a:effectLst/>
                <a:latin typeface="source-serif-pro"/>
              </a:rPr>
              <a:t>içinse</a:t>
            </a:r>
            <a:r>
              <a:rPr lang="en-US" b="0" i="0" dirty="0">
                <a:solidFill>
                  <a:srgbClr val="3B3C3C"/>
                </a:solidFill>
                <a:effectLst/>
                <a:latin typeface="source-serif-pro"/>
              </a:rPr>
              <a:t> CMD </a:t>
            </a:r>
            <a:r>
              <a:rPr lang="en-US" b="0" i="0" dirty="0" err="1">
                <a:solidFill>
                  <a:srgbClr val="3B3C3C"/>
                </a:solidFill>
                <a:effectLst/>
                <a:latin typeface="source-serif-pro"/>
              </a:rPr>
              <a:t>yi</a:t>
            </a:r>
            <a:r>
              <a:rPr lang="en-US" b="0" i="0" dirty="0">
                <a:solidFill>
                  <a:srgbClr val="3B3C3C"/>
                </a:solidFill>
                <a:effectLst/>
                <a:latin typeface="source-serif-pro"/>
              </a:rPr>
              <a:t> </a:t>
            </a:r>
            <a:r>
              <a:rPr lang="en-US" b="0" i="0" dirty="0" err="1">
                <a:solidFill>
                  <a:srgbClr val="3B3C3C"/>
                </a:solidFill>
                <a:effectLst/>
                <a:latin typeface="source-serif-pro"/>
              </a:rPr>
              <a:t>kullanırız</a:t>
            </a:r>
            <a:r>
              <a:rPr lang="en-US" b="0" i="0" dirty="0">
                <a:solidFill>
                  <a:srgbClr val="3B3C3C"/>
                </a:solidFill>
                <a:effectLst/>
                <a:latin typeface="source-serif-pro"/>
              </a:rPr>
              <a:t>.</a:t>
            </a:r>
            <a:endParaRPr lang="tr-TR" b="0" i="0" dirty="0">
              <a:solidFill>
                <a:srgbClr val="3B3C3C"/>
              </a:solidFill>
              <a:effectLst/>
              <a:latin typeface="source-serif-pro"/>
            </a:endParaRPr>
          </a:p>
          <a:p>
            <a:r>
              <a:rPr lang="en-US" b="0" i="0" dirty="0">
                <a:solidFill>
                  <a:srgbClr val="3B3C3C"/>
                </a:solidFill>
                <a:effectLst/>
                <a:latin typeface="source-serif-pro"/>
              </a:rPr>
              <a:t>RUN ı update </a:t>
            </a:r>
            <a:r>
              <a:rPr lang="en-US" b="0" i="0" dirty="0" err="1">
                <a:solidFill>
                  <a:srgbClr val="3B3C3C"/>
                </a:solidFill>
                <a:effectLst/>
                <a:latin typeface="source-serif-pro"/>
              </a:rPr>
              <a:t>ve</a:t>
            </a:r>
            <a:r>
              <a:rPr lang="en-US" b="0" i="0" dirty="0">
                <a:solidFill>
                  <a:srgbClr val="3B3C3C"/>
                </a:solidFill>
                <a:effectLst/>
                <a:latin typeface="source-serif-pro"/>
              </a:rPr>
              <a:t> install </a:t>
            </a:r>
            <a:r>
              <a:rPr lang="en-US" b="0" i="0" dirty="0" err="1">
                <a:solidFill>
                  <a:srgbClr val="3B3C3C"/>
                </a:solidFill>
                <a:effectLst/>
                <a:latin typeface="source-serif-pro"/>
              </a:rPr>
              <a:t>için</a:t>
            </a:r>
            <a:r>
              <a:rPr lang="en-US" b="0" i="0" dirty="0">
                <a:solidFill>
                  <a:srgbClr val="3B3C3C"/>
                </a:solidFill>
                <a:effectLst/>
                <a:latin typeface="source-serif-pro"/>
              </a:rPr>
              <a:t> </a:t>
            </a:r>
            <a:r>
              <a:rPr lang="en-US" b="0" i="0" dirty="0" err="1">
                <a:solidFill>
                  <a:srgbClr val="3B3C3C"/>
                </a:solidFill>
                <a:effectLst/>
                <a:latin typeface="source-serif-pro"/>
              </a:rPr>
              <a:t>kullandık</a:t>
            </a:r>
            <a:r>
              <a:rPr lang="en-US" b="0" i="0" dirty="0">
                <a:solidFill>
                  <a:srgbClr val="3B3C3C"/>
                </a:solidFill>
                <a:effectLst/>
                <a:latin typeface="source-serif-pro"/>
              </a:rPr>
              <a:t> CMD </a:t>
            </a:r>
            <a:r>
              <a:rPr lang="en-US" b="0" i="0" dirty="0" err="1">
                <a:solidFill>
                  <a:srgbClr val="3B3C3C"/>
                </a:solidFill>
                <a:effectLst/>
                <a:latin typeface="source-serif-pro"/>
              </a:rPr>
              <a:t>yi</a:t>
            </a:r>
            <a:r>
              <a:rPr lang="en-US" b="0" i="0" dirty="0">
                <a:solidFill>
                  <a:srgbClr val="3B3C3C"/>
                </a:solidFill>
                <a:effectLst/>
                <a:latin typeface="source-serif-pro"/>
              </a:rPr>
              <a:t> </a:t>
            </a:r>
            <a:r>
              <a:rPr lang="en-US" b="0" i="0" dirty="0" err="1">
                <a:solidFill>
                  <a:srgbClr val="3B3C3C"/>
                </a:solidFill>
                <a:effectLst/>
                <a:latin typeface="source-serif-pro"/>
              </a:rPr>
              <a:t>ise</a:t>
            </a:r>
            <a:r>
              <a:rPr lang="en-US" b="0" i="0" dirty="0">
                <a:solidFill>
                  <a:srgbClr val="3B3C3C"/>
                </a:solidFill>
                <a:effectLst/>
                <a:latin typeface="source-serif-pro"/>
              </a:rPr>
              <a:t> container </a:t>
            </a:r>
            <a:r>
              <a:rPr lang="en-US" b="0" i="0" dirty="0" err="1">
                <a:solidFill>
                  <a:srgbClr val="3B3C3C"/>
                </a:solidFill>
                <a:effectLst/>
                <a:latin typeface="source-serif-pro"/>
              </a:rPr>
              <a:t>en</a:t>
            </a:r>
            <a:r>
              <a:rPr lang="en-US" b="0" i="0" dirty="0">
                <a:solidFill>
                  <a:srgbClr val="3B3C3C"/>
                </a:solidFill>
                <a:effectLst/>
                <a:latin typeface="source-serif-pro"/>
              </a:rPr>
              <a:t> son </a:t>
            </a:r>
            <a:r>
              <a:rPr lang="en-US" b="0" i="0" dirty="0" err="1">
                <a:solidFill>
                  <a:srgbClr val="3B3C3C"/>
                </a:solidFill>
                <a:effectLst/>
                <a:latin typeface="source-serif-pro"/>
              </a:rPr>
              <a:t>çalışırken</a:t>
            </a:r>
            <a:r>
              <a:rPr lang="en-US" b="0" i="0" dirty="0">
                <a:solidFill>
                  <a:srgbClr val="3B3C3C"/>
                </a:solidFill>
                <a:effectLst/>
                <a:latin typeface="source-serif-pro"/>
              </a:rPr>
              <a:t> </a:t>
            </a:r>
            <a:r>
              <a:rPr lang="en-US" b="0" i="0" dirty="0" err="1">
                <a:solidFill>
                  <a:srgbClr val="3B3C3C"/>
                </a:solidFill>
                <a:effectLst/>
                <a:latin typeface="source-serif-pro"/>
              </a:rPr>
              <a:t>redis</a:t>
            </a:r>
            <a:r>
              <a:rPr lang="en-US" b="0" i="0" dirty="0">
                <a:solidFill>
                  <a:srgbClr val="3B3C3C"/>
                </a:solidFill>
                <a:effectLst/>
                <a:latin typeface="source-serif-pro"/>
              </a:rPr>
              <a:t> </a:t>
            </a:r>
            <a:r>
              <a:rPr lang="en-US" b="0" i="0" dirty="0" err="1">
                <a:solidFill>
                  <a:srgbClr val="3B3C3C"/>
                </a:solidFill>
                <a:effectLst/>
                <a:latin typeface="source-serif-pro"/>
              </a:rPr>
              <a:t>i</a:t>
            </a:r>
            <a:r>
              <a:rPr lang="en-US" b="0" i="0" dirty="0">
                <a:solidFill>
                  <a:srgbClr val="3B3C3C"/>
                </a:solidFill>
                <a:effectLst/>
                <a:latin typeface="source-serif-pro"/>
              </a:rPr>
              <a:t> </a:t>
            </a:r>
            <a:r>
              <a:rPr lang="en-US" b="0" i="0" dirty="0" err="1">
                <a:solidFill>
                  <a:srgbClr val="3B3C3C"/>
                </a:solidFill>
                <a:effectLst/>
                <a:latin typeface="source-serif-pro"/>
              </a:rPr>
              <a:t>çalıştırmak</a:t>
            </a:r>
            <a:r>
              <a:rPr lang="en-US" b="0" i="0" dirty="0">
                <a:solidFill>
                  <a:srgbClr val="3B3C3C"/>
                </a:solidFill>
                <a:effectLst/>
                <a:latin typeface="source-serif-pro"/>
              </a:rPr>
              <a:t> </a:t>
            </a:r>
            <a:r>
              <a:rPr lang="en-US" b="0" i="0" dirty="0" err="1">
                <a:solidFill>
                  <a:srgbClr val="3B3C3C"/>
                </a:solidFill>
                <a:effectLst/>
                <a:latin typeface="source-serif-pro"/>
              </a:rPr>
              <a:t>için</a:t>
            </a:r>
            <a:r>
              <a:rPr lang="en-US" b="0" i="0" dirty="0">
                <a:solidFill>
                  <a:srgbClr val="3B3C3C"/>
                </a:solidFill>
                <a:effectLst/>
                <a:latin typeface="source-serif-pro"/>
              </a:rPr>
              <a:t> </a:t>
            </a:r>
            <a:r>
              <a:rPr lang="en-US" b="0" i="0" dirty="0" err="1">
                <a:solidFill>
                  <a:srgbClr val="3B3C3C"/>
                </a:solidFill>
                <a:effectLst/>
                <a:latin typeface="source-serif-pro"/>
              </a:rPr>
              <a:t>kullandık</a:t>
            </a:r>
            <a:r>
              <a:rPr lang="en-US" b="0" i="0" dirty="0">
                <a:solidFill>
                  <a:srgbClr val="3B3C3C"/>
                </a:solidFill>
                <a:effectLst/>
                <a:latin typeface="source-serif-pro"/>
              </a:rPr>
              <a:t>.</a:t>
            </a:r>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69</a:t>
            </a:fld>
            <a:endParaRPr lang="en-US"/>
          </a:p>
        </p:txBody>
      </p:sp>
    </p:spTree>
    <p:extLst>
      <p:ext uri="{BB962C8B-B14F-4D97-AF65-F5344CB8AC3E}">
        <p14:creationId xmlns:p14="http://schemas.microsoft.com/office/powerpoint/2010/main" val="146066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Boiler Plate DRY (Don't repeat yourself) </a:t>
            </a:r>
            <a:r>
              <a:rPr lang="en-US" dirty="0" err="1"/>
              <a:t>felsefesine</a:t>
            </a:r>
            <a:r>
              <a:rPr lang="en-US" dirty="0"/>
              <a:t> </a:t>
            </a:r>
            <a:r>
              <a:rPr lang="en-US" dirty="0" err="1"/>
              <a:t>oldukça</a:t>
            </a:r>
            <a:r>
              <a:rPr lang="en-US" dirty="0"/>
              <a:t> </a:t>
            </a:r>
            <a:r>
              <a:rPr lang="en-US" dirty="0" err="1"/>
              <a:t>uygun</a:t>
            </a:r>
            <a:r>
              <a:rPr lang="en-US" dirty="0"/>
              <a:t> </a:t>
            </a:r>
            <a:r>
              <a:rPr lang="en-US" dirty="0" err="1"/>
              <a:t>bir</a:t>
            </a:r>
            <a:r>
              <a:rPr lang="en-US" dirty="0"/>
              <a:t> </a:t>
            </a:r>
            <a:r>
              <a:rPr lang="en-US" dirty="0" err="1"/>
              <a:t>yaklaşımdır</a:t>
            </a:r>
            <a:r>
              <a:rPr lang="en-US" dirty="0"/>
              <a:t>.</a:t>
            </a:r>
          </a:p>
        </p:txBody>
      </p:sp>
      <p:sp>
        <p:nvSpPr>
          <p:cNvPr id="4" name="Slide Number Placeholder 3"/>
          <p:cNvSpPr>
            <a:spLocks noGrp="1"/>
          </p:cNvSpPr>
          <p:nvPr>
            <p:ph type="sldNum" sz="quarter" idx="5"/>
          </p:nvPr>
        </p:nvSpPr>
        <p:spPr/>
        <p:txBody>
          <a:bodyPr/>
          <a:lstStyle/>
          <a:p>
            <a:fld id="{C626F7CC-D458-443D-B283-07E9842616FE}" type="slidenum">
              <a:rPr lang="tr"/>
              <a:t>81</a:t>
            </a:fld>
            <a:endParaRPr lang="en-US"/>
          </a:p>
        </p:txBody>
      </p:sp>
    </p:spTree>
    <p:extLst>
      <p:ext uri="{BB962C8B-B14F-4D97-AF65-F5344CB8AC3E}">
        <p14:creationId xmlns:p14="http://schemas.microsoft.com/office/powerpoint/2010/main" val="327926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5</a:t>
            </a:fld>
            <a:endParaRPr lang="en-US"/>
          </a:p>
        </p:txBody>
      </p:sp>
    </p:spTree>
    <p:extLst>
      <p:ext uri="{BB962C8B-B14F-4D97-AF65-F5344CB8AC3E}">
        <p14:creationId xmlns:p14="http://schemas.microsoft.com/office/powerpoint/2010/main" val="33280353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 </a:t>
            </a:r>
            <a:r>
              <a:rPr lang="en-US" dirty="0" err="1"/>
              <a:t>mimarinin</a:t>
            </a:r>
            <a:r>
              <a:rPr lang="en-US" dirty="0"/>
              <a:t> </a:t>
            </a:r>
            <a:r>
              <a:rPr lang="en-US" dirty="0" err="1"/>
              <a:t>yaratıcısı</a:t>
            </a:r>
            <a:r>
              <a:rPr lang="en-US" dirty="0"/>
              <a:t> </a:t>
            </a:r>
            <a:r>
              <a:rPr lang="en-US" dirty="0" err="1"/>
              <a:t>olarak</a:t>
            </a:r>
            <a:r>
              <a:rPr lang="en-US" dirty="0"/>
              <a:t> “Uncle Bob” </a:t>
            </a:r>
            <a:r>
              <a:rPr lang="en-US" dirty="0" err="1"/>
              <a:t>adıyla</a:t>
            </a:r>
            <a:r>
              <a:rPr lang="en-US" dirty="0"/>
              <a:t> </a:t>
            </a:r>
            <a:r>
              <a:rPr lang="en-US" dirty="0" err="1"/>
              <a:t>tanınan</a:t>
            </a:r>
            <a:r>
              <a:rPr lang="en-US" dirty="0"/>
              <a:t> Robert C. </a:t>
            </a:r>
            <a:r>
              <a:rPr lang="en-US" dirty="0" err="1"/>
              <a:t>Martin’dir</a:t>
            </a:r>
            <a:r>
              <a:rPr lang="en-US" dirty="0"/>
              <a:t>.</a:t>
            </a:r>
          </a:p>
        </p:txBody>
      </p:sp>
      <p:sp>
        <p:nvSpPr>
          <p:cNvPr id="4" name="Slide Number Placeholder 3"/>
          <p:cNvSpPr>
            <a:spLocks noGrp="1"/>
          </p:cNvSpPr>
          <p:nvPr>
            <p:ph type="sldNum" sz="quarter" idx="5"/>
          </p:nvPr>
        </p:nvSpPr>
        <p:spPr/>
        <p:txBody>
          <a:bodyPr/>
          <a:lstStyle/>
          <a:p>
            <a:fld id="{C626F7CC-D458-443D-B283-07E9842616FE}" type="slidenum">
              <a:rPr lang="tr"/>
              <a:t>84</a:t>
            </a:fld>
            <a:endParaRPr lang="en-US"/>
          </a:p>
        </p:txBody>
      </p:sp>
    </p:spTree>
    <p:extLst>
      <p:ext uri="{BB962C8B-B14F-4D97-AF65-F5344CB8AC3E}">
        <p14:creationId xmlns:p14="http://schemas.microsoft.com/office/powerpoint/2010/main" val="913176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2003 Eric Evans</a:t>
            </a:r>
          </a:p>
        </p:txBody>
      </p:sp>
      <p:sp>
        <p:nvSpPr>
          <p:cNvPr id="4" name="Slide Number Placeholder 3"/>
          <p:cNvSpPr>
            <a:spLocks noGrp="1"/>
          </p:cNvSpPr>
          <p:nvPr>
            <p:ph type="sldNum" sz="quarter" idx="5"/>
          </p:nvPr>
        </p:nvSpPr>
        <p:spPr/>
        <p:txBody>
          <a:bodyPr/>
          <a:lstStyle/>
          <a:p>
            <a:fld id="{C626F7CC-D458-443D-B283-07E9842616FE}" type="slidenum">
              <a:rPr lang="tr"/>
              <a:t>89</a:t>
            </a:fld>
            <a:endParaRPr lang="en-US"/>
          </a:p>
        </p:txBody>
      </p:sp>
    </p:spTree>
    <p:extLst>
      <p:ext uri="{BB962C8B-B14F-4D97-AF65-F5344CB8AC3E}">
        <p14:creationId xmlns:p14="http://schemas.microsoft.com/office/powerpoint/2010/main" val="842316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 </a:t>
            </a:r>
            <a:r>
              <a:rPr lang="en-US" dirty="0" err="1">
                <a:cs typeface="Calibri"/>
              </a:rPr>
              <a:t>iki</a:t>
            </a:r>
            <a:r>
              <a:rPr lang="en-US" dirty="0">
                <a:cs typeface="Calibri"/>
              </a:rPr>
              <a:t> </a:t>
            </a:r>
            <a:r>
              <a:rPr lang="en-US" dirty="0" err="1">
                <a:cs typeface="Calibri"/>
              </a:rPr>
              <a:t>tarafta</a:t>
            </a:r>
            <a:r>
              <a:rPr lang="en-US" dirty="0">
                <a:cs typeface="Calibri"/>
              </a:rPr>
              <a:t> </a:t>
            </a:r>
            <a:r>
              <a:rPr lang="en-US" dirty="0" err="1">
                <a:cs typeface="Calibri"/>
              </a:rPr>
              <a:t>uygulamadaki</a:t>
            </a:r>
            <a:r>
              <a:rPr lang="en-US" dirty="0">
                <a:cs typeface="Calibri"/>
              </a:rPr>
              <a:t> </a:t>
            </a:r>
            <a:r>
              <a:rPr lang="en-US" dirty="0" err="1">
                <a:cs typeface="Calibri"/>
              </a:rPr>
              <a:t>yapıları</a:t>
            </a:r>
            <a:r>
              <a:rPr lang="en-US" dirty="0">
                <a:cs typeface="Calibri"/>
              </a:rPr>
              <a:t> </a:t>
            </a:r>
            <a:r>
              <a:rPr lang="en-US" dirty="0" err="1">
                <a:cs typeface="Calibri"/>
              </a:rPr>
              <a:t>aynı</a:t>
            </a:r>
            <a:r>
              <a:rPr lang="en-US" dirty="0">
                <a:cs typeface="Calibri"/>
              </a:rPr>
              <a:t> </a:t>
            </a:r>
            <a:r>
              <a:rPr lang="en-US" dirty="0" err="1">
                <a:cs typeface="Calibri"/>
              </a:rPr>
              <a:t>şekilde</a:t>
            </a:r>
            <a:r>
              <a:rPr lang="en-US" dirty="0">
                <a:cs typeface="Calibri"/>
              </a:rPr>
              <a:t> </a:t>
            </a:r>
            <a:r>
              <a:rPr lang="en-US" dirty="0" err="1">
                <a:cs typeface="Calibri"/>
              </a:rPr>
              <a:t>anlayacak</a:t>
            </a:r>
            <a:r>
              <a:rPr lang="en-US" dirty="0">
                <a:cs typeface="Calibri"/>
              </a:rPr>
              <a:t> </a:t>
            </a:r>
            <a:r>
              <a:rPr lang="en-US" dirty="0" err="1">
                <a:cs typeface="Calibri"/>
              </a:rPr>
              <a:t>bir</a:t>
            </a:r>
            <a:r>
              <a:rPr lang="en-US" dirty="0">
                <a:cs typeface="Calibri"/>
              </a:rPr>
              <a:t> </a:t>
            </a:r>
            <a:r>
              <a:rPr lang="en-US" dirty="0" err="1">
                <a:cs typeface="Calibri"/>
              </a:rPr>
              <a:t>isimlendirmede</a:t>
            </a:r>
            <a:r>
              <a:rPr lang="en-US" dirty="0">
                <a:cs typeface="Calibri"/>
              </a:rPr>
              <a:t> </a:t>
            </a:r>
            <a:r>
              <a:rPr lang="en-US" dirty="0" err="1">
                <a:cs typeface="Calibri"/>
              </a:rPr>
              <a:t>el</a:t>
            </a:r>
            <a:r>
              <a:rPr lang="en-US" dirty="0">
                <a:cs typeface="Calibri"/>
              </a:rPr>
              <a:t> </a:t>
            </a:r>
            <a:r>
              <a:rPr lang="en-US" dirty="0" err="1">
                <a:cs typeface="Calibri"/>
              </a:rPr>
              <a:t>sıkışmalıdır</a:t>
            </a:r>
            <a:r>
              <a:rPr lang="en-US" dirty="0">
                <a:cs typeface="Calibri"/>
              </a:rPr>
              <a:t>.</a:t>
            </a:r>
          </a:p>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90</a:t>
            </a:fld>
            <a:endParaRPr lang="en-US"/>
          </a:p>
        </p:txBody>
      </p:sp>
    </p:spTree>
    <p:extLst>
      <p:ext uri="{BB962C8B-B14F-4D97-AF65-F5344CB8AC3E}">
        <p14:creationId xmlns:p14="http://schemas.microsoft.com/office/powerpoint/2010/main" val="1359616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Core Domain : E-Ticaret</a:t>
            </a:r>
          </a:p>
          <a:p>
            <a:r>
              <a:rPr lang="en-US" dirty="0" err="1">
                <a:cs typeface="Calibri"/>
              </a:rPr>
              <a:t>Sipariş</a:t>
            </a:r>
            <a:r>
              <a:rPr lang="en-US" dirty="0">
                <a:cs typeface="Calibri"/>
              </a:rPr>
              <a:t> </a:t>
            </a:r>
            <a:r>
              <a:rPr lang="en-US" dirty="0" err="1">
                <a:cs typeface="Calibri"/>
              </a:rPr>
              <a:t>Yönetimi</a:t>
            </a:r>
            <a:endParaRPr lang="en-US" dirty="0">
              <a:cs typeface="Calibri"/>
            </a:endParaRPr>
          </a:p>
          <a:p>
            <a:r>
              <a:rPr lang="en-US" dirty="0">
                <a:cs typeface="Calibri"/>
              </a:rPr>
              <a:t>Stok </a:t>
            </a:r>
            <a:r>
              <a:rPr lang="en-US" dirty="0" err="1">
                <a:cs typeface="Calibri"/>
              </a:rPr>
              <a:t>Yönetimi</a:t>
            </a:r>
            <a:endParaRPr lang="en-US" dirty="0">
              <a:cs typeface="Calibri"/>
            </a:endParaRPr>
          </a:p>
          <a:p>
            <a:r>
              <a:rPr lang="en-US" dirty="0" err="1">
                <a:cs typeface="Calibri"/>
              </a:rPr>
              <a:t>Ödeme</a:t>
            </a:r>
            <a:r>
              <a:rPr lang="en-US" dirty="0">
                <a:cs typeface="Calibri"/>
              </a:rPr>
              <a:t> </a:t>
            </a:r>
            <a:r>
              <a:rPr lang="en-US" dirty="0" err="1">
                <a:cs typeface="Calibri"/>
              </a:rPr>
              <a:t>Yönetimi</a:t>
            </a:r>
            <a:endParaRPr lang="en-US" dirty="0">
              <a:cs typeface="Calibri"/>
            </a:endParaRPr>
          </a:p>
          <a:p>
            <a:r>
              <a:rPr lang="en-US" dirty="0" err="1">
                <a:cs typeface="Calibri"/>
              </a:rPr>
              <a:t>Ürün</a:t>
            </a:r>
            <a:r>
              <a:rPr lang="en-US" dirty="0">
                <a:cs typeface="Calibri"/>
              </a:rPr>
              <a:t> </a:t>
            </a:r>
            <a:r>
              <a:rPr lang="en-US" dirty="0" err="1">
                <a:cs typeface="Calibri"/>
              </a:rPr>
              <a:t>Katalog</a:t>
            </a:r>
            <a:r>
              <a:rPr lang="en-US" dirty="0">
                <a:cs typeface="Calibri"/>
              </a:rPr>
              <a:t> </a:t>
            </a:r>
            <a:r>
              <a:rPr lang="en-US" dirty="0" err="1">
                <a:cs typeface="Calibri"/>
              </a:rPr>
              <a:t>Yönetimi</a:t>
            </a:r>
            <a:endParaRPr lang="en-US" dirty="0">
              <a:cs typeface="Calibri"/>
            </a:endParaRPr>
          </a:p>
          <a:p>
            <a:r>
              <a:rPr lang="en-US" dirty="0" err="1">
                <a:cs typeface="Calibri"/>
              </a:rPr>
              <a:t>Müşteri</a:t>
            </a:r>
            <a:r>
              <a:rPr lang="en-US" dirty="0">
                <a:cs typeface="Calibri"/>
              </a:rPr>
              <a:t> </a:t>
            </a:r>
            <a:r>
              <a:rPr lang="en-US" dirty="0" err="1">
                <a:cs typeface="Calibri"/>
              </a:rPr>
              <a:t>Yönetimi</a:t>
            </a:r>
          </a:p>
          <a:p>
            <a:endParaRPr lang="en-US" dirty="0">
              <a:cs typeface="Calibri"/>
            </a:endParaRPr>
          </a:p>
          <a:p>
            <a:r>
              <a:rPr lang="en-US" dirty="0" err="1"/>
              <a:t>Kısaca</a:t>
            </a:r>
            <a:r>
              <a:rPr lang="en-US" dirty="0"/>
              <a:t> </a:t>
            </a:r>
            <a:r>
              <a:rPr lang="en-US" dirty="0" err="1"/>
              <a:t>ifade</a:t>
            </a:r>
            <a:r>
              <a:rPr lang="en-US" dirty="0"/>
              <a:t> </a:t>
            </a:r>
            <a:r>
              <a:rPr lang="en-US" dirty="0" err="1"/>
              <a:t>edersek</a:t>
            </a:r>
            <a:r>
              <a:rPr lang="en-US" dirty="0"/>
              <a:t>, </a:t>
            </a:r>
            <a:r>
              <a:rPr lang="en-US" dirty="0" err="1"/>
              <a:t>kendi</a:t>
            </a:r>
            <a:r>
              <a:rPr lang="en-US" dirty="0"/>
              <a:t> </a:t>
            </a:r>
            <a:r>
              <a:rPr lang="en-US" dirty="0" err="1"/>
              <a:t>bussiness'a</a:t>
            </a:r>
            <a:r>
              <a:rPr lang="en-US" dirty="0"/>
              <a:t> </a:t>
            </a:r>
            <a:r>
              <a:rPr lang="en-US" dirty="0" err="1"/>
              <a:t>sahip</a:t>
            </a:r>
            <a:r>
              <a:rPr lang="en-US" dirty="0"/>
              <a:t> her </a:t>
            </a:r>
            <a:r>
              <a:rPr lang="en-US" dirty="0" err="1"/>
              <a:t>bir</a:t>
            </a:r>
            <a:r>
              <a:rPr lang="en-US" dirty="0"/>
              <a:t> </a:t>
            </a:r>
            <a:r>
              <a:rPr lang="en-US" dirty="0" err="1"/>
              <a:t>bağımsız</a:t>
            </a:r>
            <a:r>
              <a:rPr lang="en-US" dirty="0"/>
              <a:t> </a:t>
            </a:r>
            <a:r>
              <a:rPr lang="en-US" dirty="0" err="1"/>
              <a:t>modül</a:t>
            </a:r>
            <a:r>
              <a:rPr lang="en-US" dirty="0"/>
              <a:t> </a:t>
            </a:r>
            <a:r>
              <a:rPr lang="en-US" dirty="0" err="1"/>
              <a:t>kendine</a:t>
            </a:r>
            <a:r>
              <a:rPr lang="en-US" dirty="0"/>
              <a:t> </a:t>
            </a:r>
            <a:r>
              <a:rPr lang="en-US" dirty="0" err="1"/>
              <a:t>ait</a:t>
            </a:r>
            <a:r>
              <a:rPr lang="en-US" dirty="0"/>
              <a:t> </a:t>
            </a:r>
            <a:r>
              <a:rPr lang="en-US" dirty="0" err="1"/>
              <a:t>bir</a:t>
            </a:r>
            <a:r>
              <a:rPr lang="en-US" dirty="0"/>
              <a:t> bounded context </a:t>
            </a:r>
            <a:r>
              <a:rPr lang="en-US" dirty="0" err="1"/>
              <a:t>oluşturur</a:t>
            </a:r>
            <a:r>
              <a:rPr lang="en-US" dirty="0"/>
              <a:t>.</a:t>
            </a:r>
          </a:p>
          <a:p>
            <a:r>
              <a:rPr lang="en-US" dirty="0" err="1">
                <a:cs typeface="Calibri"/>
              </a:rPr>
              <a:t>Mantıksal</a:t>
            </a:r>
            <a:r>
              <a:rPr lang="en-US" dirty="0">
                <a:cs typeface="Calibri"/>
              </a:rPr>
              <a:t> </a:t>
            </a:r>
            <a:r>
              <a:rPr lang="en-US" dirty="0" err="1">
                <a:cs typeface="Calibri"/>
              </a:rPr>
              <a:t>ayrım</a:t>
            </a:r>
            <a:r>
              <a:rPr lang="en-US" dirty="0">
                <a:cs typeface="Calibri"/>
              </a:rPr>
              <a:t> </a:t>
            </a:r>
            <a:r>
              <a:rPr lang="en-US" dirty="0" err="1">
                <a:cs typeface="Calibri"/>
              </a:rPr>
              <a:t>söz</a:t>
            </a:r>
            <a:r>
              <a:rPr lang="en-US" dirty="0">
                <a:cs typeface="Calibri"/>
              </a:rPr>
              <a:t> </a:t>
            </a:r>
            <a:r>
              <a:rPr lang="en-US" dirty="0" err="1">
                <a:cs typeface="Calibri"/>
              </a:rPr>
              <a:t>konusudur</a:t>
            </a:r>
            <a:r>
              <a:rPr lang="en-US" dirty="0">
                <a:cs typeface="Calibri"/>
              </a:rPr>
              <a:t>.</a:t>
            </a:r>
          </a:p>
          <a:p>
            <a:r>
              <a:rPr lang="en-US" dirty="0"/>
              <a:t>Cohesion </a:t>
            </a:r>
            <a:r>
              <a:rPr lang="en-US" dirty="0" err="1"/>
              <a:t>yüksek</a:t>
            </a:r>
            <a:r>
              <a:rPr lang="en-US" dirty="0"/>
              <a:t> </a:t>
            </a:r>
            <a:r>
              <a:rPr lang="en-US" dirty="0" err="1"/>
              <a:t>olmalıdır</a:t>
            </a:r>
            <a:r>
              <a:rPr lang="en-US" dirty="0"/>
              <a:t>. </a:t>
            </a:r>
            <a:r>
              <a:rPr lang="en-US" dirty="0" err="1"/>
              <a:t>Mantıksal</a:t>
            </a:r>
            <a:r>
              <a:rPr lang="en-US" dirty="0"/>
              <a:t> </a:t>
            </a:r>
            <a:r>
              <a:rPr lang="en-US" dirty="0" err="1"/>
              <a:t>ilişkileri</a:t>
            </a:r>
            <a:r>
              <a:rPr lang="en-US" dirty="0"/>
              <a:t> </a:t>
            </a:r>
            <a:r>
              <a:rPr lang="en-US" dirty="0" err="1"/>
              <a:t>yüksek</a:t>
            </a:r>
            <a:r>
              <a:rPr lang="en-US" dirty="0"/>
              <a:t> </a:t>
            </a:r>
            <a:r>
              <a:rPr lang="en-US" dirty="0" err="1"/>
              <a:t>olmalıdır</a:t>
            </a:r>
            <a:r>
              <a:rPr lang="en-US" dirty="0"/>
              <a:t>. </a:t>
            </a:r>
            <a:r>
              <a:rPr lang="en-US" dirty="0" err="1"/>
              <a:t>Kendileri</a:t>
            </a:r>
            <a:r>
              <a:rPr lang="en-US" dirty="0"/>
              <a:t> </a:t>
            </a:r>
            <a:r>
              <a:rPr lang="en-US" dirty="0" err="1"/>
              <a:t>ile</a:t>
            </a:r>
            <a:r>
              <a:rPr lang="en-US" dirty="0"/>
              <a:t> </a:t>
            </a:r>
            <a:r>
              <a:rPr lang="en-US" dirty="0" err="1"/>
              <a:t>alakalı</a:t>
            </a:r>
            <a:r>
              <a:rPr lang="en-US" dirty="0"/>
              <a:t> </a:t>
            </a:r>
            <a:r>
              <a:rPr lang="en-US" dirty="0" err="1"/>
              <a:t>bağlamlardan</a:t>
            </a:r>
            <a:r>
              <a:rPr lang="en-US" dirty="0"/>
              <a:t> </a:t>
            </a:r>
            <a:r>
              <a:rPr lang="en-US" dirty="0" err="1"/>
              <a:t>oluşmalıdır</a:t>
            </a:r>
            <a:r>
              <a:rPr lang="en-US" dirty="0"/>
              <a:t>.</a:t>
            </a:r>
          </a:p>
          <a:p>
            <a:r>
              <a:rPr lang="en-US" dirty="0">
                <a:cs typeface="Calibri" panose="020F0502020204030204"/>
              </a:rPr>
              <a:t>İki </a:t>
            </a:r>
            <a:r>
              <a:rPr lang="en-US" dirty="0" err="1">
                <a:cs typeface="Calibri" panose="020F0502020204030204"/>
              </a:rPr>
              <a:t>takıma</a:t>
            </a:r>
            <a:r>
              <a:rPr lang="en-US" dirty="0">
                <a:cs typeface="Calibri" panose="020F0502020204030204"/>
              </a:rPr>
              <a:t> </a:t>
            </a:r>
            <a:r>
              <a:rPr lang="en-US" dirty="0" err="1">
                <a:cs typeface="Calibri" panose="020F0502020204030204"/>
              </a:rPr>
              <a:t>bir</a:t>
            </a:r>
            <a:r>
              <a:rPr lang="en-US" dirty="0">
                <a:cs typeface="Calibri" panose="020F0502020204030204"/>
              </a:rPr>
              <a:t> bounded context </a:t>
            </a:r>
            <a:r>
              <a:rPr lang="en-US" dirty="0" err="1">
                <a:cs typeface="Calibri" panose="020F0502020204030204"/>
              </a:rPr>
              <a:t>verilirken</a:t>
            </a:r>
            <a:r>
              <a:rPr lang="en-US" dirty="0">
                <a:cs typeface="Calibri" panose="020F0502020204030204"/>
              </a:rPr>
              <a:t> 1 </a:t>
            </a:r>
            <a:r>
              <a:rPr lang="en-US" dirty="0" err="1">
                <a:cs typeface="Calibri" panose="020F0502020204030204"/>
              </a:rPr>
              <a:t>takıma</a:t>
            </a:r>
            <a:r>
              <a:rPr lang="en-US" dirty="0">
                <a:cs typeface="Calibri" panose="020F0502020204030204"/>
              </a:rPr>
              <a:t> 2 bounded context </a:t>
            </a:r>
            <a:r>
              <a:rPr lang="en-US" dirty="0" err="1">
                <a:cs typeface="Calibri" panose="020F0502020204030204"/>
              </a:rPr>
              <a:t>verilmesi</a:t>
            </a:r>
            <a:r>
              <a:rPr lang="en-US" dirty="0">
                <a:cs typeface="Calibri" panose="020F0502020204030204"/>
              </a:rPr>
              <a:t> </a:t>
            </a:r>
            <a:r>
              <a:rPr lang="en-US" dirty="0" err="1">
                <a:cs typeface="Calibri" panose="020F0502020204030204"/>
              </a:rPr>
              <a:t>tercih</a:t>
            </a:r>
            <a:r>
              <a:rPr lang="en-US" dirty="0">
                <a:cs typeface="Calibri" panose="020F0502020204030204"/>
              </a:rPr>
              <a:t> </a:t>
            </a:r>
            <a:r>
              <a:rPr lang="en-US" dirty="0" err="1">
                <a:cs typeface="Calibri" panose="020F0502020204030204"/>
              </a:rPr>
              <a:t>edilmez</a:t>
            </a:r>
            <a:r>
              <a:rPr lang="en-US" dirty="0">
                <a:cs typeface="Calibri" panose="020F0502020204030204"/>
              </a:rPr>
              <a:t>.</a:t>
            </a: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C626F7CC-D458-443D-B283-07E9842616FE}" type="slidenum">
              <a:rPr lang="tr"/>
              <a:t>91</a:t>
            </a:fld>
            <a:endParaRPr lang="en-US"/>
          </a:p>
        </p:txBody>
      </p:sp>
    </p:spTree>
    <p:extLst>
      <p:ext uri="{BB962C8B-B14F-4D97-AF65-F5344CB8AC3E}">
        <p14:creationId xmlns:p14="http://schemas.microsoft.com/office/powerpoint/2010/main" val="2798200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Uygulama</a:t>
            </a:r>
            <a:r>
              <a:rPr lang="en-US" dirty="0">
                <a:cs typeface="Calibri"/>
              </a:rPr>
              <a:t> </a:t>
            </a:r>
            <a:r>
              <a:rPr lang="en-US" dirty="0" err="1">
                <a:cs typeface="Calibri"/>
              </a:rPr>
              <a:t>üsten</a:t>
            </a:r>
            <a:r>
              <a:rPr lang="en-US" dirty="0">
                <a:cs typeface="Calibri"/>
              </a:rPr>
              <a:t> </a:t>
            </a:r>
            <a:r>
              <a:rPr lang="en-US" dirty="0" err="1">
                <a:cs typeface="Calibri"/>
              </a:rPr>
              <a:t>aşağı</a:t>
            </a:r>
            <a:r>
              <a:rPr lang="en-US" dirty="0">
                <a:cs typeface="Calibri"/>
              </a:rPr>
              <a:t> </a:t>
            </a:r>
            <a:r>
              <a:rPr lang="en-US" dirty="0" err="1">
                <a:cs typeface="Calibri"/>
              </a:rPr>
              <a:t>doğru</a:t>
            </a:r>
            <a:r>
              <a:rPr lang="en-US" dirty="0">
                <a:cs typeface="Calibri"/>
              </a:rPr>
              <a:t> </a:t>
            </a:r>
            <a:r>
              <a:rPr lang="en-US" dirty="0" err="1">
                <a:cs typeface="Calibri"/>
              </a:rPr>
              <a:t>evrimleşerek</a:t>
            </a:r>
            <a:r>
              <a:rPr lang="en-US" dirty="0">
                <a:cs typeface="Calibri"/>
              </a:rPr>
              <a:t> son </a:t>
            </a:r>
            <a:r>
              <a:rPr lang="en-US" dirty="0" err="1">
                <a:cs typeface="Calibri"/>
              </a:rPr>
              <a:t>halini</a:t>
            </a:r>
            <a:r>
              <a:rPr lang="en-US" dirty="0">
                <a:cs typeface="Calibri"/>
              </a:rPr>
              <a:t> </a:t>
            </a:r>
            <a:r>
              <a:rPr lang="en-US" dirty="0" err="1">
                <a:cs typeface="Calibri"/>
              </a:rPr>
              <a:t>alır</a:t>
            </a:r>
            <a:r>
              <a:rPr lang="en-US" dirty="0">
                <a:cs typeface="Calibri"/>
              </a:rPr>
              <a:t>.</a:t>
            </a:r>
          </a:p>
        </p:txBody>
      </p:sp>
      <p:sp>
        <p:nvSpPr>
          <p:cNvPr id="4" name="Slide Number Placeholder 3"/>
          <p:cNvSpPr>
            <a:spLocks noGrp="1"/>
          </p:cNvSpPr>
          <p:nvPr>
            <p:ph type="sldNum" sz="quarter" idx="5"/>
          </p:nvPr>
        </p:nvSpPr>
        <p:spPr/>
        <p:txBody>
          <a:bodyPr/>
          <a:lstStyle/>
          <a:p>
            <a:fld id="{C626F7CC-D458-443D-B283-07E9842616FE}" type="slidenum">
              <a:rPr lang="tr"/>
              <a:t>92</a:t>
            </a:fld>
            <a:endParaRPr lang="en-US"/>
          </a:p>
        </p:txBody>
      </p:sp>
    </p:spTree>
    <p:extLst>
      <p:ext uri="{BB962C8B-B14F-4D97-AF65-F5344CB8AC3E}">
        <p14:creationId xmlns:p14="http://schemas.microsoft.com/office/powerpoint/2010/main" val="339367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En </a:t>
            </a:r>
            <a:r>
              <a:rPr lang="en-US" dirty="0" err="1">
                <a:cs typeface="Calibri"/>
              </a:rPr>
              <a:t>içte</a:t>
            </a:r>
            <a:r>
              <a:rPr lang="en-US" dirty="0">
                <a:cs typeface="Calibri"/>
              </a:rPr>
              <a:t> Domain </a:t>
            </a:r>
            <a:r>
              <a:rPr lang="en-US" dirty="0" err="1">
                <a:cs typeface="Calibri"/>
              </a:rPr>
              <a:t>barındırırız</a:t>
            </a:r>
            <a:r>
              <a:rPr lang="en-US" dirty="0">
                <a:cs typeface="Calibri"/>
              </a:rPr>
              <a:t>.</a:t>
            </a:r>
            <a:endParaRPr lang="en-US" dirty="0"/>
          </a:p>
          <a:p>
            <a:r>
              <a:rPr lang="en-US" dirty="0" err="1">
                <a:cs typeface="Calibri"/>
              </a:rPr>
              <a:t>Katmanlar</a:t>
            </a:r>
            <a:r>
              <a:rPr lang="en-US" dirty="0">
                <a:cs typeface="Calibri"/>
              </a:rPr>
              <a:t> </a:t>
            </a:r>
            <a:r>
              <a:rPr lang="en-US" dirty="0" err="1">
                <a:cs typeface="Calibri"/>
              </a:rPr>
              <a:t>içten</a:t>
            </a:r>
            <a:r>
              <a:rPr lang="en-US" dirty="0">
                <a:cs typeface="Calibri"/>
              </a:rPr>
              <a:t> </a:t>
            </a:r>
            <a:r>
              <a:rPr lang="en-US" dirty="0" err="1">
                <a:cs typeface="Calibri"/>
              </a:rPr>
              <a:t>dışa</a:t>
            </a:r>
            <a:r>
              <a:rPr lang="en-US" dirty="0">
                <a:cs typeface="Calibri"/>
              </a:rPr>
              <a:t> </a:t>
            </a:r>
            <a:r>
              <a:rPr lang="en-US" dirty="0" err="1">
                <a:cs typeface="Calibri"/>
              </a:rPr>
              <a:t>doğru</a:t>
            </a:r>
            <a:r>
              <a:rPr lang="en-US" dirty="0">
                <a:cs typeface="Calibri"/>
              </a:rPr>
              <a:t> </a:t>
            </a:r>
            <a:r>
              <a:rPr lang="en-US" dirty="0" err="1">
                <a:cs typeface="Calibri"/>
              </a:rPr>
              <a:t>haberleşir</a:t>
            </a:r>
            <a:r>
              <a:rPr lang="en-US" dirty="0">
                <a:cs typeface="Calibri"/>
              </a:rPr>
              <a:t>.</a:t>
            </a:r>
          </a:p>
          <a:p>
            <a:r>
              <a:rPr lang="en-US" dirty="0">
                <a:cs typeface="Calibri"/>
              </a:rPr>
              <a:t>En </a:t>
            </a:r>
            <a:r>
              <a:rPr lang="en-US" dirty="0" err="1">
                <a:cs typeface="Calibri"/>
              </a:rPr>
              <a:t>değerli</a:t>
            </a:r>
            <a:r>
              <a:rPr lang="en-US" dirty="0">
                <a:cs typeface="Calibri"/>
              </a:rPr>
              <a:t> </a:t>
            </a:r>
            <a:r>
              <a:rPr lang="en-US" dirty="0" err="1">
                <a:cs typeface="Calibri"/>
              </a:rPr>
              <a:t>katman</a:t>
            </a:r>
            <a:r>
              <a:rPr lang="en-US" dirty="0">
                <a:cs typeface="Calibri"/>
              </a:rPr>
              <a:t> Domain </a:t>
            </a:r>
            <a:r>
              <a:rPr lang="en-US" dirty="0" err="1">
                <a:cs typeface="Calibri"/>
              </a:rPr>
              <a:t>katmanıdır</a:t>
            </a:r>
            <a:r>
              <a:rPr lang="en-US" dirty="0">
                <a:cs typeface="Calibri"/>
              </a:rPr>
              <a:t>.</a:t>
            </a:r>
          </a:p>
          <a:p>
            <a:r>
              <a:rPr lang="en-US" dirty="0" err="1">
                <a:cs typeface="Calibri"/>
              </a:rPr>
              <a:t>Içten</a:t>
            </a:r>
            <a:r>
              <a:rPr lang="en-US" dirty="0">
                <a:cs typeface="Calibri"/>
              </a:rPr>
              <a:t> </a:t>
            </a:r>
            <a:r>
              <a:rPr lang="en-US" dirty="0" err="1">
                <a:cs typeface="Calibri"/>
              </a:rPr>
              <a:t>dışa</a:t>
            </a:r>
            <a:r>
              <a:rPr lang="en-US" dirty="0">
                <a:cs typeface="Calibri"/>
              </a:rPr>
              <a:t> </a:t>
            </a:r>
            <a:r>
              <a:rPr lang="en-US" dirty="0" err="1">
                <a:cs typeface="Calibri"/>
              </a:rPr>
              <a:t>doğru</a:t>
            </a:r>
            <a:r>
              <a:rPr lang="en-US" dirty="0">
                <a:cs typeface="Calibri"/>
              </a:rPr>
              <a:t> </a:t>
            </a:r>
            <a:r>
              <a:rPr lang="en-US" dirty="0" err="1">
                <a:cs typeface="Calibri"/>
              </a:rPr>
              <a:t>çıktıkça</a:t>
            </a:r>
            <a:r>
              <a:rPr lang="en-US" dirty="0">
                <a:cs typeface="Calibri"/>
              </a:rPr>
              <a:t> </a:t>
            </a:r>
            <a:r>
              <a:rPr lang="en-US" dirty="0" err="1">
                <a:cs typeface="Calibri"/>
              </a:rPr>
              <a:t>değişim</a:t>
            </a:r>
            <a:r>
              <a:rPr lang="en-US" dirty="0">
                <a:cs typeface="Calibri"/>
              </a:rPr>
              <a:t> </a:t>
            </a:r>
            <a:r>
              <a:rPr lang="en-US" dirty="0" err="1">
                <a:cs typeface="Calibri"/>
              </a:rPr>
              <a:t>artar</a:t>
            </a:r>
            <a:r>
              <a:rPr lang="en-US" dirty="0">
                <a:cs typeface="Calibri"/>
              </a:rPr>
              <a:t> (</a:t>
            </a:r>
            <a:r>
              <a:rPr lang="en-US" dirty="0" err="1">
                <a:cs typeface="Calibri"/>
              </a:rPr>
              <a:t>Teknoloji</a:t>
            </a:r>
            <a:r>
              <a:rPr lang="en-US" dirty="0">
                <a:cs typeface="Calibri"/>
              </a:rPr>
              <a:t> </a:t>
            </a:r>
            <a:r>
              <a:rPr lang="en-US" dirty="0" err="1">
                <a:cs typeface="Calibri"/>
              </a:rPr>
              <a:t>Değişimleri</a:t>
            </a:r>
            <a:r>
              <a:rPr lang="en-US" dirty="0">
                <a:cs typeface="Calibri"/>
              </a:rPr>
              <a:t>)</a:t>
            </a:r>
          </a:p>
          <a:p>
            <a:endParaRPr lang="en-US" dirty="0">
              <a:cs typeface="Calibri"/>
            </a:endParaRPr>
          </a:p>
          <a:p>
            <a:r>
              <a:rPr lang="en-US" dirty="0">
                <a:cs typeface="Calibri"/>
              </a:rPr>
              <a:t> </a:t>
            </a:r>
            <a:endParaRPr lang="en-US"/>
          </a:p>
        </p:txBody>
      </p:sp>
      <p:sp>
        <p:nvSpPr>
          <p:cNvPr id="4" name="Slide Number Placeholder 3"/>
          <p:cNvSpPr>
            <a:spLocks noGrp="1"/>
          </p:cNvSpPr>
          <p:nvPr>
            <p:ph type="sldNum" sz="quarter" idx="5"/>
          </p:nvPr>
        </p:nvSpPr>
        <p:spPr/>
        <p:txBody>
          <a:bodyPr/>
          <a:lstStyle/>
          <a:p>
            <a:fld id="{C626F7CC-D458-443D-B283-07E9842616FE}" type="slidenum">
              <a:rPr lang="tr"/>
              <a:t>93</a:t>
            </a:fld>
            <a:endParaRPr lang="en-US"/>
          </a:p>
        </p:txBody>
      </p:sp>
    </p:spTree>
    <p:extLst>
      <p:ext uri="{BB962C8B-B14F-4D97-AF65-F5344CB8AC3E}">
        <p14:creationId xmlns:p14="http://schemas.microsoft.com/office/powerpoint/2010/main" val="3768680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94</a:t>
            </a:fld>
            <a:endParaRPr lang="en-US"/>
          </a:p>
        </p:txBody>
      </p:sp>
    </p:spTree>
    <p:extLst>
      <p:ext uri="{BB962C8B-B14F-4D97-AF65-F5344CB8AC3E}">
        <p14:creationId xmlns:p14="http://schemas.microsoft.com/office/powerpoint/2010/main" val="3860913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Artık</a:t>
            </a:r>
            <a:r>
              <a:rPr lang="en-US" dirty="0">
                <a:cs typeface="Calibri"/>
              </a:rPr>
              <a:t> </a:t>
            </a:r>
            <a:r>
              <a:rPr lang="en-US" dirty="0" err="1">
                <a:cs typeface="Calibri"/>
              </a:rPr>
              <a:t>bir</a:t>
            </a:r>
            <a:r>
              <a:rPr lang="en-US" dirty="0">
                <a:cs typeface="Calibri"/>
              </a:rPr>
              <a:t> </a:t>
            </a:r>
            <a:r>
              <a:rPr lang="en-US" dirty="0" err="1">
                <a:cs typeface="Calibri"/>
              </a:rPr>
              <a:t>sınıf</a:t>
            </a:r>
            <a:r>
              <a:rPr lang="en-US" dirty="0">
                <a:cs typeface="Calibri"/>
              </a:rPr>
              <a:t> Aggregate Root </a:t>
            </a:r>
            <a:r>
              <a:rPr lang="en-US" dirty="0" err="1">
                <a:cs typeface="Calibri"/>
              </a:rPr>
              <a:t>olarak</a:t>
            </a:r>
            <a:r>
              <a:rPr lang="en-US" dirty="0">
                <a:cs typeface="Calibri"/>
              </a:rPr>
              <a:t> </a:t>
            </a:r>
            <a:r>
              <a:rPr lang="en-US" dirty="0" err="1">
                <a:cs typeface="Calibri"/>
              </a:rPr>
              <a:t>düşünülürse</a:t>
            </a:r>
            <a:r>
              <a:rPr lang="en-US" dirty="0">
                <a:cs typeface="Calibri"/>
              </a:rPr>
              <a:t> </a:t>
            </a:r>
            <a:r>
              <a:rPr lang="en-US" dirty="0" err="1">
                <a:cs typeface="Calibri"/>
              </a:rPr>
              <a:t>bu</a:t>
            </a:r>
            <a:r>
              <a:rPr lang="en-US" dirty="0">
                <a:cs typeface="Calibri"/>
              </a:rPr>
              <a:t> entity </a:t>
            </a:r>
            <a:r>
              <a:rPr lang="en-US" dirty="0" err="1">
                <a:cs typeface="Calibri"/>
              </a:rPr>
              <a:t>içerisindeki</a:t>
            </a:r>
            <a:r>
              <a:rPr lang="en-US" dirty="0">
                <a:cs typeface="Calibri"/>
              </a:rPr>
              <a:t> </a:t>
            </a:r>
            <a:r>
              <a:rPr lang="en-US" dirty="0" err="1">
                <a:cs typeface="Calibri"/>
              </a:rPr>
              <a:t>tüm</a:t>
            </a:r>
            <a:r>
              <a:rPr lang="en-US" dirty="0">
                <a:cs typeface="Calibri"/>
              </a:rPr>
              <a:t> </a:t>
            </a:r>
            <a:r>
              <a:rPr lang="en-US" dirty="0" err="1">
                <a:cs typeface="Calibri"/>
              </a:rPr>
              <a:t>entitylere</a:t>
            </a:r>
            <a:r>
              <a:rPr lang="en-US" dirty="0">
                <a:cs typeface="Calibri"/>
              </a:rPr>
              <a:t> </a:t>
            </a:r>
            <a:r>
              <a:rPr lang="en-US" dirty="0" err="1">
                <a:cs typeface="Calibri"/>
              </a:rPr>
              <a:t>ait</a:t>
            </a:r>
            <a:r>
              <a:rPr lang="en-US" dirty="0">
                <a:cs typeface="Calibri"/>
              </a:rPr>
              <a:t> </a:t>
            </a:r>
            <a:r>
              <a:rPr lang="en-US" dirty="0" err="1">
                <a:cs typeface="Calibri"/>
              </a:rPr>
              <a:t>işlemleri</a:t>
            </a:r>
            <a:r>
              <a:rPr lang="en-US" dirty="0">
                <a:cs typeface="Calibri"/>
              </a:rPr>
              <a:t>, </a:t>
            </a:r>
            <a:r>
              <a:rPr lang="en-US" dirty="0" err="1">
                <a:cs typeface="Calibri"/>
              </a:rPr>
              <a:t>bu</a:t>
            </a:r>
            <a:r>
              <a:rPr lang="en-US" dirty="0">
                <a:cs typeface="Calibri"/>
              </a:rPr>
              <a:t> aggregate root </a:t>
            </a:r>
            <a:r>
              <a:rPr lang="en-US" dirty="0" err="1">
                <a:cs typeface="Calibri"/>
              </a:rPr>
              <a:t>üzerinden</a:t>
            </a:r>
            <a:r>
              <a:rPr lang="en-US" dirty="0">
                <a:cs typeface="Calibri"/>
              </a:rPr>
              <a:t> </a:t>
            </a:r>
            <a:r>
              <a:rPr lang="en-US" dirty="0" err="1">
                <a:cs typeface="Calibri"/>
              </a:rPr>
              <a:t>gerçekleştiririz</a:t>
            </a:r>
            <a:r>
              <a:rPr lang="en-US" dirty="0">
                <a:cs typeface="Calibri"/>
              </a:rPr>
              <a:t>. </a:t>
            </a:r>
            <a:endParaRPr lang="en-US"/>
          </a:p>
          <a:p>
            <a:r>
              <a:rPr lang="en-US" dirty="0">
                <a:cs typeface="Calibri"/>
              </a:rPr>
              <a:t>Not: </a:t>
            </a:r>
            <a:r>
              <a:rPr lang="en-US" dirty="0" err="1">
                <a:cs typeface="Calibri"/>
              </a:rPr>
              <a:t>OrderItem</a:t>
            </a:r>
            <a:r>
              <a:rPr lang="en-US" dirty="0">
                <a:cs typeface="Calibri"/>
              </a:rPr>
              <a:t> </a:t>
            </a:r>
            <a:r>
              <a:rPr lang="en-US" dirty="0" err="1">
                <a:cs typeface="Calibri"/>
              </a:rPr>
              <a:t>entitysi</a:t>
            </a:r>
            <a:r>
              <a:rPr lang="en-US" dirty="0">
                <a:cs typeface="Calibri"/>
              </a:rPr>
              <a:t> </a:t>
            </a:r>
            <a:r>
              <a:rPr lang="en-US" dirty="0" err="1">
                <a:cs typeface="Calibri"/>
              </a:rPr>
              <a:t>içerisinde</a:t>
            </a:r>
            <a:r>
              <a:rPr lang="en-US" dirty="0">
                <a:cs typeface="Calibri"/>
              </a:rPr>
              <a:t> </a:t>
            </a:r>
            <a:r>
              <a:rPr lang="en-US" dirty="0" err="1">
                <a:cs typeface="Calibri"/>
              </a:rPr>
              <a:t>dikkat</a:t>
            </a:r>
            <a:r>
              <a:rPr lang="en-US" dirty="0">
                <a:cs typeface="Calibri"/>
              </a:rPr>
              <a:t> </a:t>
            </a:r>
            <a:r>
              <a:rPr lang="en-US" dirty="0" err="1">
                <a:cs typeface="Calibri"/>
              </a:rPr>
              <a:t>edersek</a:t>
            </a:r>
            <a:r>
              <a:rPr lang="en-US" dirty="0">
                <a:cs typeface="Calibri"/>
              </a:rPr>
              <a:t> </a:t>
            </a:r>
            <a:r>
              <a:rPr lang="en-US" dirty="0" err="1">
                <a:cs typeface="Calibri"/>
              </a:rPr>
              <a:t>OrderId</a:t>
            </a:r>
            <a:r>
              <a:rPr lang="en-US" dirty="0">
                <a:cs typeface="Calibri"/>
              </a:rPr>
              <a:t> </a:t>
            </a:r>
            <a:r>
              <a:rPr lang="en-US" dirty="0" err="1">
                <a:cs typeface="Calibri"/>
              </a:rPr>
              <a:t>diye</a:t>
            </a:r>
            <a:r>
              <a:rPr lang="en-US" dirty="0">
                <a:cs typeface="Calibri"/>
              </a:rPr>
              <a:t> </a:t>
            </a:r>
            <a:r>
              <a:rPr lang="en-US" dirty="0" err="1">
                <a:cs typeface="Calibri"/>
              </a:rPr>
              <a:t>bir</a:t>
            </a:r>
            <a:r>
              <a:rPr lang="en-US" dirty="0">
                <a:cs typeface="Calibri"/>
              </a:rPr>
              <a:t> </a:t>
            </a:r>
            <a:r>
              <a:rPr lang="en-US" dirty="0" err="1">
                <a:cs typeface="Calibri"/>
              </a:rPr>
              <a:t>alan</a:t>
            </a:r>
            <a:r>
              <a:rPr lang="en-US" dirty="0">
                <a:cs typeface="Calibri"/>
              </a:rPr>
              <a:t> yok </a:t>
            </a:r>
            <a:r>
              <a:rPr lang="en-US" dirty="0" err="1">
                <a:cs typeface="Calibri"/>
              </a:rPr>
              <a:t>yani</a:t>
            </a:r>
            <a:r>
              <a:rPr lang="en-US" dirty="0">
                <a:cs typeface="Calibri"/>
              </a:rPr>
              <a:t> ben </a:t>
            </a:r>
            <a:r>
              <a:rPr lang="en-US" dirty="0" err="1">
                <a:cs typeface="Calibri"/>
              </a:rPr>
              <a:t>aslında</a:t>
            </a:r>
            <a:r>
              <a:rPr lang="en-US" dirty="0">
                <a:cs typeface="Calibri"/>
              </a:rPr>
              <a:t> Order </a:t>
            </a:r>
            <a:r>
              <a:rPr lang="en-US" dirty="0" err="1">
                <a:cs typeface="Calibri"/>
              </a:rPr>
              <a:t>üzerinden</a:t>
            </a:r>
            <a:r>
              <a:rPr lang="en-US" dirty="0">
                <a:cs typeface="Calibri"/>
              </a:rPr>
              <a:t> </a:t>
            </a:r>
            <a:r>
              <a:rPr lang="en-US" dirty="0" err="1">
                <a:cs typeface="Calibri"/>
              </a:rPr>
              <a:t>OrderItem</a:t>
            </a:r>
            <a:r>
              <a:rPr lang="en-US" dirty="0">
                <a:cs typeface="Calibri"/>
              </a:rPr>
              <a:t> </a:t>
            </a:r>
            <a:r>
              <a:rPr lang="en-US" dirty="0" err="1">
                <a:cs typeface="Calibri"/>
              </a:rPr>
              <a:t>eklemesi</a:t>
            </a:r>
            <a:r>
              <a:rPr lang="en-US" dirty="0">
                <a:cs typeface="Calibri"/>
              </a:rPr>
              <a:t> </a:t>
            </a:r>
            <a:r>
              <a:rPr lang="en-US" dirty="0" err="1">
                <a:cs typeface="Calibri"/>
              </a:rPr>
              <a:t>yapıyorum</a:t>
            </a:r>
            <a:r>
              <a:rPr lang="en-US" dirty="0">
                <a:cs typeface="Calibri"/>
              </a:rPr>
              <a:t>.  </a:t>
            </a:r>
            <a:r>
              <a:rPr lang="en-US" dirty="0" err="1">
                <a:cs typeface="Calibri"/>
              </a:rPr>
              <a:t>OrderItem'a</a:t>
            </a:r>
            <a:r>
              <a:rPr lang="en-US" dirty="0">
                <a:cs typeface="Calibri"/>
              </a:rPr>
              <a:t> Order </a:t>
            </a:r>
            <a:r>
              <a:rPr lang="en-US" dirty="0" err="1">
                <a:cs typeface="Calibri"/>
              </a:rPr>
              <a:t>üzerinden</a:t>
            </a:r>
            <a:r>
              <a:rPr lang="en-US" dirty="0">
                <a:cs typeface="Calibri"/>
              </a:rPr>
              <a:t> </a:t>
            </a:r>
            <a:r>
              <a:rPr lang="en-US" dirty="0" err="1">
                <a:cs typeface="Calibri"/>
              </a:rPr>
              <a:t>ulaştığımızdan</a:t>
            </a:r>
            <a:r>
              <a:rPr lang="en-US" dirty="0">
                <a:cs typeface="Calibri"/>
              </a:rPr>
              <a:t> </a:t>
            </a:r>
            <a:r>
              <a:rPr lang="en-US" dirty="0" err="1">
                <a:cs typeface="Calibri"/>
              </a:rPr>
              <a:t>dolayı</a:t>
            </a:r>
            <a:r>
              <a:rPr lang="en-US" dirty="0">
                <a:cs typeface="Calibri"/>
              </a:rPr>
              <a:t> da Order </a:t>
            </a:r>
            <a:r>
              <a:rPr lang="en-US" dirty="0" err="1">
                <a:cs typeface="Calibri"/>
              </a:rPr>
              <a:t>bizim</a:t>
            </a:r>
            <a:r>
              <a:rPr lang="en-US" dirty="0">
                <a:cs typeface="Calibri"/>
              </a:rPr>
              <a:t> </a:t>
            </a:r>
            <a:r>
              <a:rPr lang="en-US" dirty="0" err="1">
                <a:cs typeface="Calibri"/>
              </a:rPr>
              <a:t>için</a:t>
            </a:r>
            <a:r>
              <a:rPr lang="en-US" dirty="0">
                <a:cs typeface="Calibri"/>
              </a:rPr>
              <a:t> Aggregate Root </a:t>
            </a:r>
            <a:r>
              <a:rPr lang="en-US" dirty="0" err="1">
                <a:cs typeface="Calibri"/>
              </a:rPr>
              <a:t>görevi</a:t>
            </a:r>
            <a:r>
              <a:rPr lang="en-US" dirty="0">
                <a:cs typeface="Calibri"/>
              </a:rPr>
              <a:t> </a:t>
            </a:r>
            <a:r>
              <a:rPr lang="en-US" dirty="0" err="1">
                <a:cs typeface="Calibri"/>
              </a:rPr>
              <a:t>görür.Aggregate</a:t>
            </a:r>
            <a:r>
              <a:rPr lang="en-US" dirty="0">
                <a:cs typeface="Calibri"/>
              </a:rPr>
              <a:t> Root </a:t>
            </a:r>
            <a:r>
              <a:rPr lang="en-US" dirty="0" err="1">
                <a:cs typeface="Calibri"/>
              </a:rPr>
              <a:t>aynı</a:t>
            </a:r>
            <a:r>
              <a:rPr lang="en-US" dirty="0">
                <a:cs typeface="Calibri"/>
              </a:rPr>
              <a:t> </a:t>
            </a:r>
            <a:r>
              <a:rPr lang="en-US" dirty="0" err="1">
                <a:cs typeface="Calibri"/>
              </a:rPr>
              <a:t>entity'I</a:t>
            </a:r>
            <a:r>
              <a:rPr lang="en-US" dirty="0">
                <a:cs typeface="Calibri"/>
              </a:rPr>
              <a:t> </a:t>
            </a:r>
            <a:r>
              <a:rPr lang="en-US" dirty="0" err="1">
                <a:cs typeface="Calibri"/>
              </a:rPr>
              <a:t>kullanılmaması</a:t>
            </a:r>
            <a:r>
              <a:rPr lang="en-US" dirty="0">
                <a:cs typeface="Calibri"/>
              </a:rPr>
              <a:t> </a:t>
            </a:r>
            <a:r>
              <a:rPr lang="en-US" dirty="0" err="1">
                <a:cs typeface="Calibri"/>
              </a:rPr>
              <a:t>gerekir</a:t>
            </a:r>
            <a:r>
              <a:rPr lang="en-US" dirty="0">
                <a:cs typeface="Calibri"/>
              </a:rPr>
              <a:t>. </a:t>
            </a:r>
            <a:r>
              <a:rPr lang="en-US" dirty="0" err="1">
                <a:cs typeface="Calibri"/>
              </a:rPr>
              <a:t>Genelde</a:t>
            </a:r>
            <a:r>
              <a:rPr lang="en-US" dirty="0">
                <a:cs typeface="Calibri"/>
              </a:rPr>
              <a:t> 2 </a:t>
            </a:r>
            <a:r>
              <a:rPr lang="en-US" dirty="0" err="1">
                <a:cs typeface="Calibri"/>
              </a:rPr>
              <a:t>veya</a:t>
            </a:r>
            <a:r>
              <a:rPr lang="en-US" dirty="0">
                <a:cs typeface="Calibri"/>
              </a:rPr>
              <a:t> 3 Entity Aggregate Root </a:t>
            </a:r>
            <a:r>
              <a:rPr lang="en-US" dirty="0" err="1">
                <a:cs typeface="Calibri"/>
              </a:rPr>
              <a:t>olarak</a:t>
            </a:r>
            <a:r>
              <a:rPr lang="en-US" dirty="0">
                <a:cs typeface="Calibri"/>
              </a:rPr>
              <a:t> </a:t>
            </a:r>
            <a:r>
              <a:rPr lang="en-US" dirty="0" err="1">
                <a:cs typeface="Calibri"/>
              </a:rPr>
              <a:t>düşünülebilir</a:t>
            </a:r>
            <a:r>
              <a:rPr lang="en-US" dirty="0">
                <a:cs typeface="Calibri"/>
              </a:rPr>
              <a:t>. </a:t>
            </a:r>
          </a:p>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95</a:t>
            </a:fld>
            <a:endParaRPr lang="en-US"/>
          </a:p>
        </p:txBody>
      </p:sp>
    </p:spTree>
    <p:extLst>
      <p:ext uri="{BB962C8B-B14F-4D97-AF65-F5344CB8AC3E}">
        <p14:creationId xmlns:p14="http://schemas.microsoft.com/office/powerpoint/2010/main" val="3757432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Sipariş</a:t>
            </a:r>
            <a:r>
              <a:rPr lang="en-US" dirty="0">
                <a:cs typeface="Calibri"/>
              </a:rPr>
              <a:t> </a:t>
            </a:r>
            <a:r>
              <a:rPr lang="en-US" dirty="0" err="1">
                <a:cs typeface="Calibri"/>
              </a:rPr>
              <a:t>Verildiğinde</a:t>
            </a:r>
            <a:r>
              <a:rPr lang="en-US" dirty="0">
                <a:cs typeface="Calibri"/>
              </a:rPr>
              <a:t> </a:t>
            </a:r>
            <a:r>
              <a:rPr lang="en-US" dirty="0" err="1">
                <a:cs typeface="Calibri"/>
              </a:rPr>
              <a:t>Stokdan</a:t>
            </a:r>
            <a:r>
              <a:rPr lang="en-US" dirty="0">
                <a:cs typeface="Calibri"/>
              </a:rPr>
              <a:t> </a:t>
            </a:r>
            <a:r>
              <a:rPr lang="en-US" dirty="0" err="1">
                <a:cs typeface="Calibri"/>
              </a:rPr>
              <a:t>Düşme</a:t>
            </a:r>
            <a:r>
              <a:rPr lang="en-US" dirty="0">
                <a:cs typeface="Calibri"/>
              </a:rPr>
              <a:t>, </a:t>
            </a:r>
          </a:p>
        </p:txBody>
      </p:sp>
      <p:sp>
        <p:nvSpPr>
          <p:cNvPr id="4" name="Slide Number Placeholder 3"/>
          <p:cNvSpPr>
            <a:spLocks noGrp="1"/>
          </p:cNvSpPr>
          <p:nvPr>
            <p:ph type="sldNum" sz="quarter" idx="5"/>
          </p:nvPr>
        </p:nvSpPr>
        <p:spPr/>
        <p:txBody>
          <a:bodyPr/>
          <a:lstStyle/>
          <a:p>
            <a:fld id="{C626F7CC-D458-443D-B283-07E9842616FE}" type="slidenum">
              <a:rPr lang="tr"/>
              <a:t>97</a:t>
            </a:fld>
            <a:endParaRPr lang="en-US"/>
          </a:p>
        </p:txBody>
      </p:sp>
    </p:spTree>
    <p:extLst>
      <p:ext uri="{BB962C8B-B14F-4D97-AF65-F5344CB8AC3E}">
        <p14:creationId xmlns:p14="http://schemas.microsoft.com/office/powerpoint/2010/main" val="275508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Sadece</a:t>
            </a:r>
            <a:r>
              <a:rPr lang="en-US" dirty="0">
                <a:cs typeface="Calibri"/>
              </a:rPr>
              <a:t> property </a:t>
            </a:r>
            <a:r>
              <a:rPr lang="en-US" dirty="0" err="1">
                <a:cs typeface="Calibri"/>
              </a:rPr>
              <a:t>barındırmaz</a:t>
            </a:r>
            <a:r>
              <a:rPr lang="en-US" dirty="0">
                <a:cs typeface="Calibri"/>
              </a:rPr>
              <a:t>. </a:t>
            </a:r>
            <a:r>
              <a:rPr lang="en-US" dirty="0" err="1">
                <a:cs typeface="Calibri"/>
              </a:rPr>
              <a:t>Methodlar</a:t>
            </a:r>
            <a:r>
              <a:rPr lang="en-US" dirty="0">
                <a:cs typeface="Calibri"/>
              </a:rPr>
              <a:t> </a:t>
            </a:r>
            <a:r>
              <a:rPr lang="en-US" dirty="0" err="1">
                <a:cs typeface="Calibri"/>
              </a:rPr>
              <a:t>ile</a:t>
            </a:r>
            <a:r>
              <a:rPr lang="en-US" dirty="0">
                <a:cs typeface="Calibri"/>
              </a:rPr>
              <a:t> </a:t>
            </a:r>
            <a:r>
              <a:rPr lang="en-US" dirty="0" err="1">
                <a:cs typeface="Calibri"/>
              </a:rPr>
              <a:t>kuralların</a:t>
            </a:r>
            <a:r>
              <a:rPr lang="en-US" dirty="0">
                <a:cs typeface="Calibri"/>
              </a:rPr>
              <a:t> </a:t>
            </a:r>
            <a:r>
              <a:rPr lang="en-US" dirty="0" err="1">
                <a:cs typeface="Calibri"/>
              </a:rPr>
              <a:t>kontrolü</a:t>
            </a:r>
            <a:r>
              <a:rPr lang="en-US" dirty="0">
                <a:cs typeface="Calibri"/>
              </a:rPr>
              <a:t> entity </a:t>
            </a:r>
            <a:r>
              <a:rPr lang="en-US" dirty="0" err="1">
                <a:cs typeface="Calibri"/>
              </a:rPr>
              <a:t>içerisinde</a:t>
            </a:r>
            <a:r>
              <a:rPr lang="en-US" dirty="0">
                <a:cs typeface="Calibri"/>
              </a:rPr>
              <a:t> </a:t>
            </a:r>
            <a:r>
              <a:rPr lang="en-US" dirty="0" err="1">
                <a:cs typeface="Calibri"/>
              </a:rPr>
              <a:t>sağlanır</a:t>
            </a:r>
            <a:r>
              <a:rPr lang="en-US" dirty="0">
                <a:cs typeface="Calibri"/>
              </a:rPr>
              <a:t>. Cohesion </a:t>
            </a:r>
            <a:r>
              <a:rPr lang="en-US" dirty="0" err="1">
                <a:cs typeface="Calibri"/>
              </a:rPr>
              <a:t>yüksektir</a:t>
            </a:r>
            <a:r>
              <a:rPr lang="en-US" dirty="0">
                <a:cs typeface="Calibri"/>
              </a:rPr>
              <a:t>.</a:t>
            </a:r>
          </a:p>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99</a:t>
            </a:fld>
            <a:endParaRPr lang="en-US"/>
          </a:p>
        </p:txBody>
      </p:sp>
    </p:spTree>
    <p:extLst>
      <p:ext uri="{BB962C8B-B14F-4D97-AF65-F5344CB8AC3E}">
        <p14:creationId xmlns:p14="http://schemas.microsoft.com/office/powerpoint/2010/main" val="2877332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https://masstransit-project.com/</a:t>
            </a:r>
            <a:endParaRPr lang="tr-TR" dirty="0"/>
          </a:p>
          <a:p>
            <a:r>
              <a:rPr lang="tr-TR" dirty="0"/>
              <a:t>MASSTRANSIT :</a:t>
            </a:r>
          </a:p>
          <a:p>
            <a:r>
              <a:rPr lang="en-US" dirty="0"/>
              <a:t>https://feyyazacet.medium.com/net-core-3-1-ile-masstransit-rabbitmq-de9102114bd6</a:t>
            </a:r>
            <a:endParaRPr lang="tr-TR"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6</a:t>
            </a:fld>
            <a:endParaRPr lang="en-US"/>
          </a:p>
        </p:txBody>
      </p:sp>
    </p:spTree>
    <p:extLst>
      <p:ext uri="{BB962C8B-B14F-4D97-AF65-F5344CB8AC3E}">
        <p14:creationId xmlns:p14="http://schemas.microsoft.com/office/powerpoint/2010/main" val="337127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Okuma </a:t>
            </a:r>
            <a:r>
              <a:rPr lang="en-US" dirty="0" err="1">
                <a:cs typeface="Calibri"/>
              </a:rPr>
              <a:t>ve</a:t>
            </a:r>
            <a:r>
              <a:rPr lang="en-US" dirty="0">
                <a:cs typeface="Calibri"/>
              </a:rPr>
              <a:t> </a:t>
            </a:r>
            <a:r>
              <a:rPr lang="en-US" dirty="0" err="1">
                <a:cs typeface="Calibri"/>
              </a:rPr>
              <a:t>Yazma</a:t>
            </a:r>
            <a:r>
              <a:rPr lang="en-US" dirty="0">
                <a:cs typeface="Calibri"/>
              </a:rPr>
              <a:t> </a:t>
            </a:r>
            <a:r>
              <a:rPr lang="en-US" dirty="0" err="1">
                <a:cs typeface="Calibri"/>
              </a:rPr>
              <a:t>işlemlerini</a:t>
            </a:r>
            <a:r>
              <a:rPr lang="en-US" dirty="0">
                <a:cs typeface="Calibri"/>
              </a:rPr>
              <a:t> </a:t>
            </a:r>
            <a:r>
              <a:rPr lang="en-US" dirty="0" err="1">
                <a:cs typeface="Calibri"/>
              </a:rPr>
              <a:t>ayrı</a:t>
            </a:r>
            <a:r>
              <a:rPr lang="en-US" dirty="0">
                <a:cs typeface="Calibri"/>
              </a:rPr>
              <a:t> </a:t>
            </a:r>
            <a:r>
              <a:rPr lang="en-US" dirty="0" err="1">
                <a:cs typeface="Calibri"/>
              </a:rPr>
              <a:t>bir</a:t>
            </a:r>
            <a:r>
              <a:rPr lang="en-US" dirty="0">
                <a:cs typeface="Calibri"/>
              </a:rPr>
              <a:t> </a:t>
            </a:r>
            <a:r>
              <a:rPr lang="en-US" dirty="0" err="1">
                <a:cs typeface="Calibri"/>
              </a:rPr>
              <a:t>katmanda</a:t>
            </a:r>
            <a:r>
              <a:rPr lang="en-US" dirty="0">
                <a:cs typeface="Calibri"/>
              </a:rPr>
              <a:t> </a:t>
            </a:r>
            <a:r>
              <a:rPr lang="en-US" dirty="0" err="1">
                <a:cs typeface="Calibri"/>
              </a:rPr>
              <a:t>gerçekleştirir</a:t>
            </a:r>
          </a:p>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100</a:t>
            </a:fld>
            <a:endParaRPr lang="en-US"/>
          </a:p>
        </p:txBody>
      </p:sp>
    </p:spTree>
    <p:extLst>
      <p:ext uri="{BB962C8B-B14F-4D97-AF65-F5344CB8AC3E}">
        <p14:creationId xmlns:p14="http://schemas.microsoft.com/office/powerpoint/2010/main" val="549140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MediatR</a:t>
            </a:r>
            <a:r>
              <a:rPr lang="en-US" dirty="0">
                <a:cs typeface="Calibri"/>
              </a:rPr>
              <a:t> In Memory Event Based Open Source Packages</a:t>
            </a:r>
          </a:p>
        </p:txBody>
      </p:sp>
      <p:sp>
        <p:nvSpPr>
          <p:cNvPr id="4" name="Slide Number Placeholder 3"/>
          <p:cNvSpPr>
            <a:spLocks noGrp="1"/>
          </p:cNvSpPr>
          <p:nvPr>
            <p:ph type="sldNum" sz="quarter" idx="5"/>
          </p:nvPr>
        </p:nvSpPr>
        <p:spPr/>
        <p:txBody>
          <a:bodyPr/>
          <a:lstStyle/>
          <a:p>
            <a:fld id="{C626F7CC-D458-443D-B283-07E9842616FE}" type="slidenum">
              <a:rPr lang="tr"/>
              <a:t>101</a:t>
            </a:fld>
            <a:endParaRPr lang="en-US"/>
          </a:p>
        </p:txBody>
      </p:sp>
    </p:spTree>
    <p:extLst>
      <p:ext uri="{BB962C8B-B14F-4D97-AF65-F5344CB8AC3E}">
        <p14:creationId xmlns:p14="http://schemas.microsoft.com/office/powerpoint/2010/main" val="11355184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ea typeface="+mn-lt"/>
                <a:cs typeface="+mn-lt"/>
                <a:hlinkClick r:id="rId3"/>
              </a:rPr>
              <a:t>https://medium.com/cloud-and-servers/cap-teoremi-nedir-8673e71c10fc</a:t>
            </a: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106</a:t>
            </a:fld>
            <a:endParaRPr lang="en-US"/>
          </a:p>
        </p:txBody>
      </p:sp>
    </p:spTree>
    <p:extLst>
      <p:ext uri="{BB962C8B-B14F-4D97-AF65-F5344CB8AC3E}">
        <p14:creationId xmlns:p14="http://schemas.microsoft.com/office/powerpoint/2010/main" val="2667975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cs typeface="Calibri"/>
              </a:rPr>
              <a:t>Bir </a:t>
            </a:r>
            <a:r>
              <a:rPr lang="en-US" dirty="0" err="1">
                <a:cs typeface="Calibri"/>
              </a:rPr>
              <a:t>ürün</a:t>
            </a:r>
            <a:r>
              <a:rPr lang="en-US" dirty="0">
                <a:cs typeface="Calibri"/>
              </a:rPr>
              <a:t> </a:t>
            </a:r>
            <a:r>
              <a:rPr lang="en-US" dirty="0" err="1">
                <a:cs typeface="Calibri"/>
              </a:rPr>
              <a:t>aldığınızda</a:t>
            </a:r>
            <a:r>
              <a:rPr lang="en-US" dirty="0">
                <a:cs typeface="Calibri"/>
              </a:rPr>
              <a:t> </a:t>
            </a:r>
            <a:r>
              <a:rPr lang="en-US" dirty="0" err="1">
                <a:cs typeface="Calibri"/>
              </a:rPr>
              <a:t>siparişiniz</a:t>
            </a:r>
            <a:r>
              <a:rPr lang="en-US" dirty="0">
                <a:cs typeface="Calibri"/>
              </a:rPr>
              <a:t> </a:t>
            </a:r>
            <a:r>
              <a:rPr lang="en-US" dirty="0" err="1">
                <a:cs typeface="Calibri"/>
              </a:rPr>
              <a:t>hemen</a:t>
            </a:r>
            <a:r>
              <a:rPr lang="en-US" dirty="0">
                <a:cs typeface="Calibri"/>
              </a:rPr>
              <a:t> </a:t>
            </a:r>
            <a:r>
              <a:rPr lang="en-US" dirty="0" err="1">
                <a:cs typeface="Calibri"/>
              </a:rPr>
              <a:t>sisteme</a:t>
            </a:r>
            <a:r>
              <a:rPr lang="en-US" dirty="0">
                <a:cs typeface="Calibri"/>
              </a:rPr>
              <a:t> </a:t>
            </a:r>
            <a:r>
              <a:rPr lang="en-US" dirty="0" err="1">
                <a:cs typeface="Calibri"/>
              </a:rPr>
              <a:t>geçmez</a:t>
            </a:r>
            <a:r>
              <a:rPr lang="en-US" dirty="0">
                <a:cs typeface="Calibri"/>
              </a:rPr>
              <a:t>. </a:t>
            </a:r>
            <a:r>
              <a:rPr lang="en-US" dirty="0" err="1">
                <a:cs typeface="Calibri"/>
              </a:rPr>
              <a:t>Biraz</a:t>
            </a:r>
            <a:r>
              <a:rPr lang="en-US" dirty="0">
                <a:cs typeface="Calibri"/>
              </a:rPr>
              <a:t> </a:t>
            </a:r>
            <a:r>
              <a:rPr lang="en-US" dirty="0" err="1">
                <a:cs typeface="Calibri"/>
              </a:rPr>
              <a:t>geçikmeli</a:t>
            </a:r>
            <a:r>
              <a:rPr lang="en-US" dirty="0">
                <a:cs typeface="Calibri"/>
              </a:rPr>
              <a:t> </a:t>
            </a:r>
            <a:r>
              <a:rPr lang="en-US" dirty="0" err="1">
                <a:cs typeface="Calibri"/>
              </a:rPr>
              <a:t>olarak</a:t>
            </a:r>
            <a:r>
              <a:rPr lang="en-US" dirty="0">
                <a:cs typeface="Calibri"/>
              </a:rPr>
              <a:t> </a:t>
            </a:r>
            <a:r>
              <a:rPr lang="en-US" dirty="0" err="1">
                <a:cs typeface="Calibri"/>
              </a:rPr>
              <a:t>sistem</a:t>
            </a:r>
            <a:r>
              <a:rPr lang="en-US" dirty="0">
                <a:cs typeface="Calibri"/>
              </a:rPr>
              <a:t> </a:t>
            </a:r>
            <a:r>
              <a:rPr lang="en-US" dirty="0" err="1">
                <a:cs typeface="Calibri"/>
              </a:rPr>
              <a:t>yansır</a:t>
            </a:r>
            <a:r>
              <a:rPr lang="en-US" dirty="0">
                <a:cs typeface="Calibri"/>
              </a:rPr>
              <a:t>. Sanal </a:t>
            </a:r>
            <a:r>
              <a:rPr lang="en-US" dirty="0" err="1">
                <a:cs typeface="Calibri"/>
              </a:rPr>
              <a:t>cüzdan</a:t>
            </a:r>
            <a:r>
              <a:rPr lang="en-US" dirty="0">
                <a:cs typeface="Calibri"/>
              </a:rPr>
              <a:t> </a:t>
            </a:r>
            <a:r>
              <a:rPr lang="en-US" dirty="0" err="1">
                <a:cs typeface="Calibri"/>
              </a:rPr>
              <a:t>sistem</a:t>
            </a:r>
            <a:r>
              <a:rPr lang="en-US" dirty="0">
                <a:cs typeface="Calibri"/>
              </a:rPr>
              <a:t> vs </a:t>
            </a:r>
            <a:r>
              <a:rPr lang="en-US" dirty="0" err="1">
                <a:cs typeface="Calibri"/>
              </a:rPr>
              <a:t>gibi</a:t>
            </a:r>
            <a:r>
              <a:rPr lang="en-US" dirty="0">
                <a:cs typeface="Calibri"/>
              </a:rPr>
              <a:t> </a:t>
            </a:r>
            <a:r>
              <a:rPr lang="en-US" dirty="0" err="1">
                <a:cs typeface="Calibri"/>
              </a:rPr>
              <a:t>işlemlerde</a:t>
            </a:r>
            <a:r>
              <a:rPr lang="en-US" dirty="0">
                <a:cs typeface="Calibri"/>
              </a:rPr>
              <a:t> eventual consistency </a:t>
            </a:r>
            <a:r>
              <a:rPr lang="en-US" dirty="0" err="1">
                <a:cs typeface="Calibri"/>
              </a:rPr>
              <a:t>kullanılabilir</a:t>
            </a:r>
            <a:r>
              <a:rPr lang="en-US" dirty="0">
                <a:cs typeface="Calibri"/>
              </a:rPr>
              <a:t>.</a:t>
            </a:r>
          </a:p>
        </p:txBody>
      </p:sp>
      <p:sp>
        <p:nvSpPr>
          <p:cNvPr id="4" name="Slayt Numarası Yer Tutucusu 3"/>
          <p:cNvSpPr>
            <a:spLocks noGrp="1"/>
          </p:cNvSpPr>
          <p:nvPr>
            <p:ph type="sldNum" sz="quarter" idx="5"/>
          </p:nvPr>
        </p:nvSpPr>
        <p:spPr/>
        <p:txBody>
          <a:bodyPr/>
          <a:lstStyle/>
          <a:p>
            <a:fld id="{C626F7CC-D458-443D-B283-07E9842616FE}" type="slidenum">
              <a:rPr lang="tr"/>
              <a:t>108</a:t>
            </a:fld>
            <a:endParaRPr lang="en-US"/>
          </a:p>
        </p:txBody>
      </p:sp>
    </p:spTree>
    <p:extLst>
      <p:ext uri="{BB962C8B-B14F-4D97-AF65-F5344CB8AC3E}">
        <p14:creationId xmlns:p14="http://schemas.microsoft.com/office/powerpoint/2010/main" val="2234253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92929"/>
                </a:solidFill>
                <a:effectLst/>
                <a:latin typeface="source-serif-pro"/>
              </a:rPr>
              <a:t>Yapılan</a:t>
            </a:r>
            <a:r>
              <a:rPr lang="en-US" b="0" i="0" dirty="0">
                <a:solidFill>
                  <a:srgbClr val="292929"/>
                </a:solidFill>
                <a:effectLst/>
                <a:latin typeface="source-serif-pro"/>
              </a:rPr>
              <a:t> </a:t>
            </a:r>
            <a:r>
              <a:rPr lang="en-US" b="0" i="0" dirty="0" err="1">
                <a:solidFill>
                  <a:srgbClr val="292929"/>
                </a:solidFill>
                <a:effectLst/>
                <a:latin typeface="source-serif-pro"/>
              </a:rPr>
              <a:t>istek</a:t>
            </a:r>
            <a:r>
              <a:rPr lang="en-US" b="0" i="0" dirty="0">
                <a:solidFill>
                  <a:srgbClr val="292929"/>
                </a:solidFill>
                <a:effectLst/>
                <a:latin typeface="source-serif-pro"/>
              </a:rPr>
              <a:t> </a:t>
            </a:r>
            <a:r>
              <a:rPr lang="en-US" b="0" i="0" dirty="0" err="1">
                <a:solidFill>
                  <a:srgbClr val="292929"/>
                </a:solidFill>
                <a:effectLst/>
                <a:latin typeface="source-serif-pro"/>
              </a:rPr>
              <a:t>aşamasında</a:t>
            </a:r>
            <a:r>
              <a:rPr lang="en-US" b="0" i="0" dirty="0">
                <a:solidFill>
                  <a:srgbClr val="292929"/>
                </a:solidFill>
                <a:effectLst/>
                <a:latin typeface="source-serif-pro"/>
              </a:rPr>
              <a:t> </a:t>
            </a:r>
            <a:r>
              <a:rPr lang="en-US" b="0" i="0" dirty="0" err="1">
                <a:solidFill>
                  <a:srgbClr val="292929"/>
                </a:solidFill>
                <a:effectLst/>
                <a:latin typeface="source-serif-pro"/>
              </a:rPr>
              <a:t>servislerden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tanesinde</a:t>
            </a:r>
            <a:r>
              <a:rPr lang="en-US" b="0" i="0" dirty="0">
                <a:solidFill>
                  <a:srgbClr val="292929"/>
                </a:solidFill>
                <a:effectLst/>
                <a:latin typeface="source-serif-pro"/>
              </a:rPr>
              <a:t> </a:t>
            </a:r>
            <a:r>
              <a:rPr lang="en-US" b="0" i="0" dirty="0" err="1">
                <a:solidFill>
                  <a:srgbClr val="292929"/>
                </a:solidFill>
                <a:effectLst/>
                <a:latin typeface="source-serif-pro"/>
              </a:rPr>
              <a:t>alınabilecek</a:t>
            </a:r>
            <a:r>
              <a:rPr lang="en-US" b="0" i="0" dirty="0">
                <a:solidFill>
                  <a:srgbClr val="292929"/>
                </a:solidFill>
                <a:effectLst/>
                <a:latin typeface="source-serif-pro"/>
              </a:rPr>
              <a:t> </a:t>
            </a:r>
            <a:r>
              <a:rPr lang="en-US" b="0" i="0" dirty="0" err="1">
                <a:solidFill>
                  <a:srgbClr val="292929"/>
                </a:solidFill>
                <a:effectLst/>
                <a:latin typeface="source-serif-pro"/>
              </a:rPr>
              <a:t>hata</a:t>
            </a:r>
            <a:r>
              <a:rPr lang="en-US" b="0" i="0" dirty="0">
                <a:solidFill>
                  <a:srgbClr val="292929"/>
                </a:solidFill>
                <a:effectLst/>
                <a:latin typeface="source-serif-pro"/>
              </a:rPr>
              <a:t> </a:t>
            </a:r>
            <a:r>
              <a:rPr lang="en-US" b="0" i="0" dirty="0" err="1">
                <a:solidFill>
                  <a:srgbClr val="292929"/>
                </a:solidFill>
                <a:effectLst/>
                <a:latin typeface="source-serif-pro"/>
              </a:rPr>
              <a:t>yapılan</a:t>
            </a:r>
            <a:r>
              <a:rPr lang="en-US" b="0" i="0" dirty="0">
                <a:solidFill>
                  <a:srgbClr val="292929"/>
                </a:solidFill>
                <a:effectLst/>
                <a:latin typeface="source-serif-pro"/>
              </a:rPr>
              <a:t> </a:t>
            </a:r>
            <a:r>
              <a:rPr lang="en-US" b="0" i="0" dirty="0" err="1">
                <a:solidFill>
                  <a:srgbClr val="292929"/>
                </a:solidFill>
                <a:effectLst/>
                <a:latin typeface="source-serif-pro"/>
              </a:rPr>
              <a:t>tüm</a:t>
            </a:r>
            <a:r>
              <a:rPr lang="en-US" b="0" i="0" dirty="0">
                <a:solidFill>
                  <a:srgbClr val="292929"/>
                </a:solidFill>
                <a:effectLst/>
                <a:latin typeface="source-serif-pro"/>
              </a:rPr>
              <a:t> </a:t>
            </a:r>
            <a:r>
              <a:rPr lang="en-US" b="0" i="0" dirty="0" err="1">
                <a:solidFill>
                  <a:srgbClr val="292929"/>
                </a:solidFill>
                <a:effectLst/>
                <a:latin typeface="source-serif-pro"/>
              </a:rPr>
              <a:t>isteği</a:t>
            </a:r>
            <a:r>
              <a:rPr lang="en-US" b="0" i="0" dirty="0">
                <a:solidFill>
                  <a:srgbClr val="292929"/>
                </a:solidFill>
                <a:effectLst/>
                <a:latin typeface="source-serif-pro"/>
              </a:rPr>
              <a:t> </a:t>
            </a:r>
            <a:r>
              <a:rPr lang="en-US" b="0" i="0" dirty="0" err="1">
                <a:solidFill>
                  <a:srgbClr val="292929"/>
                </a:solidFill>
                <a:effectLst/>
                <a:latin typeface="source-serif-pro"/>
              </a:rPr>
              <a:t>başarısız</a:t>
            </a:r>
            <a:r>
              <a:rPr lang="en-US" b="0" i="0" dirty="0">
                <a:solidFill>
                  <a:srgbClr val="292929"/>
                </a:solidFill>
                <a:effectLst/>
                <a:latin typeface="source-serif-pro"/>
              </a:rPr>
              <a:t> </a:t>
            </a:r>
            <a:r>
              <a:rPr lang="en-US" b="0" i="0" dirty="0" err="1">
                <a:solidFill>
                  <a:srgbClr val="292929"/>
                </a:solidFill>
                <a:effectLst/>
                <a:latin typeface="source-serif-pro"/>
              </a:rPr>
              <a:t>kılmakta</a:t>
            </a:r>
            <a:r>
              <a:rPr lang="en-US" b="0" i="0" dirty="0">
                <a:solidFill>
                  <a:srgbClr val="292929"/>
                </a:solidFill>
                <a:effectLst/>
                <a:latin typeface="source-serif-pro"/>
              </a:rPr>
              <a:t>, </a:t>
            </a:r>
            <a:r>
              <a:rPr lang="en-US" b="0" i="0" dirty="0" err="1">
                <a:solidFill>
                  <a:srgbClr val="292929"/>
                </a:solidFill>
                <a:effectLst/>
                <a:latin typeface="source-serif-pro"/>
              </a:rPr>
              <a:t>bu</a:t>
            </a:r>
            <a:r>
              <a:rPr lang="en-US" b="0" i="0" dirty="0">
                <a:solidFill>
                  <a:srgbClr val="292929"/>
                </a:solidFill>
                <a:effectLst/>
                <a:latin typeface="source-serif-pro"/>
              </a:rPr>
              <a:t> da bize </a:t>
            </a:r>
            <a:r>
              <a:rPr lang="en-US" b="0" i="0" dirty="0" err="1">
                <a:solidFill>
                  <a:srgbClr val="292929"/>
                </a:solidFill>
                <a:effectLst/>
                <a:latin typeface="source-serif-pro"/>
              </a:rPr>
              <a:t>maliyet</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müşterilere</a:t>
            </a:r>
            <a:r>
              <a:rPr lang="en-US" b="0" i="0" dirty="0">
                <a:solidFill>
                  <a:srgbClr val="292929"/>
                </a:solidFill>
                <a:effectLst/>
                <a:latin typeface="source-serif-pro"/>
              </a:rPr>
              <a:t> </a:t>
            </a:r>
            <a:r>
              <a:rPr lang="en-US" b="0" i="0" dirty="0" err="1">
                <a:solidFill>
                  <a:srgbClr val="292929"/>
                </a:solidFill>
                <a:effectLst/>
                <a:latin typeface="source-serif-pro"/>
              </a:rPr>
              <a:t>karşı</a:t>
            </a:r>
            <a:r>
              <a:rPr lang="en-US" b="0" i="0" dirty="0">
                <a:solidFill>
                  <a:srgbClr val="292929"/>
                </a:solidFill>
                <a:effectLst/>
                <a:latin typeface="source-serif-pro"/>
              </a:rPr>
              <a:t> </a:t>
            </a:r>
            <a:r>
              <a:rPr lang="en-US" b="0" i="0" dirty="0" err="1">
                <a:solidFill>
                  <a:srgbClr val="292929"/>
                </a:solidFill>
                <a:effectLst/>
                <a:latin typeface="source-serif-pro"/>
              </a:rPr>
              <a:t>güven</a:t>
            </a:r>
            <a:r>
              <a:rPr lang="en-US" b="0" i="0" dirty="0">
                <a:solidFill>
                  <a:srgbClr val="292929"/>
                </a:solidFill>
                <a:effectLst/>
                <a:latin typeface="source-serif-pro"/>
              </a:rPr>
              <a:t> </a:t>
            </a:r>
            <a:r>
              <a:rPr lang="en-US" b="0" i="0" dirty="0" err="1">
                <a:solidFill>
                  <a:srgbClr val="292929"/>
                </a:solidFill>
                <a:effectLst/>
                <a:latin typeface="source-serif-pro"/>
              </a:rPr>
              <a:t>sarsıntısı</a:t>
            </a:r>
            <a:r>
              <a:rPr lang="en-US" b="0" i="0" dirty="0">
                <a:solidFill>
                  <a:srgbClr val="292929"/>
                </a:solidFill>
                <a:effectLst/>
                <a:latin typeface="source-serif-pro"/>
              </a:rPr>
              <a:t> </a:t>
            </a:r>
            <a:r>
              <a:rPr lang="en-US" b="0" i="0" dirty="0" err="1">
                <a:solidFill>
                  <a:srgbClr val="292929"/>
                </a:solidFill>
                <a:effectLst/>
                <a:latin typeface="source-serif-pro"/>
              </a:rPr>
              <a:t>yaşatabilir</a:t>
            </a:r>
            <a:r>
              <a:rPr lang="en-US" b="0" i="0" dirty="0">
                <a:solidFill>
                  <a:srgbClr val="292929"/>
                </a:solidFill>
                <a:effectLst/>
                <a:latin typeface="source-serif-pro"/>
              </a:rPr>
              <a:t>. </a:t>
            </a:r>
            <a:endParaRPr lang="tr-TR" b="0" i="0" dirty="0">
              <a:solidFill>
                <a:srgbClr val="292929"/>
              </a:solidFill>
              <a:effectLst/>
              <a:latin typeface="source-serif-pro"/>
            </a:endParaRPr>
          </a:p>
          <a:p>
            <a:endParaRPr lang="tr-TR" b="0" i="0" dirty="0">
              <a:solidFill>
                <a:srgbClr val="292929"/>
              </a:solidFill>
              <a:effectLst/>
              <a:latin typeface="source-serif-pro"/>
            </a:endParaRPr>
          </a:p>
          <a:p>
            <a:r>
              <a:rPr lang="en-US" b="0" i="0" dirty="0">
                <a:solidFill>
                  <a:srgbClr val="292929"/>
                </a:solidFill>
                <a:effectLst/>
                <a:latin typeface="source-serif-pro"/>
              </a:rPr>
              <a:t>Bir </a:t>
            </a:r>
            <a:r>
              <a:rPr lang="en-US" b="0" i="0" dirty="0" err="1">
                <a:solidFill>
                  <a:srgbClr val="292929"/>
                </a:solidFill>
                <a:effectLst/>
                <a:latin typeface="source-serif-pro"/>
              </a:rPr>
              <a:t>diğer</a:t>
            </a:r>
            <a:r>
              <a:rPr lang="en-US" b="0" i="0" dirty="0">
                <a:solidFill>
                  <a:srgbClr val="292929"/>
                </a:solidFill>
                <a:effectLst/>
                <a:latin typeface="source-serif-pro"/>
              </a:rPr>
              <a:t> </a:t>
            </a:r>
            <a:r>
              <a:rPr lang="en-US" b="0" i="0" dirty="0" err="1">
                <a:solidFill>
                  <a:srgbClr val="292929"/>
                </a:solidFill>
                <a:effectLst/>
                <a:latin typeface="source-serif-pro"/>
              </a:rPr>
              <a:t>örnek</a:t>
            </a:r>
            <a:r>
              <a:rPr lang="en-US" b="0" i="0" dirty="0">
                <a:solidFill>
                  <a:srgbClr val="292929"/>
                </a:solidFill>
                <a:effectLst/>
                <a:latin typeface="source-serif-pro"/>
              </a:rPr>
              <a:t> </a:t>
            </a:r>
            <a:r>
              <a:rPr lang="en-US" b="0" i="0" dirty="0" err="1">
                <a:solidFill>
                  <a:srgbClr val="292929"/>
                </a:solidFill>
                <a:effectLst/>
                <a:latin typeface="source-serif-pro"/>
              </a:rPr>
              <a:t>zamanlanmış</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göreviniz</a:t>
            </a:r>
            <a:r>
              <a:rPr lang="en-US" b="0" i="0" dirty="0">
                <a:solidFill>
                  <a:srgbClr val="292929"/>
                </a:solidFill>
                <a:effectLst/>
                <a:latin typeface="source-serif-pro"/>
              </a:rPr>
              <a:t> </a:t>
            </a:r>
            <a:r>
              <a:rPr lang="en-US" b="0" i="0" dirty="0" err="1">
                <a:solidFill>
                  <a:srgbClr val="292929"/>
                </a:solidFill>
                <a:effectLst/>
                <a:latin typeface="source-serif-pro"/>
              </a:rPr>
              <a:t>varsa</a:t>
            </a:r>
            <a:r>
              <a:rPr lang="en-US" b="0" i="0" dirty="0">
                <a:solidFill>
                  <a:srgbClr val="292929"/>
                </a:solidFill>
                <a:effectLst/>
                <a:latin typeface="source-serif-pro"/>
              </a:rPr>
              <a:t>(Scheduler</a:t>
            </a:r>
            <a:r>
              <a:rPr lang="tr-TR" b="0" i="0" dirty="0">
                <a:solidFill>
                  <a:srgbClr val="292929"/>
                </a:solidFill>
                <a:effectLst/>
                <a:latin typeface="source-serif-pro"/>
              </a:rPr>
              <a:t>) başarısız </a:t>
            </a:r>
            <a:r>
              <a:rPr lang="en-US" b="0" i="0" dirty="0" err="1">
                <a:solidFill>
                  <a:srgbClr val="292929"/>
                </a:solidFill>
                <a:effectLst/>
                <a:latin typeface="source-serif-pro"/>
              </a:rPr>
              <a:t>dönmesi</a:t>
            </a:r>
            <a:r>
              <a:rPr lang="en-US" b="0" i="0" dirty="0">
                <a:solidFill>
                  <a:srgbClr val="292929"/>
                </a:solidFill>
                <a:effectLst/>
                <a:latin typeface="source-serif-pro"/>
              </a:rPr>
              <a:t> </a:t>
            </a:r>
            <a:r>
              <a:rPr lang="en-US" b="0" i="0" dirty="0" err="1">
                <a:solidFill>
                  <a:srgbClr val="292929"/>
                </a:solidFill>
                <a:effectLst/>
                <a:latin typeface="source-serif-pro"/>
              </a:rPr>
              <a:t>durumunda</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sonuç</a:t>
            </a:r>
            <a:r>
              <a:rPr lang="en-US" b="0" i="0" dirty="0">
                <a:solidFill>
                  <a:srgbClr val="292929"/>
                </a:solidFill>
                <a:effectLst/>
                <a:latin typeface="source-serif-pro"/>
              </a:rPr>
              <a:t> </a:t>
            </a:r>
            <a:r>
              <a:rPr lang="en-US" b="0" i="0" dirty="0" err="1">
                <a:solidFill>
                  <a:srgbClr val="292929"/>
                </a:solidFill>
                <a:effectLst/>
                <a:latin typeface="source-serif-pro"/>
              </a:rPr>
              <a:t>alamamış</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zamanlayıcıyı</a:t>
            </a:r>
            <a:r>
              <a:rPr lang="en-US" b="0" i="0" dirty="0">
                <a:solidFill>
                  <a:srgbClr val="292929"/>
                </a:solidFill>
                <a:effectLst/>
                <a:latin typeface="source-serif-pro"/>
              </a:rPr>
              <a:t> </a:t>
            </a:r>
            <a:r>
              <a:rPr lang="en-US" b="0" i="0" dirty="0" err="1">
                <a:solidFill>
                  <a:srgbClr val="292929"/>
                </a:solidFill>
                <a:effectLst/>
                <a:latin typeface="source-serif-pro"/>
              </a:rPr>
              <a:t>aktif</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kullanamamış</a:t>
            </a:r>
            <a:r>
              <a:rPr lang="en-US" b="0" i="0" dirty="0">
                <a:solidFill>
                  <a:srgbClr val="292929"/>
                </a:solidFill>
                <a:effectLst/>
                <a:latin typeface="source-serif-pro"/>
              </a:rPr>
              <a:t> </a:t>
            </a:r>
            <a:r>
              <a:rPr lang="en-US" b="0" i="0" dirty="0" err="1">
                <a:solidFill>
                  <a:srgbClr val="292929"/>
                </a:solidFill>
                <a:effectLst/>
                <a:latin typeface="source-serif-pro"/>
              </a:rPr>
              <a:t>oluyoruz</a:t>
            </a:r>
            <a:r>
              <a:rPr lang="tr-TR" b="0" i="0" dirty="0">
                <a:solidFill>
                  <a:srgbClr val="292929"/>
                </a:solidFill>
                <a:effectLst/>
                <a:latin typeface="source-serif-pro"/>
              </a:rPr>
              <a:t>.</a:t>
            </a: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151</a:t>
            </a:fld>
            <a:endParaRPr lang="en-US"/>
          </a:p>
        </p:txBody>
      </p:sp>
    </p:spTree>
    <p:extLst>
      <p:ext uri="{BB962C8B-B14F-4D97-AF65-F5344CB8AC3E}">
        <p14:creationId xmlns:p14="http://schemas.microsoft.com/office/powerpoint/2010/main" val="1492852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Turuncu Bağlantı Client Request</a:t>
            </a:r>
          </a:p>
          <a:p>
            <a:r>
              <a:rPr lang="tr-TR" dirty="0"/>
              <a:t>Mavi Bağlantı Servisler arası Request</a:t>
            </a:r>
          </a:p>
          <a:p>
            <a:endParaRPr lang="tr-TR" dirty="0"/>
          </a:p>
          <a:p>
            <a:r>
              <a:rPr lang="tr-TR" dirty="0"/>
              <a:t>Kullanıcıdan gelen istekler tıpkı elektrik akımı gibi kapalı devre üzerinden akmaktadır</a:t>
            </a: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153</a:t>
            </a:fld>
            <a:endParaRPr lang="en-US"/>
          </a:p>
        </p:txBody>
      </p:sp>
    </p:spTree>
    <p:extLst>
      <p:ext uri="{BB962C8B-B14F-4D97-AF65-F5344CB8AC3E}">
        <p14:creationId xmlns:p14="http://schemas.microsoft.com/office/powerpoint/2010/main" val="590438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İstemcinin yaptığı istekler Turuncu bağlantı MicroService A giderken bir hata oluşmuş ve exception dönmüştür.</a:t>
            </a:r>
          </a:p>
          <a:p>
            <a:r>
              <a:rPr lang="en-US" b="0" i="0" dirty="0" err="1">
                <a:solidFill>
                  <a:srgbClr val="6C6C6C"/>
                </a:solidFill>
                <a:effectLst/>
                <a:latin typeface="Roboto" panose="02000000000000000000" pitchFamily="2" charset="0"/>
              </a:rPr>
              <a:t>Servisin</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hata</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döndürmeye</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devam</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etmesi</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durumunda</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belirlenen</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eşik</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değeri</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aşılmış</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ve</a:t>
            </a:r>
            <a:r>
              <a:rPr lang="en-US" b="0" i="0" dirty="0">
                <a:solidFill>
                  <a:srgbClr val="6C6C6C"/>
                </a:solidFill>
                <a:effectLst/>
                <a:latin typeface="Roboto" panose="02000000000000000000" pitchFamily="2" charset="0"/>
              </a:rPr>
              <a:t> Circuit Breaker </a:t>
            </a:r>
            <a:r>
              <a:rPr lang="en-US" b="0" i="0" dirty="0" err="1">
                <a:solidFill>
                  <a:srgbClr val="6C6C6C"/>
                </a:solidFill>
                <a:effectLst/>
                <a:latin typeface="Roboto" panose="02000000000000000000" pitchFamily="2" charset="0"/>
              </a:rPr>
              <a:t>açık</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duruma</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geçmiştir</a:t>
            </a:r>
            <a:r>
              <a:rPr lang="en-US" b="0" i="0" dirty="0">
                <a:solidFill>
                  <a:srgbClr val="6C6C6C"/>
                </a:solidFill>
                <a:effectLst/>
                <a:latin typeface="Roboto" panose="02000000000000000000" pitchFamily="2" charset="0"/>
              </a:rPr>
              <a:t>. </a:t>
            </a:r>
            <a:endParaRPr lang="tr-TR" b="0" i="0" dirty="0">
              <a:solidFill>
                <a:srgbClr val="6C6C6C"/>
              </a:solidFill>
              <a:effectLst/>
              <a:latin typeface="Roboto" panose="02000000000000000000" pitchFamily="2" charset="0"/>
            </a:endParaRPr>
          </a:p>
          <a:p>
            <a:r>
              <a:rPr lang="en-US" b="0" i="0" dirty="0">
                <a:solidFill>
                  <a:srgbClr val="6C6C6C"/>
                </a:solidFill>
                <a:effectLst/>
                <a:latin typeface="Roboto" panose="02000000000000000000" pitchFamily="2" charset="0"/>
              </a:rPr>
              <a:t>Bu </a:t>
            </a:r>
            <a:r>
              <a:rPr lang="en-US" b="0" i="0" dirty="0" err="1">
                <a:solidFill>
                  <a:srgbClr val="6C6C6C"/>
                </a:solidFill>
                <a:effectLst/>
                <a:latin typeface="Roboto" panose="02000000000000000000" pitchFamily="2" charset="0"/>
              </a:rPr>
              <a:t>servise</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yapılacak</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aynı</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istekler</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artık</a:t>
            </a:r>
            <a:r>
              <a:rPr lang="en-US" b="0" i="0" dirty="0">
                <a:solidFill>
                  <a:srgbClr val="6C6C6C"/>
                </a:solidFill>
                <a:effectLst/>
                <a:latin typeface="Roboto" panose="02000000000000000000" pitchFamily="2" charset="0"/>
              </a:rPr>
              <a:t> Circuit Breaker da </a:t>
            </a:r>
            <a:r>
              <a:rPr lang="en-US" b="0" i="0" dirty="0" err="1">
                <a:solidFill>
                  <a:srgbClr val="6C6C6C"/>
                </a:solidFill>
                <a:effectLst/>
                <a:latin typeface="Roboto" panose="02000000000000000000" pitchFamily="2" charset="0"/>
              </a:rPr>
              <a:t>kalacak</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ve</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daha</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önceden</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belirlenen</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cevaplar</a:t>
            </a:r>
            <a:r>
              <a:rPr lang="en-US" b="0" i="0" dirty="0">
                <a:solidFill>
                  <a:srgbClr val="6C6C6C"/>
                </a:solidFill>
                <a:effectLst/>
                <a:latin typeface="Roboto" panose="02000000000000000000" pitchFamily="2" charset="0"/>
              </a:rPr>
              <a:t> </a:t>
            </a:r>
            <a:r>
              <a:rPr lang="en-US" b="0" i="0" dirty="0" err="1">
                <a:solidFill>
                  <a:srgbClr val="6C6C6C"/>
                </a:solidFill>
                <a:effectLst/>
                <a:latin typeface="Roboto" panose="02000000000000000000" pitchFamily="2" charset="0"/>
              </a:rPr>
              <a:t>döndürülecektir</a:t>
            </a:r>
            <a:r>
              <a:rPr lang="en-US" b="0" i="0" dirty="0">
                <a:solidFill>
                  <a:srgbClr val="6C6C6C"/>
                </a:solidFill>
                <a:effectLst/>
                <a:latin typeface="Roboto" panose="02000000000000000000" pitchFamily="2" charset="0"/>
              </a:rPr>
              <a:t>.</a:t>
            </a:r>
            <a:endParaRPr lang="tr-TR" dirty="0"/>
          </a:p>
        </p:txBody>
      </p:sp>
      <p:sp>
        <p:nvSpPr>
          <p:cNvPr id="4" name="Slide Number Placeholder 3"/>
          <p:cNvSpPr>
            <a:spLocks noGrp="1"/>
          </p:cNvSpPr>
          <p:nvPr>
            <p:ph type="sldNum" sz="quarter" idx="5"/>
          </p:nvPr>
        </p:nvSpPr>
        <p:spPr/>
        <p:txBody>
          <a:bodyPr/>
          <a:lstStyle/>
          <a:p>
            <a:fld id="{C626F7CC-D458-443D-B283-07E9842616FE}" type="slidenum">
              <a:rPr lang="tr" smtClean="0"/>
              <a:t>154</a:t>
            </a:fld>
            <a:endParaRPr lang="en-US"/>
          </a:p>
        </p:txBody>
      </p:sp>
    </p:spTree>
    <p:extLst>
      <p:ext uri="{BB962C8B-B14F-4D97-AF65-F5344CB8AC3E}">
        <p14:creationId xmlns:p14="http://schemas.microsoft.com/office/powerpoint/2010/main" val="4131767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solidFill>
                  <a:srgbClr val="292929"/>
                </a:solidFill>
                <a:latin typeface="sohne"/>
                <a:hlinkClick r:id="rId3"/>
              </a:rPr>
              <a:t>https://medium.com/software-development-turkey/resiliency-pattern-polly-net-414821eea775</a:t>
            </a:r>
            <a:endParaRPr lang="tr-TR" sz="1200" dirty="0">
              <a:solidFill>
                <a:srgbClr val="292929"/>
              </a:solidFill>
              <a:latin typeface="sohne"/>
            </a:endParaRPr>
          </a:p>
          <a:p>
            <a:endParaRPr lang="tr-TR"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155</a:t>
            </a:fld>
            <a:endParaRPr lang="en-US"/>
          </a:p>
        </p:txBody>
      </p:sp>
    </p:spTree>
    <p:extLst>
      <p:ext uri="{BB962C8B-B14F-4D97-AF65-F5344CB8AC3E}">
        <p14:creationId xmlns:p14="http://schemas.microsoft.com/office/powerpoint/2010/main" val="572214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26F7CC-D458-443D-B283-07E9842616FE}" type="slidenum">
              <a:rPr lang="tr" smtClean="0"/>
              <a:t>156</a:t>
            </a:fld>
            <a:endParaRPr lang="en-US"/>
          </a:p>
        </p:txBody>
      </p:sp>
    </p:spTree>
    <p:extLst>
      <p:ext uri="{BB962C8B-B14F-4D97-AF65-F5344CB8AC3E}">
        <p14:creationId xmlns:p14="http://schemas.microsoft.com/office/powerpoint/2010/main" val="287076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157</a:t>
            </a:fld>
            <a:endParaRPr lang="en-US"/>
          </a:p>
        </p:txBody>
      </p:sp>
    </p:spTree>
    <p:extLst>
      <p:ext uri="{BB962C8B-B14F-4D97-AF65-F5344CB8AC3E}">
        <p14:creationId xmlns:p14="http://schemas.microsoft.com/office/powerpoint/2010/main" val="3824513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tr-TR" sz="1200" dirty="0">
              <a:solidFill>
                <a:srgbClr val="292929"/>
              </a:solidFill>
              <a:latin typeface="sohne"/>
              <a:hlinkClick r:id="rId3"/>
            </a:endParaRP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POLLY : </a:t>
            </a:r>
            <a:r>
              <a:rPr lang="tr-TR" sz="1200" dirty="0">
                <a:solidFill>
                  <a:srgbClr val="292929"/>
                </a:solidFill>
                <a:latin typeface="sohne"/>
                <a:hlinkClick r:id="rId3"/>
              </a:rPr>
              <a:t>https://medium.com/software-development-turkey/resiliency-pattern-polly-net-414821eea775</a:t>
            </a:r>
            <a:endParaRPr lang="tr-TR" sz="1200" dirty="0">
              <a:solidFill>
                <a:srgbClr val="292929"/>
              </a:solidFill>
              <a:latin typeface="sohne"/>
            </a:endParaRP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ELK : </a:t>
            </a:r>
            <a:r>
              <a:rPr lang="tr-TR" sz="1200" dirty="0">
                <a:hlinkClick r:id="rId4"/>
              </a:rPr>
              <a:t>https://medium.com/devopsturkiye/microservice-mimarilerde-loglama-958fd86ca48b</a:t>
            </a:r>
            <a:endParaRPr lang="tr-TR" sz="1200" dirty="0"/>
          </a:p>
          <a:p>
            <a:endParaRPr lang="tr-TR" dirty="0"/>
          </a:p>
          <a:p>
            <a:r>
              <a:rPr lang="tr-TR" dirty="0"/>
              <a:t>GrayLog: </a:t>
            </a:r>
            <a:r>
              <a:rPr lang="tr-TR" sz="1200" dirty="0">
                <a:hlinkClick r:id="rId5"/>
              </a:rPr>
              <a:t>https://blog.barisceviz.com/asp-net-core-graylog-log-monitoring-entegrasyonu-da5962fc66aa</a:t>
            </a:r>
            <a:r>
              <a:rPr lang="tr-TR" sz="1200" dirty="0"/>
              <a:t>)</a:t>
            </a:r>
          </a:p>
          <a:p>
            <a:endParaRPr lang="tr-T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sz="1200" dirty="0"/>
              <a:t>SeqLog: </a:t>
            </a:r>
            <a:r>
              <a:rPr lang="tr-TR" sz="1200" dirty="0">
                <a:hlinkClick r:id="rId6"/>
              </a:rPr>
              <a:t>https://www.gencayyildiz.com/blog/asp-net-core-serilog-ile-veri-loglama-ve-seq-ile-gorsellestirme/</a:t>
            </a:r>
            <a:endParaRPr lang="tr-TR" sz="1200"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7</a:t>
            </a:fld>
            <a:endParaRPr lang="en-US"/>
          </a:p>
        </p:txBody>
      </p:sp>
    </p:spTree>
    <p:extLst>
      <p:ext uri="{BB962C8B-B14F-4D97-AF65-F5344CB8AC3E}">
        <p14:creationId xmlns:p14="http://schemas.microsoft.com/office/powerpoint/2010/main" val="2350782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92929"/>
                </a:solidFill>
                <a:effectLst/>
                <a:latin typeface="source-serif-pro"/>
              </a:rPr>
              <a:t>Böylece</a:t>
            </a:r>
            <a:r>
              <a:rPr lang="en-US" b="0" i="0" dirty="0">
                <a:solidFill>
                  <a:srgbClr val="292929"/>
                </a:solidFill>
                <a:effectLst/>
                <a:latin typeface="source-serif-pro"/>
              </a:rPr>
              <a:t> </a:t>
            </a:r>
            <a:r>
              <a:rPr lang="en-US" b="0" i="0" dirty="0" err="1">
                <a:solidFill>
                  <a:srgbClr val="292929"/>
                </a:solidFill>
                <a:effectLst/>
                <a:latin typeface="source-serif-pro"/>
              </a:rPr>
              <a:t>Yapımızın</a:t>
            </a:r>
            <a:r>
              <a:rPr lang="en-US" b="0" i="0" dirty="0">
                <a:solidFill>
                  <a:srgbClr val="292929"/>
                </a:solidFill>
                <a:effectLst/>
                <a:latin typeface="source-serif-pro"/>
              </a:rPr>
              <a:t> </a:t>
            </a:r>
            <a:r>
              <a:rPr lang="en-US" b="0" i="0" dirty="0" err="1">
                <a:solidFill>
                  <a:srgbClr val="292929"/>
                </a:solidFill>
                <a:effectLst/>
                <a:latin typeface="source-serif-pro"/>
              </a:rPr>
              <a:t>uzun</a:t>
            </a:r>
            <a:r>
              <a:rPr lang="en-US" b="0" i="0" dirty="0">
                <a:solidFill>
                  <a:srgbClr val="292929"/>
                </a:solidFill>
                <a:effectLst/>
                <a:latin typeface="source-serif-pro"/>
              </a:rPr>
              <a:t> </a:t>
            </a:r>
            <a:r>
              <a:rPr lang="en-US" b="0" i="0" dirty="0" err="1">
                <a:solidFill>
                  <a:srgbClr val="292929"/>
                </a:solidFill>
                <a:effectLst/>
                <a:latin typeface="source-serif-pro"/>
              </a:rPr>
              <a:t>süren</a:t>
            </a:r>
            <a:r>
              <a:rPr lang="en-US" b="0" i="0" dirty="0">
                <a:solidFill>
                  <a:srgbClr val="292929"/>
                </a:solidFill>
                <a:effectLst/>
                <a:latin typeface="source-serif-pro"/>
              </a:rPr>
              <a:t> </a:t>
            </a:r>
            <a:r>
              <a:rPr lang="en-US" b="0" i="0" dirty="0" err="1">
                <a:solidFill>
                  <a:srgbClr val="292929"/>
                </a:solidFill>
                <a:effectLst/>
                <a:latin typeface="source-serif-pro"/>
              </a:rPr>
              <a:t>servis</a:t>
            </a:r>
            <a:r>
              <a:rPr lang="en-US" b="0" i="0" dirty="0">
                <a:solidFill>
                  <a:srgbClr val="292929"/>
                </a:solidFill>
                <a:effectLst/>
                <a:latin typeface="source-serif-pro"/>
              </a:rPr>
              <a:t> </a:t>
            </a:r>
            <a:r>
              <a:rPr lang="en-US" b="0" i="0" dirty="0" err="1">
                <a:solidFill>
                  <a:srgbClr val="292929"/>
                </a:solidFill>
                <a:effectLst/>
                <a:latin typeface="source-serif-pro"/>
              </a:rPr>
              <a:t>çağrılarının</a:t>
            </a:r>
            <a:r>
              <a:rPr lang="en-US" b="0" i="0" dirty="0">
                <a:solidFill>
                  <a:srgbClr val="292929"/>
                </a:solidFill>
                <a:effectLst/>
                <a:latin typeface="source-serif-pro"/>
              </a:rPr>
              <a:t> </a:t>
            </a:r>
            <a:r>
              <a:rPr lang="en-US" b="0" i="0" dirty="0" err="1">
                <a:solidFill>
                  <a:srgbClr val="292929"/>
                </a:solidFill>
                <a:effectLst/>
                <a:latin typeface="source-serif-pro"/>
              </a:rPr>
              <a:t>sonucunu</a:t>
            </a:r>
            <a:r>
              <a:rPr lang="en-US" b="0" i="0" dirty="0">
                <a:solidFill>
                  <a:srgbClr val="292929"/>
                </a:solidFill>
                <a:effectLst/>
                <a:latin typeface="source-serif-pro"/>
              </a:rPr>
              <a:t> </a:t>
            </a:r>
            <a:r>
              <a:rPr lang="en-US" b="0" i="0" dirty="0" err="1">
                <a:solidFill>
                  <a:srgbClr val="292929"/>
                </a:solidFill>
                <a:effectLst/>
                <a:latin typeface="source-serif-pro"/>
              </a:rPr>
              <a:t>beklemeden</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sistemimizi</a:t>
            </a:r>
            <a:r>
              <a:rPr lang="en-US" b="0" i="0" dirty="0">
                <a:solidFill>
                  <a:srgbClr val="292929"/>
                </a:solidFill>
                <a:effectLst/>
                <a:latin typeface="source-serif-pro"/>
              </a:rPr>
              <a:t> </a:t>
            </a:r>
            <a:r>
              <a:rPr lang="en-US" b="0" i="0" dirty="0" err="1">
                <a:solidFill>
                  <a:srgbClr val="292929"/>
                </a:solidFill>
                <a:effectLst/>
                <a:latin typeface="source-serif-pro"/>
              </a:rPr>
              <a:t>zorlamadan</a:t>
            </a:r>
            <a:r>
              <a:rPr lang="en-US" b="0" i="0" dirty="0">
                <a:solidFill>
                  <a:srgbClr val="292929"/>
                </a:solidFill>
                <a:effectLst/>
                <a:latin typeface="source-serif-pro"/>
              </a:rPr>
              <a:t> </a:t>
            </a:r>
            <a:r>
              <a:rPr lang="en-US" b="0" i="0" dirty="0" err="1">
                <a:solidFill>
                  <a:srgbClr val="292929"/>
                </a:solidFill>
                <a:effectLst/>
                <a:latin typeface="source-serif-pro"/>
              </a:rPr>
              <a:t>akışına</a:t>
            </a:r>
            <a:r>
              <a:rPr lang="en-US" b="0" i="0" dirty="0">
                <a:solidFill>
                  <a:srgbClr val="292929"/>
                </a:solidFill>
                <a:effectLst/>
                <a:latin typeface="source-serif-pro"/>
              </a:rPr>
              <a:t> </a:t>
            </a:r>
            <a:r>
              <a:rPr lang="en-US" b="0" i="0" dirty="0" err="1">
                <a:solidFill>
                  <a:srgbClr val="292929"/>
                </a:solidFill>
                <a:effectLst/>
                <a:latin typeface="source-serif-pro"/>
              </a:rPr>
              <a:t>devam</a:t>
            </a:r>
            <a:r>
              <a:rPr lang="en-US" b="0" i="0" dirty="0">
                <a:solidFill>
                  <a:srgbClr val="292929"/>
                </a:solidFill>
                <a:effectLst/>
                <a:latin typeface="source-serif-pro"/>
              </a:rPr>
              <a:t> </a:t>
            </a:r>
            <a:r>
              <a:rPr lang="en-US" b="0" i="0" dirty="0" err="1">
                <a:solidFill>
                  <a:srgbClr val="292929"/>
                </a:solidFill>
                <a:effectLst/>
                <a:latin typeface="source-serif-pro"/>
              </a:rPr>
              <a:t>edebilmesini</a:t>
            </a:r>
            <a:r>
              <a:rPr lang="en-US" b="0" i="0" dirty="0">
                <a:solidFill>
                  <a:srgbClr val="292929"/>
                </a:solidFill>
                <a:effectLst/>
                <a:latin typeface="source-serif-pro"/>
              </a:rPr>
              <a:t> </a:t>
            </a:r>
            <a:r>
              <a:rPr lang="en-US" b="0" i="0" dirty="0" err="1">
                <a:solidFill>
                  <a:srgbClr val="292929"/>
                </a:solidFill>
                <a:effectLst/>
                <a:latin typeface="source-serif-pro"/>
              </a:rPr>
              <a:t>sağlıyoruz</a:t>
            </a:r>
            <a:r>
              <a:rPr lang="en-US" b="0" i="0" dirty="0">
                <a:solidFill>
                  <a:srgbClr val="292929"/>
                </a:solidFill>
                <a:effectLst/>
                <a:latin typeface="source-serif-pro"/>
              </a:rPr>
              <a:t>.</a:t>
            </a:r>
            <a:endParaRPr lang="tr-TR" b="0" i="0" dirty="0">
              <a:solidFill>
                <a:srgbClr val="292929"/>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158</a:t>
            </a:fld>
            <a:endParaRPr lang="en-US"/>
          </a:p>
        </p:txBody>
      </p:sp>
    </p:spTree>
    <p:extLst>
      <p:ext uri="{BB962C8B-B14F-4D97-AF65-F5344CB8AC3E}">
        <p14:creationId xmlns:p14="http://schemas.microsoft.com/office/powerpoint/2010/main" val="1302532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159</a:t>
            </a:fld>
            <a:endParaRPr lang="en-US"/>
          </a:p>
        </p:txBody>
      </p:sp>
    </p:spTree>
    <p:extLst>
      <p:ext uri="{BB962C8B-B14F-4D97-AF65-F5344CB8AC3E}">
        <p14:creationId xmlns:p14="http://schemas.microsoft.com/office/powerpoint/2010/main" val="42411731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Http Header üzerinden gönderilen bir UniqueId değeri ile süreci başlatıp, micro servis hizmetleri arasında message broker göndererek farklı microservisler için log trace’in yapabiliriz. Her request Unique bir Id değerine sahip olmalıdır.</a:t>
            </a:r>
          </a:p>
          <a:p>
            <a:endParaRPr lang="tr-TR" dirty="0"/>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164</a:t>
            </a:fld>
            <a:endParaRPr lang="en-US"/>
          </a:p>
        </p:txBody>
      </p:sp>
    </p:spTree>
    <p:extLst>
      <p:ext uri="{BB962C8B-B14F-4D97-AF65-F5344CB8AC3E}">
        <p14:creationId xmlns:p14="http://schemas.microsoft.com/office/powerpoint/2010/main" val="3380816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StackExchange Redis paketini kullanırız.</a:t>
            </a:r>
          </a:p>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169</a:t>
            </a:fld>
            <a:endParaRPr lang="en-US"/>
          </a:p>
        </p:txBody>
      </p:sp>
    </p:spTree>
    <p:extLst>
      <p:ext uri="{BB962C8B-B14F-4D97-AF65-F5344CB8AC3E}">
        <p14:creationId xmlns:p14="http://schemas.microsoft.com/office/powerpoint/2010/main" val="1455638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cs typeface="Calibri"/>
              </a:rPr>
              <a:t>Kurumsal</a:t>
            </a:r>
            <a:r>
              <a:rPr lang="en-US" dirty="0">
                <a:cs typeface="Calibri"/>
              </a:rPr>
              <a:t> </a:t>
            </a:r>
            <a:r>
              <a:rPr lang="en-US" dirty="0" err="1">
                <a:cs typeface="Calibri"/>
              </a:rPr>
              <a:t>Projelerde</a:t>
            </a:r>
            <a:r>
              <a:rPr lang="en-US" dirty="0">
                <a:cs typeface="Calibri"/>
              </a:rPr>
              <a:t> Veri </a:t>
            </a:r>
            <a:r>
              <a:rPr lang="en-US" dirty="0" err="1">
                <a:cs typeface="Calibri"/>
              </a:rPr>
              <a:t>Entegrasyonu</a:t>
            </a:r>
            <a:r>
              <a:rPr lang="en-US" dirty="0">
                <a:cs typeface="Calibri"/>
              </a:rPr>
              <a:t> </a:t>
            </a:r>
            <a:r>
              <a:rPr lang="en-US" dirty="0" err="1">
                <a:cs typeface="Calibri"/>
              </a:rPr>
              <a:t>için</a:t>
            </a:r>
            <a:r>
              <a:rPr lang="en-US" dirty="0">
                <a:cs typeface="Calibri"/>
              </a:rPr>
              <a:t> </a:t>
            </a:r>
            <a:r>
              <a:rPr lang="en-US" dirty="0" err="1">
                <a:cs typeface="Calibri"/>
              </a:rPr>
              <a:t>kullanılan</a:t>
            </a:r>
            <a:r>
              <a:rPr lang="en-US" dirty="0">
                <a:cs typeface="Calibri"/>
              </a:rPr>
              <a:t> </a:t>
            </a:r>
            <a:r>
              <a:rPr lang="en-US" dirty="0" err="1">
                <a:cs typeface="Calibri"/>
              </a:rPr>
              <a:t>Monolitik</a:t>
            </a:r>
            <a:r>
              <a:rPr lang="en-US" dirty="0">
                <a:cs typeface="Calibri"/>
              </a:rPr>
              <a:t> Servis </a:t>
            </a:r>
            <a:r>
              <a:rPr lang="en-US" dirty="0" err="1">
                <a:cs typeface="Calibri"/>
              </a:rPr>
              <a:t>bazlı</a:t>
            </a:r>
            <a:r>
              <a:rPr lang="en-US" dirty="0">
                <a:cs typeface="Calibri"/>
              </a:rPr>
              <a:t> </a:t>
            </a:r>
            <a:r>
              <a:rPr lang="en-US" dirty="0" err="1">
                <a:cs typeface="Calibri"/>
              </a:rPr>
              <a:t>bir</a:t>
            </a:r>
            <a:r>
              <a:rPr lang="en-US" dirty="0">
                <a:cs typeface="Calibri"/>
              </a:rPr>
              <a:t> </a:t>
            </a:r>
            <a:r>
              <a:rPr lang="en-US" dirty="0" err="1">
                <a:cs typeface="Calibri"/>
              </a:rPr>
              <a:t>yönetim</a:t>
            </a:r>
            <a:r>
              <a:rPr lang="en-US" dirty="0">
                <a:cs typeface="Calibri"/>
              </a:rPr>
              <a:t> </a:t>
            </a:r>
            <a:r>
              <a:rPr lang="en-US" dirty="0" err="1">
                <a:cs typeface="Calibri"/>
              </a:rPr>
              <a:t>sağlar</a:t>
            </a:r>
          </a:p>
        </p:txBody>
      </p:sp>
      <p:sp>
        <p:nvSpPr>
          <p:cNvPr id="4" name="Slide Number Placeholder 3"/>
          <p:cNvSpPr>
            <a:spLocks noGrp="1"/>
          </p:cNvSpPr>
          <p:nvPr>
            <p:ph type="sldNum" sz="quarter" idx="5"/>
          </p:nvPr>
        </p:nvSpPr>
        <p:spPr/>
        <p:txBody>
          <a:bodyPr/>
          <a:lstStyle/>
          <a:p>
            <a:fld id="{C626F7CC-D458-443D-B283-07E9842616FE}" type="slidenum">
              <a:rPr lang="tr"/>
              <a:t>9</a:t>
            </a:fld>
            <a:endParaRPr lang="en-US"/>
          </a:p>
        </p:txBody>
      </p:sp>
    </p:spTree>
    <p:extLst>
      <p:ext uri="{BB962C8B-B14F-4D97-AF65-F5344CB8AC3E}">
        <p14:creationId xmlns:p14="http://schemas.microsoft.com/office/powerpoint/2010/main" val="333454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 </a:t>
            </a:r>
            <a:r>
              <a:rPr lang="en-US" dirty="0" err="1">
                <a:cs typeface="Calibri"/>
              </a:rPr>
              <a:t>bir</a:t>
            </a:r>
            <a:r>
              <a:rPr lang="en-US" dirty="0">
                <a:cs typeface="Calibri"/>
              </a:rPr>
              <a:t> </a:t>
            </a:r>
            <a:r>
              <a:rPr lang="en-US" dirty="0" err="1">
                <a:cs typeface="Calibri"/>
              </a:rPr>
              <a:t>dış</a:t>
            </a:r>
            <a:r>
              <a:rPr lang="en-US" dirty="0">
                <a:cs typeface="Calibri"/>
              </a:rPr>
              <a:t> service contract </a:t>
            </a:r>
            <a:r>
              <a:rPr lang="en-US" dirty="0" err="1">
                <a:cs typeface="Calibri"/>
              </a:rPr>
              <a:t>yolu</a:t>
            </a:r>
            <a:r>
              <a:rPr lang="en-US" dirty="0">
                <a:cs typeface="Calibri"/>
              </a:rPr>
              <a:t> </a:t>
            </a:r>
            <a:r>
              <a:rPr lang="en-US" dirty="0" err="1">
                <a:cs typeface="Calibri"/>
              </a:rPr>
              <a:t>ile</a:t>
            </a:r>
            <a:r>
              <a:rPr lang="en-US" dirty="0">
                <a:cs typeface="Calibri"/>
              </a:rPr>
              <a:t> </a:t>
            </a:r>
            <a:r>
              <a:rPr lang="en-US" dirty="0" err="1">
                <a:cs typeface="Calibri"/>
              </a:rPr>
              <a:t>iş</a:t>
            </a:r>
            <a:r>
              <a:rPr lang="en-US" dirty="0">
                <a:cs typeface="Calibri"/>
              </a:rPr>
              <a:t> </a:t>
            </a:r>
            <a:r>
              <a:rPr lang="en-US" dirty="0" err="1">
                <a:cs typeface="Calibri"/>
              </a:rPr>
              <a:t>süreçlerini</a:t>
            </a:r>
            <a:r>
              <a:rPr lang="en-US" dirty="0">
                <a:cs typeface="Calibri"/>
              </a:rPr>
              <a:t> </a:t>
            </a:r>
            <a:r>
              <a:rPr lang="en-US" dirty="0" err="1">
                <a:cs typeface="Calibri"/>
              </a:rPr>
              <a:t>işler</a:t>
            </a:r>
            <a:r>
              <a:rPr lang="en-US" dirty="0">
                <a:cs typeface="Calibri"/>
              </a:rPr>
              <a:t> </a:t>
            </a:r>
            <a:r>
              <a:rPr lang="en-US" dirty="0" err="1">
                <a:cs typeface="Calibri"/>
              </a:rPr>
              <a:t>bu</a:t>
            </a:r>
            <a:r>
              <a:rPr lang="en-US" dirty="0">
                <a:cs typeface="Calibri"/>
              </a:rPr>
              <a:t> </a:t>
            </a:r>
            <a:r>
              <a:rPr lang="en-US" dirty="0" err="1">
                <a:cs typeface="Calibri"/>
              </a:rPr>
              <a:t>contractlar</a:t>
            </a:r>
            <a:r>
              <a:rPr lang="en-US" dirty="0">
                <a:cs typeface="Calibri"/>
              </a:rPr>
              <a:t> </a:t>
            </a:r>
            <a:r>
              <a:rPr lang="en-US" dirty="0" err="1">
                <a:cs typeface="Calibri"/>
              </a:rPr>
              <a:t>bir</a:t>
            </a:r>
            <a:r>
              <a:rPr lang="en-US" dirty="0">
                <a:cs typeface="Calibri"/>
              </a:rPr>
              <a:t> endpoint </a:t>
            </a:r>
            <a:r>
              <a:rPr lang="en-US" dirty="0" err="1">
                <a:cs typeface="Calibri"/>
              </a:rPr>
              <a:t>üzerinden</a:t>
            </a:r>
            <a:r>
              <a:rPr lang="en-US" dirty="0">
                <a:cs typeface="Calibri"/>
              </a:rPr>
              <a:t> </a:t>
            </a:r>
            <a:r>
              <a:rPr lang="en-US" dirty="0" err="1">
                <a:cs typeface="Calibri"/>
              </a:rPr>
              <a:t>erişilebilir</a:t>
            </a:r>
            <a:r>
              <a:rPr lang="en-US" dirty="0">
                <a:cs typeface="Calibri"/>
              </a:rPr>
              <a:t> </a:t>
            </a:r>
            <a:r>
              <a:rPr lang="en-US" dirty="0" err="1">
                <a:cs typeface="Calibri"/>
              </a:rPr>
              <a:t>olur</a:t>
            </a:r>
            <a:r>
              <a:rPr lang="en-US" dirty="0">
                <a:cs typeface="Calibri"/>
              </a:rPr>
              <a:t>. Bu </a:t>
            </a:r>
            <a:r>
              <a:rPr lang="en-US" dirty="0" err="1">
                <a:cs typeface="Calibri"/>
              </a:rPr>
              <a:t>servis</a:t>
            </a:r>
            <a:r>
              <a:rPr lang="en-US" dirty="0">
                <a:cs typeface="Calibri"/>
              </a:rPr>
              <a:t> </a:t>
            </a:r>
            <a:r>
              <a:rPr lang="en-US" dirty="0" err="1">
                <a:cs typeface="Calibri"/>
              </a:rPr>
              <a:t>davranışları</a:t>
            </a:r>
            <a:r>
              <a:rPr lang="en-US" dirty="0">
                <a:cs typeface="Calibri"/>
              </a:rPr>
              <a:t> </a:t>
            </a:r>
            <a:r>
              <a:rPr lang="en-US" dirty="0" err="1">
                <a:cs typeface="Calibri"/>
              </a:rPr>
              <a:t>ise</a:t>
            </a:r>
            <a:r>
              <a:rPr lang="en-US" dirty="0">
                <a:cs typeface="Calibri"/>
              </a:rPr>
              <a:t> </a:t>
            </a:r>
            <a:r>
              <a:rPr lang="en-US" dirty="0" err="1">
                <a:cs typeface="Calibri"/>
              </a:rPr>
              <a:t>endüstriyel</a:t>
            </a:r>
            <a:r>
              <a:rPr lang="en-US" dirty="0">
                <a:cs typeface="Calibri"/>
              </a:rPr>
              <a:t> </a:t>
            </a:r>
            <a:r>
              <a:rPr lang="en-US" dirty="0" err="1">
                <a:cs typeface="Calibri"/>
              </a:rPr>
              <a:t>anlamda</a:t>
            </a:r>
            <a:r>
              <a:rPr lang="en-US" dirty="0">
                <a:cs typeface="Calibri"/>
              </a:rPr>
              <a:t> </a:t>
            </a:r>
            <a:r>
              <a:rPr lang="en-US" dirty="0" err="1">
                <a:cs typeface="Calibri"/>
              </a:rPr>
              <a:t>belirli</a:t>
            </a:r>
            <a:r>
              <a:rPr lang="en-US" dirty="0">
                <a:cs typeface="Calibri"/>
              </a:rPr>
              <a:t> </a:t>
            </a:r>
            <a:r>
              <a:rPr lang="en-US" dirty="0" err="1">
                <a:cs typeface="Calibri"/>
              </a:rPr>
              <a:t>policyler</a:t>
            </a:r>
            <a:r>
              <a:rPr lang="en-US" dirty="0">
                <a:cs typeface="Calibri"/>
              </a:rPr>
              <a:t> (</a:t>
            </a:r>
            <a:r>
              <a:rPr lang="en-US" dirty="0" err="1">
                <a:cs typeface="Calibri"/>
              </a:rPr>
              <a:t>iş</a:t>
            </a:r>
            <a:r>
              <a:rPr lang="en-US" dirty="0">
                <a:cs typeface="Calibri"/>
              </a:rPr>
              <a:t> </a:t>
            </a:r>
            <a:r>
              <a:rPr lang="en-US" dirty="0" err="1">
                <a:cs typeface="Calibri"/>
              </a:rPr>
              <a:t>ilkeleri</a:t>
            </a:r>
            <a:r>
              <a:rPr lang="en-US" dirty="0">
                <a:cs typeface="Calibri"/>
              </a:rPr>
              <a:t> ) </a:t>
            </a:r>
            <a:r>
              <a:rPr lang="en-US" dirty="0" err="1">
                <a:cs typeface="Calibri"/>
              </a:rPr>
              <a:t>uymak</a:t>
            </a:r>
            <a:r>
              <a:rPr lang="en-US" dirty="0">
                <a:cs typeface="Calibri"/>
              </a:rPr>
              <a:t> </a:t>
            </a:r>
            <a:r>
              <a:rPr lang="en-US" dirty="0" err="1">
                <a:cs typeface="Calibri"/>
              </a:rPr>
              <a:t>zorundadır</a:t>
            </a:r>
            <a:r>
              <a:rPr lang="en-US" dirty="0">
                <a:cs typeface="Calibri"/>
              </a:rPr>
              <a:t>. </a:t>
            </a:r>
            <a:endParaRPr lang="en-US" dirty="0"/>
          </a:p>
          <a:p>
            <a:r>
              <a:rPr lang="en-US" dirty="0" err="1">
                <a:cs typeface="Calibri"/>
              </a:rPr>
              <a:t>Consumerlar</a:t>
            </a:r>
            <a:r>
              <a:rPr lang="en-US" dirty="0">
                <a:cs typeface="Calibri"/>
              </a:rPr>
              <a:t> </a:t>
            </a:r>
            <a:r>
              <a:rPr lang="en-US" dirty="0" err="1">
                <a:cs typeface="Calibri"/>
              </a:rPr>
              <a:t>bu</a:t>
            </a:r>
            <a:r>
              <a:rPr lang="en-US" dirty="0">
                <a:cs typeface="Calibri"/>
              </a:rPr>
              <a:t> </a:t>
            </a:r>
            <a:r>
              <a:rPr lang="en-US" dirty="0" err="1">
                <a:cs typeface="Calibri"/>
              </a:rPr>
              <a:t>servisleri</a:t>
            </a:r>
            <a:r>
              <a:rPr lang="en-US" dirty="0">
                <a:cs typeface="Calibri"/>
              </a:rPr>
              <a:t> </a:t>
            </a:r>
            <a:r>
              <a:rPr lang="en-US" dirty="0" err="1">
                <a:cs typeface="Calibri"/>
              </a:rPr>
              <a:t>refrans</a:t>
            </a:r>
            <a:r>
              <a:rPr lang="en-US" dirty="0">
                <a:cs typeface="Calibri"/>
              </a:rPr>
              <a:t> </a:t>
            </a:r>
            <a:r>
              <a:rPr lang="en-US" dirty="0" err="1">
                <a:cs typeface="Calibri"/>
              </a:rPr>
              <a:t>alıp</a:t>
            </a:r>
            <a:r>
              <a:rPr lang="en-US" dirty="0">
                <a:cs typeface="Calibri"/>
              </a:rPr>
              <a:t>, </a:t>
            </a:r>
            <a:r>
              <a:rPr lang="en-US" dirty="0" err="1">
                <a:cs typeface="Calibri"/>
              </a:rPr>
              <a:t>contractlar</a:t>
            </a:r>
            <a:r>
              <a:rPr lang="en-US" dirty="0">
                <a:cs typeface="Calibri"/>
              </a:rPr>
              <a:t> </a:t>
            </a:r>
            <a:r>
              <a:rPr lang="en-US" dirty="0" err="1">
                <a:cs typeface="Calibri"/>
              </a:rPr>
              <a:t>üzerinden</a:t>
            </a:r>
            <a:r>
              <a:rPr lang="en-US" dirty="0">
                <a:cs typeface="Calibri"/>
              </a:rPr>
              <a:t> </a:t>
            </a:r>
            <a:r>
              <a:rPr lang="en-US" dirty="0" err="1">
                <a:cs typeface="Calibri"/>
              </a:rPr>
              <a:t>endpointlere</a:t>
            </a:r>
            <a:r>
              <a:rPr lang="en-US" dirty="0">
                <a:cs typeface="Calibri"/>
              </a:rPr>
              <a:t> </a:t>
            </a:r>
            <a:r>
              <a:rPr lang="en-US" dirty="0" err="1">
                <a:cs typeface="Calibri"/>
              </a:rPr>
              <a:t>bağlanır</a:t>
            </a:r>
            <a:r>
              <a:rPr lang="en-US" dirty="0">
                <a:cs typeface="Calibri"/>
              </a:rPr>
              <a:t> </a:t>
            </a:r>
            <a:r>
              <a:rPr lang="en-US" dirty="0" err="1">
                <a:cs typeface="Calibri"/>
              </a:rPr>
              <a:t>ve</a:t>
            </a:r>
            <a:r>
              <a:rPr lang="en-US" dirty="0">
                <a:cs typeface="Calibri"/>
              </a:rPr>
              <a:t> message </a:t>
            </a:r>
            <a:r>
              <a:rPr lang="en-US" dirty="0" err="1">
                <a:cs typeface="Calibri"/>
              </a:rPr>
              <a:t>ulaşır</a:t>
            </a:r>
            <a:r>
              <a:rPr lang="en-US" dirty="0">
                <a:cs typeface="Calibri"/>
              </a:rPr>
              <a:t>.</a:t>
            </a:r>
          </a:p>
          <a:p>
            <a:endParaRPr lang="en-US" dirty="0">
              <a:cs typeface="Calibri"/>
            </a:endParaRPr>
          </a:p>
        </p:txBody>
      </p:sp>
      <p:sp>
        <p:nvSpPr>
          <p:cNvPr id="4" name="Slide Number Placeholder 3"/>
          <p:cNvSpPr>
            <a:spLocks noGrp="1"/>
          </p:cNvSpPr>
          <p:nvPr>
            <p:ph type="sldNum" sz="quarter" idx="5"/>
          </p:nvPr>
        </p:nvSpPr>
        <p:spPr/>
        <p:txBody>
          <a:bodyPr/>
          <a:lstStyle/>
          <a:p>
            <a:fld id="{C626F7CC-D458-443D-B283-07E9842616FE}" type="slidenum">
              <a:rPr lang="tr"/>
              <a:t>11</a:t>
            </a:fld>
            <a:endParaRPr lang="en-US"/>
          </a:p>
        </p:txBody>
      </p:sp>
    </p:spTree>
    <p:extLst>
      <p:ext uri="{BB962C8B-B14F-4D97-AF65-F5344CB8AC3E}">
        <p14:creationId xmlns:p14="http://schemas.microsoft.com/office/powerpoint/2010/main" val="892268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servislerin</a:t>
            </a:r>
            <a:r>
              <a:rPr lang="en-US" dirty="0"/>
              <a:t> </a:t>
            </a:r>
            <a:r>
              <a:rPr lang="en-US" dirty="0" err="1"/>
              <a:t>yönetilemez</a:t>
            </a:r>
            <a:r>
              <a:rPr lang="en-US" dirty="0"/>
              <a:t> </a:t>
            </a:r>
            <a:r>
              <a:rPr lang="en-US" dirty="0" err="1"/>
              <a:t>bir</a:t>
            </a:r>
            <a:r>
              <a:rPr lang="en-US" dirty="0"/>
              <a:t> </a:t>
            </a:r>
            <a:r>
              <a:rPr lang="en-US" dirty="0" err="1"/>
              <a:t>hal</a:t>
            </a:r>
            <a:r>
              <a:rPr lang="en-US" dirty="0"/>
              <a:t> </a:t>
            </a:r>
            <a:r>
              <a:rPr lang="en-US" dirty="0" err="1"/>
              <a:t>almasına</a:t>
            </a:r>
            <a:r>
              <a:rPr lang="en-US" dirty="0"/>
              <a:t> </a:t>
            </a:r>
            <a:r>
              <a:rPr lang="en-US" dirty="0" err="1"/>
              <a:t>sebebi</a:t>
            </a:r>
            <a:r>
              <a:rPr lang="en-US" dirty="0"/>
              <a:t> </a:t>
            </a:r>
            <a:r>
              <a:rPr lang="en-US" dirty="0" err="1"/>
              <a:t>ile</a:t>
            </a:r>
            <a:r>
              <a:rPr lang="en-US" dirty="0"/>
              <a:t> </a:t>
            </a:r>
            <a:r>
              <a:rPr lang="en-US" dirty="0" err="1"/>
              <a:t>kullandığımız</a:t>
            </a:r>
            <a:r>
              <a:rPr lang="en-US" dirty="0"/>
              <a:t> </a:t>
            </a:r>
            <a:r>
              <a:rPr lang="en-US" dirty="0" err="1"/>
              <a:t>bir</a:t>
            </a:r>
            <a:r>
              <a:rPr lang="en-US" dirty="0"/>
              <a:t> </a:t>
            </a:r>
            <a:r>
              <a:rPr lang="en-US" dirty="0" err="1"/>
              <a:t>yapı</a:t>
            </a:r>
            <a:r>
              <a:rPr lang="en-US" dirty="0"/>
              <a:t>.</a:t>
            </a:r>
          </a:p>
        </p:txBody>
      </p:sp>
      <p:sp>
        <p:nvSpPr>
          <p:cNvPr id="4" name="Slide Number Placeholder 3"/>
          <p:cNvSpPr>
            <a:spLocks noGrp="1"/>
          </p:cNvSpPr>
          <p:nvPr>
            <p:ph type="sldNum" sz="quarter" idx="5"/>
          </p:nvPr>
        </p:nvSpPr>
        <p:spPr/>
        <p:txBody>
          <a:bodyPr/>
          <a:lstStyle/>
          <a:p>
            <a:fld id="{C626F7CC-D458-443D-B283-07E9842616FE}" type="slidenum">
              <a:rPr lang="tr"/>
              <a:t>14</a:t>
            </a:fld>
            <a:endParaRPr lang="en-US"/>
          </a:p>
        </p:txBody>
      </p:sp>
    </p:spTree>
    <p:extLst>
      <p:ext uri="{BB962C8B-B14F-4D97-AF65-F5344CB8AC3E}">
        <p14:creationId xmlns:p14="http://schemas.microsoft.com/office/powerpoint/2010/main" val="3411726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26</a:t>
            </a:fld>
            <a:endParaRPr lang="en-US"/>
          </a:p>
        </p:txBody>
      </p:sp>
    </p:spTree>
    <p:extLst>
      <p:ext uri="{BB962C8B-B14F-4D97-AF65-F5344CB8AC3E}">
        <p14:creationId xmlns:p14="http://schemas.microsoft.com/office/powerpoint/2010/main" val="1588115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26F7CC-D458-443D-B283-07E9842616FE}" type="slidenum">
              <a:rPr lang="tr" smtClean="0"/>
              <a:t>40</a:t>
            </a:fld>
            <a:endParaRPr lang="en-US"/>
          </a:p>
        </p:txBody>
      </p:sp>
    </p:spTree>
    <p:extLst>
      <p:ext uri="{BB962C8B-B14F-4D97-AF65-F5344CB8AC3E}">
        <p14:creationId xmlns:p14="http://schemas.microsoft.com/office/powerpoint/2010/main" val="689668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12/29/2022</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2617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41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35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12/29/2022</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1333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826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872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65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8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6563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2956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12/29/2022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09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12/29/2022</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7180697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16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p:cNvSpPr>
            <a:spLocks noGrp="1"/>
          </p:cNvSpPr>
          <p:nvPr>
            <p:ph type="ctrTitle"/>
          </p:nvPr>
        </p:nvSpPr>
        <p:spPr>
          <a:xfrm>
            <a:off x="970908" y="1220919"/>
            <a:ext cx="5425781" cy="2387600"/>
          </a:xfrm>
        </p:spPr>
        <p:txBody>
          <a:bodyPr>
            <a:normAutofit/>
          </a:bodyPr>
          <a:lstStyle/>
          <a:p>
            <a:pPr algn="l"/>
            <a:r>
              <a:rPr lang="tr-TR" dirty="0" err="1">
                <a:solidFill>
                  <a:schemeClr val="accent2">
                    <a:lumMod val="75000"/>
                  </a:schemeClr>
                </a:solidFill>
              </a:rPr>
              <a:t>Microservices</a:t>
            </a:r>
            <a:r>
              <a:rPr lang="tr-TR" dirty="0">
                <a:solidFill>
                  <a:schemeClr val="accent2">
                    <a:lumMod val="75000"/>
                  </a:schemeClr>
                </a:solidFill>
              </a:rPr>
              <a:t> </a:t>
            </a:r>
          </a:p>
        </p:txBody>
      </p:sp>
      <p:sp>
        <p:nvSpPr>
          <p:cNvPr id="3" name="Alt Başlık 2"/>
          <p:cNvSpPr>
            <a:spLocks noGrp="1"/>
          </p:cNvSpPr>
          <p:nvPr>
            <p:ph type="subTitle" idx="1"/>
          </p:nvPr>
        </p:nvSpPr>
        <p:spPr>
          <a:xfrm>
            <a:off x="970908" y="3700594"/>
            <a:ext cx="5425781" cy="1655762"/>
          </a:xfrm>
        </p:spPr>
        <p:txBody>
          <a:bodyPr vert="horz" lIns="91440" tIns="45720" rIns="91440" bIns="45720" rtlCol="0" anchor="t">
            <a:normAutofit/>
          </a:bodyPr>
          <a:lstStyle/>
          <a:p>
            <a:pPr algn="l"/>
            <a:r>
              <a:rPr lang="tr-TR" dirty="0"/>
              <a:t>Mert Alptekin</a:t>
            </a:r>
          </a:p>
          <a:p>
            <a:pPr algn="l"/>
            <a:r>
              <a:rPr lang="tr-TR" b="1" dirty="0"/>
              <a:t>Software Consultant</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425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1721-263B-4431-84E4-8325058D9C71}"/>
              </a:ext>
            </a:extLst>
          </p:cNvPr>
          <p:cNvSpPr>
            <a:spLocks noGrp="1"/>
          </p:cNvSpPr>
          <p:nvPr>
            <p:ph type="title"/>
          </p:nvPr>
        </p:nvSpPr>
        <p:spPr/>
        <p:txBody>
          <a:bodyPr/>
          <a:lstStyle/>
          <a:p>
            <a:r>
              <a:rPr lang="en-US" dirty="0">
                <a:solidFill>
                  <a:schemeClr val="accent2">
                    <a:lumMod val="75000"/>
                  </a:schemeClr>
                </a:solidFill>
              </a:rPr>
              <a:t>SOA Temel </a:t>
            </a:r>
            <a:r>
              <a:rPr lang="en-US" dirty="0" err="1">
                <a:solidFill>
                  <a:schemeClr val="accent2">
                    <a:lumMod val="75000"/>
                  </a:schemeClr>
                </a:solidFill>
              </a:rPr>
              <a:t>Bileşenleri</a:t>
            </a:r>
            <a:endParaRPr lang="en-US">
              <a:solidFill>
                <a:schemeClr val="accent2">
                  <a:lumMod val="75000"/>
                </a:schemeClr>
              </a:solidFill>
            </a:endParaRPr>
          </a:p>
        </p:txBody>
      </p:sp>
      <p:sp>
        <p:nvSpPr>
          <p:cNvPr id="3" name="Content Placeholder 2">
            <a:extLst>
              <a:ext uri="{FF2B5EF4-FFF2-40B4-BE49-F238E27FC236}">
                <a16:creationId xmlns:a16="http://schemas.microsoft.com/office/drawing/2014/main" id="{32B042C4-123B-4C2E-B49E-6C3F794C41BB}"/>
              </a:ext>
            </a:extLst>
          </p:cNvPr>
          <p:cNvSpPr>
            <a:spLocks noGrp="1"/>
          </p:cNvSpPr>
          <p:nvPr>
            <p:ph idx="1"/>
          </p:nvPr>
        </p:nvSpPr>
        <p:spPr/>
        <p:txBody>
          <a:bodyPr vert="horz" lIns="91440" tIns="45720" rIns="91440" bIns="45720" rtlCol="0" anchor="t">
            <a:normAutofit/>
          </a:bodyPr>
          <a:lstStyle/>
          <a:p>
            <a:r>
              <a:rPr lang="en-US" dirty="0">
                <a:solidFill>
                  <a:schemeClr val="accent2">
                    <a:lumMod val="75000"/>
                  </a:schemeClr>
                </a:solidFill>
                <a:ea typeface="+mn-lt"/>
                <a:cs typeface="+mn-lt"/>
              </a:rPr>
              <a:t>Service</a:t>
            </a:r>
            <a:r>
              <a:rPr lang="tr-TR" dirty="0">
                <a:solidFill>
                  <a:schemeClr val="accent2">
                    <a:lumMod val="75000"/>
                  </a:schemeClr>
                </a:solidFill>
                <a:ea typeface="+mn-lt"/>
                <a:cs typeface="+mn-lt"/>
              </a:rPr>
              <a:t> : </a:t>
            </a:r>
            <a:r>
              <a:rPr lang="tr-TR" dirty="0">
                <a:ea typeface="+mn-lt"/>
                <a:cs typeface="+mn-lt"/>
              </a:rPr>
              <a:t>İş fonksiyonelliği sunar.</a:t>
            </a:r>
            <a:endParaRPr lang="en-US" dirty="0">
              <a:ea typeface="+mn-lt"/>
              <a:cs typeface="+mn-lt"/>
            </a:endParaRPr>
          </a:p>
          <a:p>
            <a:r>
              <a:rPr lang="en-US" dirty="0">
                <a:solidFill>
                  <a:schemeClr val="accent2">
                    <a:lumMod val="75000"/>
                  </a:schemeClr>
                </a:solidFill>
                <a:ea typeface="+mn-lt"/>
                <a:cs typeface="+mn-lt"/>
              </a:rPr>
              <a:t>Policies</a:t>
            </a:r>
            <a:r>
              <a:rPr lang="tr-TR" dirty="0">
                <a:solidFill>
                  <a:schemeClr val="accent2">
                    <a:lumMod val="75000"/>
                  </a:schemeClr>
                </a:solidFill>
                <a:ea typeface="+mn-lt"/>
                <a:cs typeface="+mn-lt"/>
              </a:rPr>
              <a:t> : </a:t>
            </a:r>
            <a:r>
              <a:rPr lang="tr-TR" dirty="0">
                <a:ea typeface="+mn-lt"/>
                <a:cs typeface="+mn-lt"/>
              </a:rPr>
              <a:t>Bir servisin tüketilmesi için kurallar belirler. (Security,Auditing,SLA vs)</a:t>
            </a:r>
            <a:endParaRPr lang="en-US" dirty="0">
              <a:ea typeface="+mn-lt"/>
              <a:cs typeface="+mn-lt"/>
            </a:endParaRPr>
          </a:p>
          <a:p>
            <a:r>
              <a:rPr lang="en-US" dirty="0" err="1">
                <a:solidFill>
                  <a:schemeClr val="accent2">
                    <a:lumMod val="75000"/>
                  </a:schemeClr>
                </a:solidFill>
                <a:ea typeface="+mn-lt"/>
                <a:cs typeface="+mn-lt"/>
              </a:rPr>
              <a:t>EndPoints</a:t>
            </a:r>
            <a:r>
              <a:rPr lang="tr-TR" dirty="0">
                <a:solidFill>
                  <a:schemeClr val="accent2">
                    <a:lumMod val="75000"/>
                  </a:schemeClr>
                </a:solidFill>
                <a:ea typeface="+mn-lt"/>
                <a:cs typeface="+mn-lt"/>
              </a:rPr>
              <a:t> : </a:t>
            </a:r>
            <a:r>
              <a:rPr lang="tr-TR" dirty="0">
                <a:ea typeface="+mn-lt"/>
                <a:cs typeface="+mn-lt"/>
              </a:rPr>
              <a:t>Servis’in bulunduğu adres</a:t>
            </a:r>
            <a:endParaRPr lang="en-US" dirty="0" err="1">
              <a:ea typeface="+mn-lt"/>
              <a:cs typeface="+mn-lt"/>
            </a:endParaRPr>
          </a:p>
          <a:p>
            <a:r>
              <a:rPr lang="en-US" dirty="0">
                <a:solidFill>
                  <a:schemeClr val="accent2">
                    <a:lumMod val="75000"/>
                  </a:schemeClr>
                </a:solidFill>
                <a:ea typeface="+mn-lt"/>
                <a:cs typeface="+mn-lt"/>
              </a:rPr>
              <a:t>Contracts</a:t>
            </a:r>
            <a:r>
              <a:rPr lang="tr-TR" dirty="0">
                <a:ea typeface="+mn-lt"/>
                <a:cs typeface="+mn-lt"/>
              </a:rPr>
              <a:t>: Servis tarafından desteklenen tüm mesaj formatları</a:t>
            </a:r>
            <a:endParaRPr lang="en-US" dirty="0">
              <a:ea typeface="+mn-lt"/>
              <a:cs typeface="+mn-lt"/>
            </a:endParaRPr>
          </a:p>
          <a:p>
            <a:r>
              <a:rPr lang="en-US" dirty="0">
                <a:solidFill>
                  <a:schemeClr val="accent2">
                    <a:lumMod val="75000"/>
                  </a:schemeClr>
                </a:solidFill>
                <a:ea typeface="+mn-lt"/>
                <a:cs typeface="+mn-lt"/>
              </a:rPr>
              <a:t>Messages</a:t>
            </a:r>
            <a:r>
              <a:rPr lang="tr-TR" dirty="0">
                <a:solidFill>
                  <a:schemeClr val="accent2">
                    <a:lumMod val="75000"/>
                  </a:schemeClr>
                </a:solidFill>
                <a:ea typeface="+mn-lt"/>
                <a:cs typeface="+mn-lt"/>
              </a:rPr>
              <a:t>: </a:t>
            </a:r>
            <a:r>
              <a:rPr lang="tr-TR" dirty="0">
                <a:ea typeface="+mn-lt"/>
                <a:cs typeface="+mn-lt"/>
              </a:rPr>
              <a:t>SOA içerisindeki iletişim birimi (REST,SOAP,JMS)</a:t>
            </a:r>
            <a:endParaRPr lang="en-US" dirty="0"/>
          </a:p>
          <a:p>
            <a:r>
              <a:rPr lang="en-US" dirty="0">
                <a:ea typeface="+mn-lt"/>
                <a:cs typeface="+mn-lt"/>
              </a:rPr>
              <a:t>Service Consumer</a:t>
            </a:r>
            <a:r>
              <a:rPr lang="tr-TR" dirty="0">
                <a:ea typeface="+mn-lt"/>
                <a:cs typeface="+mn-lt"/>
              </a:rPr>
              <a:t> : Servisler ile mesaj yolu ile işletişime geçen bileşen. Bir uygulama veya servis olabilir.</a:t>
            </a:r>
            <a:endParaRPr lang="en-US" dirty="0">
              <a:ea typeface="+mn-lt"/>
              <a:cs typeface="+mn-lt"/>
            </a:endParaRPr>
          </a:p>
        </p:txBody>
      </p:sp>
    </p:spTree>
    <p:extLst>
      <p:ext uri="{BB962C8B-B14F-4D97-AF65-F5344CB8AC3E}">
        <p14:creationId xmlns:p14="http://schemas.microsoft.com/office/powerpoint/2010/main" val="4244832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9D124-C8E3-4C40-AE08-21FA72022687}"/>
              </a:ext>
            </a:extLst>
          </p:cNvPr>
          <p:cNvSpPr>
            <a:spLocks noGrp="1"/>
          </p:cNvSpPr>
          <p:nvPr>
            <p:ph type="title"/>
          </p:nvPr>
        </p:nvSpPr>
        <p:spPr/>
        <p:txBody>
          <a:bodyPr/>
          <a:lstStyle/>
          <a:p>
            <a:r>
              <a:rPr lang="en-US" dirty="0">
                <a:solidFill>
                  <a:schemeClr val="accent2">
                    <a:lumMod val="75000"/>
                  </a:schemeClr>
                </a:solidFill>
              </a:rPr>
              <a:t>CQRS Pattern (Command Query </a:t>
            </a:r>
            <a:r>
              <a:rPr lang="en-US" dirty="0" err="1">
                <a:solidFill>
                  <a:schemeClr val="accent2">
                    <a:lumMod val="75000"/>
                  </a:schemeClr>
                </a:solidFill>
              </a:rPr>
              <a:t>Seggregation</a:t>
            </a:r>
            <a:r>
              <a:rPr lang="en-US" dirty="0">
                <a:solidFill>
                  <a:schemeClr val="accent2">
                    <a:lumMod val="75000"/>
                  </a:schemeClr>
                </a:solidFill>
              </a:rPr>
              <a:t> </a:t>
            </a:r>
            <a:r>
              <a:rPr lang="en-US" dirty="0" err="1">
                <a:solidFill>
                  <a:schemeClr val="accent2">
                    <a:lumMod val="75000"/>
                  </a:schemeClr>
                </a:solidFill>
              </a:rPr>
              <a:t>Priciples</a:t>
            </a:r>
            <a:r>
              <a:rPr lang="en-US" dirty="0">
                <a:solidFill>
                  <a:schemeClr val="accent2">
                    <a:lumMod val="75000"/>
                  </a:schemeClr>
                </a:solidFill>
              </a:rPr>
              <a:t>)</a:t>
            </a:r>
          </a:p>
        </p:txBody>
      </p:sp>
      <p:sp>
        <p:nvSpPr>
          <p:cNvPr id="3" name="Content Placeholder 2">
            <a:extLst>
              <a:ext uri="{FF2B5EF4-FFF2-40B4-BE49-F238E27FC236}">
                <a16:creationId xmlns:a16="http://schemas.microsoft.com/office/drawing/2014/main" id="{DF49FF63-F0A6-457E-B093-A57260105D50}"/>
              </a:ext>
            </a:extLst>
          </p:cNvPr>
          <p:cNvSpPr>
            <a:spLocks noGrp="1"/>
          </p:cNvSpPr>
          <p:nvPr>
            <p:ph idx="1"/>
          </p:nvPr>
        </p:nvSpPr>
        <p:spPr/>
        <p:txBody>
          <a:bodyPr vert="horz" lIns="91440" tIns="45720" rIns="91440" bIns="45720" rtlCol="0" anchor="t">
            <a:normAutofit/>
          </a:bodyPr>
          <a:lstStyle/>
          <a:p>
            <a:r>
              <a:rPr lang="en-US" dirty="0" err="1"/>
              <a:t>MediatR</a:t>
            </a:r>
            <a:r>
              <a:rPr lang="en-US" dirty="0"/>
              <a:t> Lib</a:t>
            </a:r>
          </a:p>
          <a:p>
            <a:r>
              <a:rPr lang="en-US" dirty="0" err="1"/>
              <a:t>Readonly</a:t>
            </a:r>
            <a:r>
              <a:rPr lang="en-US" dirty="0"/>
              <a:t> </a:t>
            </a:r>
            <a:r>
              <a:rPr lang="en-US" dirty="0" err="1"/>
              <a:t>ve</a:t>
            </a:r>
            <a:r>
              <a:rPr lang="en-US" dirty="0"/>
              <a:t> </a:t>
            </a:r>
            <a:r>
              <a:rPr lang="en-US" dirty="0" err="1"/>
              <a:t>Writeonly</a:t>
            </a:r>
            <a:r>
              <a:rPr lang="en-US" dirty="0"/>
              <a:t> </a:t>
            </a:r>
            <a:r>
              <a:rPr lang="en-US" dirty="0" err="1"/>
              <a:t>ilgileri</a:t>
            </a:r>
            <a:r>
              <a:rPr lang="en-US" dirty="0"/>
              <a:t> </a:t>
            </a:r>
            <a:r>
              <a:rPr lang="en-US" dirty="0" err="1"/>
              <a:t>birbirinden</a:t>
            </a:r>
            <a:r>
              <a:rPr lang="en-US" dirty="0"/>
              <a:t> </a:t>
            </a:r>
            <a:r>
              <a:rPr lang="en-US" dirty="0" err="1"/>
              <a:t>ayırır</a:t>
            </a:r>
            <a:r>
              <a:rPr lang="en-US" dirty="0"/>
              <a:t>.</a:t>
            </a:r>
          </a:p>
          <a:p>
            <a:endParaRPr lang="en-US" dirty="0"/>
          </a:p>
          <a:p>
            <a:endParaRPr lang="en-US" dirty="0"/>
          </a:p>
          <a:p>
            <a:endParaRPr lang="en-US" dirty="0"/>
          </a:p>
          <a:p>
            <a:endParaRPr lang="en-US" dirty="0"/>
          </a:p>
        </p:txBody>
      </p:sp>
      <p:pic>
        <p:nvPicPr>
          <p:cNvPr id="4" name="Picture 4">
            <a:extLst>
              <a:ext uri="{FF2B5EF4-FFF2-40B4-BE49-F238E27FC236}">
                <a16:creationId xmlns:a16="http://schemas.microsoft.com/office/drawing/2014/main" id="{20A95190-4D6C-4E7E-BE2B-A6866D86AACB}"/>
              </a:ext>
            </a:extLst>
          </p:cNvPr>
          <p:cNvPicPr>
            <a:picLocks noChangeAspect="1"/>
          </p:cNvPicPr>
          <p:nvPr/>
        </p:nvPicPr>
        <p:blipFill>
          <a:blip r:embed="rId3"/>
          <a:stretch>
            <a:fillRect/>
          </a:stretch>
        </p:blipFill>
        <p:spPr>
          <a:xfrm>
            <a:off x="2758252" y="3019954"/>
            <a:ext cx="5330237" cy="2981797"/>
          </a:xfrm>
          <a:prstGeom prst="rect">
            <a:avLst/>
          </a:prstGeom>
        </p:spPr>
      </p:pic>
    </p:spTree>
    <p:extLst>
      <p:ext uri="{BB962C8B-B14F-4D97-AF65-F5344CB8AC3E}">
        <p14:creationId xmlns:p14="http://schemas.microsoft.com/office/powerpoint/2010/main" val="185616059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027BC-9205-4150-84CD-ABB9866580ED}"/>
              </a:ext>
            </a:extLst>
          </p:cNvPr>
          <p:cNvSpPr>
            <a:spLocks noGrp="1"/>
          </p:cNvSpPr>
          <p:nvPr>
            <p:ph type="title"/>
          </p:nvPr>
        </p:nvSpPr>
        <p:spPr/>
        <p:txBody>
          <a:bodyPr/>
          <a:lstStyle/>
          <a:p>
            <a:r>
              <a:rPr lang="en-US" dirty="0">
                <a:solidFill>
                  <a:schemeClr val="accent2">
                    <a:lumMod val="75000"/>
                  </a:schemeClr>
                </a:solidFill>
              </a:rPr>
              <a:t>CQRS </a:t>
            </a:r>
            <a:r>
              <a:rPr lang="en-US" dirty="0" err="1">
                <a:solidFill>
                  <a:schemeClr val="accent2">
                    <a:lumMod val="75000"/>
                  </a:schemeClr>
                </a:solidFill>
              </a:rPr>
              <a:t>İzolasyon</a:t>
            </a:r>
            <a:r>
              <a:rPr lang="en-US" dirty="0">
                <a:solidFill>
                  <a:schemeClr val="accent2">
                    <a:lumMod val="75000"/>
                  </a:schemeClr>
                </a:solidFill>
              </a:rPr>
              <a:t> </a:t>
            </a:r>
            <a:r>
              <a:rPr lang="en-US" dirty="0" err="1">
                <a:solidFill>
                  <a:schemeClr val="accent2">
                    <a:lumMod val="75000"/>
                  </a:schemeClr>
                </a:solidFill>
              </a:rPr>
              <a:t>Seviyeleri</a:t>
            </a:r>
            <a:endParaRPr lang="en-US">
              <a:solidFill>
                <a:schemeClr val="accent2">
                  <a:lumMod val="75000"/>
                </a:schemeClr>
              </a:solidFill>
            </a:endParaRPr>
          </a:p>
        </p:txBody>
      </p:sp>
      <p:sp>
        <p:nvSpPr>
          <p:cNvPr id="3" name="Content Placeholder 2">
            <a:extLst>
              <a:ext uri="{FF2B5EF4-FFF2-40B4-BE49-F238E27FC236}">
                <a16:creationId xmlns:a16="http://schemas.microsoft.com/office/drawing/2014/main" id="{BF13B91F-502A-4532-9C1A-FD2AF810879A}"/>
              </a:ext>
            </a:extLst>
          </p:cNvPr>
          <p:cNvSpPr>
            <a:spLocks noGrp="1"/>
          </p:cNvSpPr>
          <p:nvPr>
            <p:ph idx="1"/>
          </p:nvPr>
        </p:nvSpPr>
        <p:spPr/>
        <p:txBody>
          <a:bodyPr vert="horz" lIns="91440" tIns="45720" rIns="91440" bIns="45720" rtlCol="0" anchor="t">
            <a:normAutofit/>
          </a:bodyPr>
          <a:lstStyle/>
          <a:p>
            <a:r>
              <a:rPr lang="en-US" sz="2400" dirty="0"/>
              <a:t>1.Seviye </a:t>
            </a:r>
            <a:r>
              <a:rPr lang="en-US" sz="2400" dirty="0" err="1"/>
              <a:t>tek</a:t>
            </a:r>
            <a:r>
              <a:rPr lang="en-US" sz="2400" dirty="0"/>
              <a:t> </a:t>
            </a:r>
            <a:r>
              <a:rPr lang="en-US" sz="2400" dirty="0" err="1"/>
              <a:t>bir</a:t>
            </a:r>
            <a:r>
              <a:rPr lang="en-US" sz="2400" dirty="0"/>
              <a:t> </a:t>
            </a:r>
            <a:r>
              <a:rPr lang="en-US" sz="2400" dirty="0" err="1"/>
              <a:t>veritabanı</a:t>
            </a:r>
            <a:r>
              <a:rPr lang="en-US" sz="2400" dirty="0"/>
              <a:t> </a:t>
            </a:r>
            <a:r>
              <a:rPr lang="en-US" sz="2400" dirty="0" err="1"/>
              <a:t>kullanmaktır</a:t>
            </a:r>
            <a:r>
              <a:rPr lang="en-US" sz="2400" dirty="0"/>
              <a:t>, </a:t>
            </a:r>
            <a:r>
              <a:rPr lang="en-US" sz="2400" dirty="0" err="1"/>
              <a:t>okuma</a:t>
            </a:r>
            <a:r>
              <a:rPr lang="en-US" sz="2400" dirty="0"/>
              <a:t> </a:t>
            </a:r>
            <a:r>
              <a:rPr lang="en-US" sz="2400" dirty="0" err="1"/>
              <a:t>ve</a:t>
            </a:r>
            <a:r>
              <a:rPr lang="en-US" sz="2400" dirty="0"/>
              <a:t> </a:t>
            </a:r>
            <a:r>
              <a:rPr lang="en-US" sz="2400" dirty="0" err="1"/>
              <a:t>yazma</a:t>
            </a:r>
            <a:r>
              <a:rPr lang="en-US" sz="2400" dirty="0"/>
              <a:t> </a:t>
            </a:r>
            <a:r>
              <a:rPr lang="en-US" sz="2400" dirty="0" err="1"/>
              <a:t>işlemleri</a:t>
            </a:r>
            <a:r>
              <a:rPr lang="en-US" sz="2400" dirty="0"/>
              <a:t> </a:t>
            </a:r>
            <a:r>
              <a:rPr lang="en-US" sz="2400" dirty="0" err="1"/>
              <a:t>ayrımı</a:t>
            </a:r>
            <a:endParaRPr lang="en-US" sz="2400" dirty="0"/>
          </a:p>
          <a:p>
            <a:r>
              <a:rPr lang="en-US" sz="2400" dirty="0"/>
              <a:t>2.Seviye </a:t>
            </a:r>
            <a:r>
              <a:rPr lang="en-US" sz="2400" dirty="0" err="1"/>
              <a:t>ise</a:t>
            </a:r>
            <a:r>
              <a:rPr lang="en-US" sz="2400" dirty="0"/>
              <a:t> </a:t>
            </a:r>
            <a:r>
              <a:rPr lang="en-US" sz="2400" dirty="0" err="1"/>
              <a:t>iki</a:t>
            </a:r>
            <a:r>
              <a:rPr lang="en-US" sz="2400" dirty="0"/>
              <a:t> </a:t>
            </a:r>
            <a:r>
              <a:rPr lang="en-US" sz="2400" dirty="0" err="1"/>
              <a:t>ayrı</a:t>
            </a:r>
            <a:r>
              <a:rPr lang="en-US" sz="2400" dirty="0"/>
              <a:t> </a:t>
            </a:r>
            <a:r>
              <a:rPr lang="en-US" sz="2400" dirty="0" err="1"/>
              <a:t>veri</a:t>
            </a:r>
            <a:r>
              <a:rPr lang="en-US" sz="2400" dirty="0"/>
              <a:t> </a:t>
            </a:r>
            <a:r>
              <a:rPr lang="en-US" sz="2400" dirty="0" err="1"/>
              <a:t>tabanı</a:t>
            </a:r>
            <a:r>
              <a:rPr lang="en-US" sz="2400" dirty="0"/>
              <a:t> </a:t>
            </a:r>
            <a:r>
              <a:rPr lang="en-US" sz="2400" dirty="0" err="1"/>
              <a:t>kullanmaktır</a:t>
            </a:r>
            <a:r>
              <a:rPr lang="en-US" sz="2400" dirty="0"/>
              <a:t>, </a:t>
            </a:r>
            <a:r>
              <a:rPr lang="en-US" sz="2400" dirty="0" err="1"/>
              <a:t>okuma</a:t>
            </a:r>
            <a:r>
              <a:rPr lang="en-US" sz="2400" dirty="0">
                <a:solidFill>
                  <a:schemeClr val="accent2">
                    <a:lumMod val="75000"/>
                  </a:schemeClr>
                </a:solidFill>
              </a:rPr>
              <a:t> (document-based)</a:t>
            </a:r>
            <a:r>
              <a:rPr lang="en-US" sz="2400" dirty="0"/>
              <a:t>, </a:t>
            </a:r>
            <a:r>
              <a:rPr lang="en-US" sz="2400" dirty="0" err="1"/>
              <a:t>yazma</a:t>
            </a:r>
            <a:r>
              <a:rPr lang="en-US" sz="2400" dirty="0"/>
              <a:t> </a:t>
            </a:r>
            <a:r>
              <a:rPr lang="en-US" sz="2400" dirty="0">
                <a:solidFill>
                  <a:schemeClr val="accent2">
                    <a:lumMod val="75000"/>
                  </a:schemeClr>
                </a:solidFill>
              </a:rPr>
              <a:t>(relational)  </a:t>
            </a:r>
          </a:p>
          <a:p>
            <a:endParaRPr lang="en-US" sz="2400" dirty="0"/>
          </a:p>
          <a:p>
            <a:pPr marL="0" indent="0">
              <a:buNone/>
            </a:pPr>
            <a:r>
              <a:rPr lang="en-US" sz="2400" dirty="0">
                <a:solidFill>
                  <a:schemeClr val="accent2">
                    <a:lumMod val="75000"/>
                  </a:schemeClr>
                </a:solidFill>
              </a:rPr>
              <a:t>Not:</a:t>
            </a:r>
            <a:r>
              <a:rPr lang="en-US" sz="2400" dirty="0"/>
              <a:t> Veri </a:t>
            </a:r>
            <a:r>
              <a:rPr lang="en-US" sz="2400" err="1"/>
              <a:t>tabanları</a:t>
            </a:r>
            <a:r>
              <a:rPr lang="en-US" sz="2400" dirty="0"/>
              <a:t> </a:t>
            </a:r>
            <a:r>
              <a:rPr lang="en-US" sz="2400" err="1"/>
              <a:t>ayrıldığında</a:t>
            </a:r>
            <a:r>
              <a:rPr lang="en-US" sz="2400" dirty="0"/>
              <a:t> </a:t>
            </a:r>
            <a:r>
              <a:rPr lang="en-US" sz="2400" err="1"/>
              <a:t>senkronizasyonu</a:t>
            </a:r>
            <a:r>
              <a:rPr lang="en-US" sz="2400" dirty="0"/>
              <a:t> </a:t>
            </a:r>
            <a:r>
              <a:rPr lang="en-US" sz="2400" err="1"/>
              <a:t>sağlamak</a:t>
            </a:r>
            <a:r>
              <a:rPr lang="en-US" sz="2400" dirty="0"/>
              <a:t> </a:t>
            </a:r>
            <a:r>
              <a:rPr lang="en-US" sz="2400" err="1"/>
              <a:t>zorundayız</a:t>
            </a:r>
            <a:r>
              <a:rPr lang="en-US" sz="2400" dirty="0"/>
              <a:t>.</a:t>
            </a:r>
          </a:p>
          <a:p>
            <a:pPr marL="0" indent="0">
              <a:buNone/>
            </a:pPr>
            <a:endParaRPr lang="en-US" sz="2400" dirty="0"/>
          </a:p>
        </p:txBody>
      </p:sp>
    </p:spTree>
    <p:extLst>
      <p:ext uri="{BB962C8B-B14F-4D97-AF65-F5344CB8AC3E}">
        <p14:creationId xmlns:p14="http://schemas.microsoft.com/office/powerpoint/2010/main" val="22612211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6A05AF-B297-49A4-B048-A6713798064E}"/>
              </a:ext>
            </a:extLst>
          </p:cNvPr>
          <p:cNvSpPr>
            <a:spLocks noGrp="1"/>
          </p:cNvSpPr>
          <p:nvPr>
            <p:ph type="title"/>
          </p:nvPr>
        </p:nvSpPr>
        <p:spPr/>
        <p:txBody>
          <a:bodyPr/>
          <a:lstStyle/>
          <a:p>
            <a:r>
              <a:rPr lang="tr-TR" dirty="0">
                <a:solidFill>
                  <a:schemeClr val="accent2">
                    <a:lumMod val="75000"/>
                  </a:schemeClr>
                </a:solidFill>
              </a:rPr>
              <a:t>Micro Service </a:t>
            </a:r>
            <a:r>
              <a:rPr lang="tr-TR" dirty="0" err="1">
                <a:solidFill>
                  <a:schemeClr val="accent2">
                    <a:lumMod val="75000"/>
                  </a:schemeClr>
                </a:solidFill>
              </a:rPr>
              <a:t>Veritabanı</a:t>
            </a:r>
            <a:r>
              <a:rPr lang="tr-TR" dirty="0">
                <a:solidFill>
                  <a:schemeClr val="accent2">
                    <a:lumMod val="75000"/>
                  </a:schemeClr>
                </a:solidFill>
              </a:rPr>
              <a:t> Tasarımı</a:t>
            </a:r>
          </a:p>
        </p:txBody>
      </p:sp>
      <p:sp>
        <p:nvSpPr>
          <p:cNvPr id="3" name="İçerik Yer Tutucusu 2">
            <a:extLst>
              <a:ext uri="{FF2B5EF4-FFF2-40B4-BE49-F238E27FC236}">
                <a16:creationId xmlns:a16="http://schemas.microsoft.com/office/drawing/2014/main" id="{F466FEAA-8ACF-4949-A731-DB7819D10DC2}"/>
              </a:ext>
            </a:extLst>
          </p:cNvPr>
          <p:cNvSpPr>
            <a:spLocks noGrp="1"/>
          </p:cNvSpPr>
          <p:nvPr>
            <p:ph idx="1"/>
          </p:nvPr>
        </p:nvSpPr>
        <p:spPr/>
        <p:txBody>
          <a:bodyPr vert="horz" lIns="91440" tIns="45720" rIns="91440" bIns="45720" rtlCol="0" anchor="t">
            <a:normAutofit/>
          </a:bodyPr>
          <a:lstStyle/>
          <a:p>
            <a:r>
              <a:rPr lang="tr-TR" sz="2400" dirty="0"/>
              <a:t>Micro service </a:t>
            </a:r>
            <a:r>
              <a:rPr lang="tr-TR" sz="2400" dirty="0" err="1"/>
              <a:t>veritabanları</a:t>
            </a:r>
            <a:r>
              <a:rPr lang="tr-TR" sz="2400" dirty="0"/>
              <a:t> </a:t>
            </a:r>
            <a:r>
              <a:rPr lang="tr-TR" sz="2400" dirty="0" err="1"/>
              <a:t>denormalize</a:t>
            </a:r>
            <a:r>
              <a:rPr lang="tr-TR" sz="2400" dirty="0"/>
              <a:t> tutulabilir.</a:t>
            </a:r>
          </a:p>
          <a:p>
            <a:r>
              <a:rPr lang="tr-TR" sz="2400" dirty="0"/>
              <a:t>Her bir </a:t>
            </a:r>
            <a:r>
              <a:rPr lang="tr-TR" sz="2400" dirty="0" err="1"/>
              <a:t>micro</a:t>
            </a:r>
            <a:r>
              <a:rPr lang="tr-TR" sz="2400" dirty="0"/>
              <a:t> service kendisine ait </a:t>
            </a:r>
            <a:r>
              <a:rPr lang="tr-TR" sz="2400" dirty="0" err="1"/>
              <a:t>veritabanına</a:t>
            </a:r>
            <a:r>
              <a:rPr lang="tr-TR" sz="2400" dirty="0"/>
              <a:t> bağlanmalıdır.</a:t>
            </a:r>
          </a:p>
          <a:p>
            <a:r>
              <a:rPr lang="tr-TR" sz="2400" dirty="0"/>
              <a:t>Bir </a:t>
            </a:r>
            <a:r>
              <a:rPr lang="tr-TR" sz="2400" dirty="0" err="1"/>
              <a:t>micro</a:t>
            </a:r>
            <a:r>
              <a:rPr lang="tr-TR" sz="2400" dirty="0"/>
              <a:t> service içerisinden diğer bir </a:t>
            </a:r>
            <a:r>
              <a:rPr lang="tr-TR" sz="2400" dirty="0" err="1"/>
              <a:t>micro</a:t>
            </a:r>
            <a:r>
              <a:rPr lang="tr-TR" sz="2400" dirty="0"/>
              <a:t> service veri tabanına bağlanılmaz</a:t>
            </a:r>
          </a:p>
          <a:p>
            <a:r>
              <a:rPr lang="tr-TR" sz="2400" dirty="0" err="1"/>
              <a:t>Veritabanları</a:t>
            </a:r>
            <a:r>
              <a:rPr lang="tr-TR" sz="2400" dirty="0"/>
              <a:t> arasında veri eşitlemesi </a:t>
            </a:r>
            <a:r>
              <a:rPr lang="tr-TR" sz="2400" dirty="0" err="1">
                <a:solidFill>
                  <a:schemeClr val="accent2">
                    <a:lumMod val="75000"/>
                  </a:schemeClr>
                </a:solidFill>
              </a:rPr>
              <a:t>replication</a:t>
            </a:r>
            <a:r>
              <a:rPr lang="tr-TR" sz="2400" dirty="0">
                <a:solidFill>
                  <a:schemeClr val="accent2">
                    <a:lumMod val="75000"/>
                  </a:schemeClr>
                </a:solidFill>
              </a:rPr>
              <a:t> </a:t>
            </a:r>
            <a:r>
              <a:rPr lang="tr-TR" sz="2400" dirty="0"/>
              <a:t>yapılması gerekebilir.</a:t>
            </a:r>
          </a:p>
          <a:p>
            <a:r>
              <a:rPr lang="tr-TR" sz="2400" dirty="0"/>
              <a:t>İhtiyaç duyulmadığı sürece kendi database'in veri çekecek şekilde çalışması tavsiye edilir.</a:t>
            </a:r>
          </a:p>
        </p:txBody>
      </p:sp>
    </p:spTree>
    <p:extLst>
      <p:ext uri="{BB962C8B-B14F-4D97-AF65-F5344CB8AC3E}">
        <p14:creationId xmlns:p14="http://schemas.microsoft.com/office/powerpoint/2010/main" val="3036479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FEC1E9B-5261-4E84-B9BF-3FD63EBD3CF7}"/>
              </a:ext>
            </a:extLst>
          </p:cNvPr>
          <p:cNvSpPr>
            <a:spLocks noGrp="1"/>
          </p:cNvSpPr>
          <p:nvPr>
            <p:ph type="title"/>
          </p:nvPr>
        </p:nvSpPr>
        <p:spPr/>
        <p:txBody>
          <a:bodyPr/>
          <a:lstStyle/>
          <a:p>
            <a:r>
              <a:rPr lang="tr-TR" dirty="0">
                <a:solidFill>
                  <a:schemeClr val="accent2">
                    <a:lumMod val="75000"/>
                  </a:schemeClr>
                </a:solidFill>
                <a:ea typeface="+mj-lt"/>
                <a:cs typeface="+mj-lt"/>
              </a:rPr>
              <a:t>Micro Service </a:t>
            </a:r>
            <a:r>
              <a:rPr lang="tr-TR" dirty="0" err="1">
                <a:solidFill>
                  <a:schemeClr val="accent2">
                    <a:lumMod val="75000"/>
                  </a:schemeClr>
                </a:solidFill>
                <a:ea typeface="+mj-lt"/>
                <a:cs typeface="+mj-lt"/>
              </a:rPr>
              <a:t>Veritabanı</a:t>
            </a:r>
            <a:r>
              <a:rPr lang="tr-TR" dirty="0">
                <a:solidFill>
                  <a:schemeClr val="accent2">
                    <a:lumMod val="75000"/>
                  </a:schemeClr>
                </a:solidFill>
                <a:ea typeface="+mj-lt"/>
                <a:cs typeface="+mj-lt"/>
              </a:rPr>
              <a:t> Tasarımı</a:t>
            </a:r>
            <a:endParaRPr lang="tr-TR">
              <a:solidFill>
                <a:schemeClr val="accent2">
                  <a:lumMod val="75000"/>
                </a:schemeClr>
              </a:solidFill>
            </a:endParaRPr>
          </a:p>
        </p:txBody>
      </p:sp>
      <p:sp>
        <p:nvSpPr>
          <p:cNvPr id="5" name="Dikdörtgen: Köşeleri Yuvarlatılmış 4">
            <a:extLst>
              <a:ext uri="{FF2B5EF4-FFF2-40B4-BE49-F238E27FC236}">
                <a16:creationId xmlns:a16="http://schemas.microsoft.com/office/drawing/2014/main" id="{CB643506-81E7-45DA-91E3-AA265C2CFBAA}"/>
              </a:ext>
            </a:extLst>
          </p:cNvPr>
          <p:cNvSpPr/>
          <p:nvPr/>
        </p:nvSpPr>
        <p:spPr>
          <a:xfrm>
            <a:off x="1204384" y="2897716"/>
            <a:ext cx="2571748" cy="2434165"/>
          </a:xfrm>
          <a:prstGeom prst="roundRect">
            <a:avLst/>
          </a:prstGeom>
          <a:solidFill>
            <a:srgbClr val="0070C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a:p>
            <a:pPr algn="ctr"/>
            <a:r>
              <a:rPr lang="tr-TR" dirty="0" err="1"/>
              <a:t>Order.cs</a:t>
            </a:r>
          </a:p>
          <a:p>
            <a:pPr algn="ctr"/>
            <a:endParaRPr lang="tr-TR" dirty="0"/>
          </a:p>
          <a:p>
            <a:pPr algn="ctr"/>
            <a:r>
              <a:rPr lang="tr-TR" dirty="0" err="1"/>
              <a:t>OrderNumber</a:t>
            </a:r>
          </a:p>
          <a:p>
            <a:pPr algn="ctr"/>
            <a:r>
              <a:rPr lang="tr-TR" dirty="0" err="1"/>
              <a:t>CustomerName</a:t>
            </a:r>
            <a:endParaRPr lang="tr-TR"/>
          </a:p>
          <a:p>
            <a:pPr algn="ctr"/>
            <a:r>
              <a:rPr lang="tr-TR" dirty="0" err="1"/>
              <a:t>ShipAddress</a:t>
            </a:r>
            <a:endParaRPr lang="tr-TR"/>
          </a:p>
          <a:p>
            <a:pPr algn="ctr"/>
            <a:r>
              <a:rPr lang="tr-TR" dirty="0" err="1"/>
              <a:t>ShippedDate</a:t>
            </a:r>
            <a:endParaRPr lang="tr-TR"/>
          </a:p>
          <a:p>
            <a:pPr algn="ctr"/>
            <a:r>
              <a:rPr lang="tr-TR" dirty="0" err="1"/>
              <a:t>OrderItems</a:t>
            </a:r>
            <a:endParaRPr lang="tr-TR"/>
          </a:p>
          <a:p>
            <a:pPr algn="ctr"/>
            <a:endParaRPr lang="tr-TR" dirty="0"/>
          </a:p>
          <a:p>
            <a:pPr algn="ctr"/>
            <a:endParaRPr lang="tr-TR" dirty="0"/>
          </a:p>
        </p:txBody>
      </p:sp>
      <p:sp>
        <p:nvSpPr>
          <p:cNvPr id="6" name="Dikdörtgen 5">
            <a:extLst>
              <a:ext uri="{FF2B5EF4-FFF2-40B4-BE49-F238E27FC236}">
                <a16:creationId xmlns:a16="http://schemas.microsoft.com/office/drawing/2014/main" id="{7DDE1B94-E709-4910-81DB-001229F79938}"/>
              </a:ext>
            </a:extLst>
          </p:cNvPr>
          <p:cNvSpPr/>
          <p:nvPr/>
        </p:nvSpPr>
        <p:spPr>
          <a:xfrm>
            <a:off x="1241425" y="1939925"/>
            <a:ext cx="2508249" cy="709083"/>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dirty="0" err="1"/>
              <a:t>Order</a:t>
            </a:r>
            <a:r>
              <a:rPr lang="tr-TR" dirty="0"/>
              <a:t> Micro Service</a:t>
            </a:r>
          </a:p>
        </p:txBody>
      </p:sp>
      <p:sp>
        <p:nvSpPr>
          <p:cNvPr id="7" name="Dikdörtgen 6">
            <a:extLst>
              <a:ext uri="{FF2B5EF4-FFF2-40B4-BE49-F238E27FC236}">
                <a16:creationId xmlns:a16="http://schemas.microsoft.com/office/drawing/2014/main" id="{2B55C878-DE87-4A98-963E-B1E64B49D74F}"/>
              </a:ext>
            </a:extLst>
          </p:cNvPr>
          <p:cNvSpPr/>
          <p:nvPr/>
        </p:nvSpPr>
        <p:spPr>
          <a:xfrm>
            <a:off x="7644341" y="1939924"/>
            <a:ext cx="2508249" cy="709083"/>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tr-TR" dirty="0"/>
              <a:t>Product </a:t>
            </a:r>
            <a:r>
              <a:rPr lang="tr-TR" dirty="0" err="1"/>
              <a:t>Catalog</a:t>
            </a:r>
            <a:r>
              <a:rPr lang="tr-TR" dirty="0"/>
              <a:t> Micro Service</a:t>
            </a:r>
          </a:p>
        </p:txBody>
      </p:sp>
      <p:sp>
        <p:nvSpPr>
          <p:cNvPr id="8" name="Dikdörtgen: Köşeleri Yuvarlatılmış 7">
            <a:extLst>
              <a:ext uri="{FF2B5EF4-FFF2-40B4-BE49-F238E27FC236}">
                <a16:creationId xmlns:a16="http://schemas.microsoft.com/office/drawing/2014/main" id="{070DD6A4-C48B-422C-87FF-31896C2772DB}"/>
              </a:ext>
            </a:extLst>
          </p:cNvPr>
          <p:cNvSpPr/>
          <p:nvPr/>
        </p:nvSpPr>
        <p:spPr>
          <a:xfrm>
            <a:off x="7575550" y="2844799"/>
            <a:ext cx="2571748" cy="2434165"/>
          </a:xfrm>
          <a:prstGeom prst="roundRect">
            <a:avLst/>
          </a:prstGeom>
          <a:solidFill>
            <a:srgbClr val="0070C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tr-TR" dirty="0" err="1"/>
              <a:t>Product.cs</a:t>
            </a:r>
          </a:p>
          <a:p>
            <a:pPr algn="ctr"/>
            <a:endParaRPr lang="tr-TR" dirty="0"/>
          </a:p>
          <a:p>
            <a:pPr algn="ctr"/>
            <a:r>
              <a:rPr lang="tr-TR" dirty="0" err="1"/>
              <a:t>ProductName</a:t>
            </a:r>
            <a:endParaRPr lang="tr-TR"/>
          </a:p>
          <a:p>
            <a:pPr algn="ctr"/>
            <a:r>
              <a:rPr lang="tr-TR" dirty="0" err="1"/>
              <a:t>ProductPrice</a:t>
            </a:r>
          </a:p>
          <a:p>
            <a:pPr algn="ctr"/>
            <a:r>
              <a:rPr lang="tr-TR" dirty="0" err="1"/>
              <a:t>ProductStock</a:t>
            </a:r>
            <a:endParaRPr lang="tr-TR"/>
          </a:p>
        </p:txBody>
      </p:sp>
      <p:sp>
        <p:nvSpPr>
          <p:cNvPr id="9" name="Dikdörtgen: Köşeleri Yuvarlatılmış 8">
            <a:extLst>
              <a:ext uri="{FF2B5EF4-FFF2-40B4-BE49-F238E27FC236}">
                <a16:creationId xmlns:a16="http://schemas.microsoft.com/office/drawing/2014/main" id="{FF6118BD-0717-426A-BC42-E4B4AA55BD3A}"/>
              </a:ext>
            </a:extLst>
          </p:cNvPr>
          <p:cNvSpPr/>
          <p:nvPr/>
        </p:nvSpPr>
        <p:spPr>
          <a:xfrm>
            <a:off x="3225801" y="4347633"/>
            <a:ext cx="2571748" cy="2434165"/>
          </a:xfrm>
          <a:prstGeom prst="roundRect">
            <a:avLst/>
          </a:prstGeom>
          <a:solidFill>
            <a:srgbClr val="0070C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tr-TR" dirty="0" err="1"/>
              <a:t>OrderItems.cs</a:t>
            </a:r>
          </a:p>
          <a:p>
            <a:pPr algn="ctr"/>
            <a:endParaRPr lang="tr-TR" dirty="0"/>
          </a:p>
          <a:p>
            <a:pPr algn="ctr"/>
            <a:r>
              <a:rPr lang="tr-TR" dirty="0" err="1"/>
              <a:t>ProductName</a:t>
            </a:r>
          </a:p>
          <a:p>
            <a:pPr algn="ctr"/>
            <a:r>
              <a:rPr lang="tr-TR" dirty="0" err="1"/>
              <a:t>ProductPrice</a:t>
            </a:r>
          </a:p>
          <a:p>
            <a:pPr algn="ctr"/>
            <a:r>
              <a:rPr lang="tr-TR" dirty="0" err="1"/>
              <a:t>Quantity</a:t>
            </a:r>
            <a:endParaRPr lang="tr-TR"/>
          </a:p>
          <a:p>
            <a:pPr algn="ctr"/>
            <a:endParaRPr lang="tr-TR" dirty="0"/>
          </a:p>
          <a:p>
            <a:pPr algn="ctr"/>
            <a:endParaRPr lang="tr-TR" dirty="0"/>
          </a:p>
        </p:txBody>
      </p:sp>
    </p:spTree>
    <p:extLst>
      <p:ext uri="{BB962C8B-B14F-4D97-AF65-F5344CB8AC3E}">
        <p14:creationId xmlns:p14="http://schemas.microsoft.com/office/powerpoint/2010/main" val="14636787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19A364-5342-41D1-A458-7B3FE8DFE6CB}"/>
              </a:ext>
            </a:extLst>
          </p:cNvPr>
          <p:cNvSpPr>
            <a:spLocks noGrp="1"/>
          </p:cNvSpPr>
          <p:nvPr>
            <p:ph type="title"/>
          </p:nvPr>
        </p:nvSpPr>
        <p:spPr/>
        <p:txBody>
          <a:bodyPr/>
          <a:lstStyle/>
          <a:p>
            <a:r>
              <a:rPr lang="tr-TR" dirty="0">
                <a:solidFill>
                  <a:schemeClr val="accent2">
                    <a:lumMod val="75000"/>
                  </a:schemeClr>
                </a:solidFill>
              </a:rPr>
              <a:t>Mikro Hizmet Mimarilerinde Veri Tabanı</a:t>
            </a:r>
          </a:p>
        </p:txBody>
      </p:sp>
      <p:sp>
        <p:nvSpPr>
          <p:cNvPr id="3" name="İçerik Yer Tutucusu 2">
            <a:extLst>
              <a:ext uri="{FF2B5EF4-FFF2-40B4-BE49-F238E27FC236}">
                <a16:creationId xmlns:a16="http://schemas.microsoft.com/office/drawing/2014/main" id="{A405B6CE-EF4C-410B-9509-37139DBC0C1A}"/>
              </a:ext>
            </a:extLst>
          </p:cNvPr>
          <p:cNvSpPr>
            <a:spLocks noGrp="1"/>
          </p:cNvSpPr>
          <p:nvPr>
            <p:ph idx="1"/>
          </p:nvPr>
        </p:nvSpPr>
        <p:spPr/>
        <p:txBody>
          <a:bodyPr vert="horz" lIns="91440" tIns="45720" rIns="91440" bIns="45720" rtlCol="0" anchor="t">
            <a:normAutofit/>
          </a:bodyPr>
          <a:lstStyle/>
          <a:p>
            <a:r>
              <a:rPr lang="tr-TR" sz="2400" dirty="0"/>
              <a:t>Çok fazla okuma işlemi yapıyorsak </a:t>
            </a:r>
            <a:r>
              <a:rPr lang="tr-TR" sz="2400" dirty="0" err="1"/>
              <a:t>Document-Based</a:t>
            </a:r>
            <a:r>
              <a:rPr lang="tr-TR" sz="2400" dirty="0"/>
              <a:t> bir </a:t>
            </a:r>
            <a:r>
              <a:rPr lang="tr-TR" sz="2400" dirty="0" err="1"/>
              <a:t>database</a:t>
            </a:r>
            <a:r>
              <a:rPr lang="tr-TR" sz="2400" dirty="0"/>
              <a:t> seçimi yapabiliriz. </a:t>
            </a:r>
            <a:r>
              <a:rPr lang="tr-TR" sz="2400" b="1" dirty="0">
                <a:solidFill>
                  <a:schemeClr val="accent2">
                    <a:lumMod val="75000"/>
                  </a:schemeClr>
                </a:solidFill>
              </a:rPr>
              <a:t>(</a:t>
            </a:r>
            <a:r>
              <a:rPr lang="tr-TR" sz="2400" b="1" dirty="0" err="1">
                <a:solidFill>
                  <a:schemeClr val="accent2">
                    <a:lumMod val="75000"/>
                  </a:schemeClr>
                </a:solidFill>
              </a:rPr>
              <a:t>MongoDB</a:t>
            </a:r>
            <a:r>
              <a:rPr lang="tr-TR" sz="2400" b="1" dirty="0">
                <a:solidFill>
                  <a:schemeClr val="accent2">
                    <a:lumMod val="75000"/>
                  </a:schemeClr>
                </a:solidFill>
              </a:rPr>
              <a:t>)</a:t>
            </a:r>
          </a:p>
          <a:p>
            <a:pPr marL="0" indent="0">
              <a:buNone/>
            </a:pPr>
            <a:endParaRPr lang="tr-TR" sz="2400" b="1" dirty="0">
              <a:solidFill>
                <a:srgbClr val="DD7E0E"/>
              </a:solidFill>
            </a:endParaRPr>
          </a:p>
          <a:p>
            <a:r>
              <a:rPr lang="tr-TR" sz="2400" dirty="0" err="1"/>
              <a:t>Session</a:t>
            </a:r>
            <a:r>
              <a:rPr lang="tr-TR" sz="2400" dirty="0"/>
              <a:t> bazlı bir yönetim yapıyorsak. </a:t>
            </a:r>
            <a:r>
              <a:rPr lang="tr-TR" sz="2400" dirty="0" err="1"/>
              <a:t>Redis</a:t>
            </a:r>
            <a:r>
              <a:rPr lang="tr-TR" sz="2400" dirty="0"/>
              <a:t> gibi </a:t>
            </a:r>
            <a:r>
              <a:rPr lang="tr-TR" sz="2400" dirty="0" err="1"/>
              <a:t>Cache</a:t>
            </a:r>
            <a:r>
              <a:rPr lang="tr-TR" sz="2400" dirty="0"/>
              <a:t> </a:t>
            </a:r>
            <a:r>
              <a:rPr lang="tr-TR" sz="2400" dirty="0" err="1"/>
              <a:t>altyapılarıda</a:t>
            </a:r>
            <a:r>
              <a:rPr lang="tr-TR" sz="2400" dirty="0"/>
              <a:t> tercih edilebilir.</a:t>
            </a:r>
            <a:r>
              <a:rPr lang="tr-TR" sz="2400" b="1" dirty="0">
                <a:solidFill>
                  <a:schemeClr val="accent2">
                    <a:lumMod val="75000"/>
                  </a:schemeClr>
                </a:solidFill>
              </a:rPr>
              <a:t> (</a:t>
            </a:r>
            <a:r>
              <a:rPr lang="tr-TR" sz="2400" b="1" dirty="0" err="1">
                <a:solidFill>
                  <a:schemeClr val="accent2">
                    <a:lumMod val="75000"/>
                  </a:schemeClr>
                </a:solidFill>
              </a:rPr>
              <a:t>In</a:t>
            </a:r>
            <a:r>
              <a:rPr lang="tr-TR" sz="2400" b="1" dirty="0">
                <a:solidFill>
                  <a:schemeClr val="accent2">
                    <a:lumMod val="75000"/>
                  </a:schemeClr>
                </a:solidFill>
              </a:rPr>
              <a:t>-Memory DB)</a:t>
            </a:r>
          </a:p>
          <a:p>
            <a:pPr marL="0" indent="0">
              <a:buNone/>
            </a:pPr>
            <a:endParaRPr lang="tr-TR" sz="2400" b="1" dirty="0">
              <a:solidFill>
                <a:schemeClr val="accent2">
                  <a:lumMod val="75000"/>
                </a:schemeClr>
              </a:solidFill>
            </a:endParaRPr>
          </a:p>
          <a:p>
            <a:r>
              <a:rPr lang="tr-TR" sz="2400" b="1" err="1">
                <a:solidFill>
                  <a:schemeClr val="accent2">
                    <a:lumMod val="75000"/>
                  </a:schemeClr>
                </a:solidFill>
              </a:rPr>
              <a:t>Transactional</a:t>
            </a:r>
            <a:r>
              <a:rPr lang="tr-TR" sz="2400" b="1" dirty="0">
                <a:solidFill>
                  <a:schemeClr val="accent2">
                    <a:lumMod val="75000"/>
                  </a:schemeClr>
                </a:solidFill>
              </a:rPr>
              <a:t> </a:t>
            </a:r>
            <a:r>
              <a:rPr lang="tr-TR" sz="2400" dirty="0"/>
              <a:t>işlemleri ağırlık operasyonlar yapacak isek bu durumda ise </a:t>
            </a:r>
            <a:r>
              <a:rPr lang="tr-TR" sz="2400" b="1" err="1">
                <a:solidFill>
                  <a:schemeClr val="accent2">
                    <a:lumMod val="75000"/>
                  </a:schemeClr>
                </a:solidFill>
              </a:rPr>
              <a:t>Relation</a:t>
            </a:r>
            <a:r>
              <a:rPr lang="tr-TR" sz="2400" b="1" dirty="0">
                <a:solidFill>
                  <a:schemeClr val="accent2">
                    <a:lumMod val="75000"/>
                  </a:schemeClr>
                </a:solidFill>
              </a:rPr>
              <a:t> Database</a:t>
            </a:r>
            <a:r>
              <a:rPr lang="tr-TR" sz="2400" dirty="0"/>
              <a:t> kullanmayı tercih ederiz. </a:t>
            </a:r>
            <a:r>
              <a:rPr lang="tr-TR" sz="2400" err="1"/>
              <a:t>Postgres</a:t>
            </a:r>
            <a:r>
              <a:rPr lang="tr-TR" sz="2400" dirty="0"/>
              <a:t>, MSSQL, MYSQL</a:t>
            </a:r>
          </a:p>
          <a:p>
            <a:pPr marL="0" indent="0">
              <a:buNone/>
            </a:pPr>
            <a:endParaRPr lang="tr-TR" dirty="0"/>
          </a:p>
        </p:txBody>
      </p:sp>
    </p:spTree>
    <p:extLst>
      <p:ext uri="{BB962C8B-B14F-4D97-AF65-F5344CB8AC3E}">
        <p14:creationId xmlns:p14="http://schemas.microsoft.com/office/powerpoint/2010/main" val="16137134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F24933-F5F4-4BB6-BD10-289FCE88F628}"/>
              </a:ext>
            </a:extLst>
          </p:cNvPr>
          <p:cNvSpPr>
            <a:spLocks noGrp="1"/>
          </p:cNvSpPr>
          <p:nvPr>
            <p:ph type="title"/>
          </p:nvPr>
        </p:nvSpPr>
        <p:spPr/>
        <p:txBody>
          <a:bodyPr/>
          <a:lstStyle/>
          <a:p>
            <a:r>
              <a:rPr lang="tr-TR" dirty="0" err="1">
                <a:solidFill>
                  <a:schemeClr val="accent2">
                    <a:lumMod val="75000"/>
                  </a:schemeClr>
                </a:solidFill>
              </a:rPr>
              <a:t>Microservices</a:t>
            </a:r>
            <a:r>
              <a:rPr lang="tr-TR" dirty="0">
                <a:solidFill>
                  <a:schemeClr val="accent2">
                    <a:lumMod val="75000"/>
                  </a:schemeClr>
                </a:solidFill>
              </a:rPr>
              <a:t> Distributed </a:t>
            </a:r>
            <a:r>
              <a:rPr lang="tr-TR" dirty="0" err="1">
                <a:solidFill>
                  <a:schemeClr val="accent2">
                    <a:lumMod val="75000"/>
                  </a:schemeClr>
                </a:solidFill>
              </a:rPr>
              <a:t>Transaction</a:t>
            </a:r>
            <a:r>
              <a:rPr lang="tr-TR" dirty="0">
                <a:solidFill>
                  <a:schemeClr val="accent2">
                    <a:lumMod val="75000"/>
                  </a:schemeClr>
                </a:solidFill>
              </a:rPr>
              <a:t> Yönetimi</a:t>
            </a:r>
          </a:p>
        </p:txBody>
      </p:sp>
      <p:sp>
        <p:nvSpPr>
          <p:cNvPr id="3" name="İçerik Yer Tutucusu 2">
            <a:extLst>
              <a:ext uri="{FF2B5EF4-FFF2-40B4-BE49-F238E27FC236}">
                <a16:creationId xmlns:a16="http://schemas.microsoft.com/office/drawing/2014/main" id="{63A24F8D-8DAE-4054-A9EC-EE903898415C}"/>
              </a:ext>
            </a:extLst>
          </p:cNvPr>
          <p:cNvSpPr>
            <a:spLocks noGrp="1"/>
          </p:cNvSpPr>
          <p:nvPr>
            <p:ph idx="1"/>
          </p:nvPr>
        </p:nvSpPr>
        <p:spPr/>
        <p:txBody>
          <a:bodyPr vert="horz" lIns="91440" tIns="45720" rIns="91440" bIns="45720" rtlCol="0" anchor="t">
            <a:normAutofit fontScale="55000" lnSpcReduction="20000"/>
          </a:bodyPr>
          <a:lstStyle/>
          <a:p>
            <a:pPr marL="0" indent="0">
              <a:buNone/>
            </a:pPr>
            <a:endParaRPr lang="tr-TR" sz="2400" b="1" dirty="0">
              <a:ea typeface="+mn-lt"/>
              <a:cs typeface="+mn-lt"/>
            </a:endParaRPr>
          </a:p>
          <a:p>
            <a:pPr marL="0" indent="0">
              <a:buNone/>
            </a:pPr>
            <a:r>
              <a:rPr lang="tr-TR" sz="2900" b="1" dirty="0">
                <a:ea typeface="+mn-lt"/>
                <a:cs typeface="+mn-lt"/>
              </a:rPr>
              <a:t> </a:t>
            </a:r>
            <a:r>
              <a:rPr lang="tr-TR" sz="2900" b="1" dirty="0">
                <a:solidFill>
                  <a:schemeClr val="accent2">
                    <a:lumMod val="75000"/>
                  </a:schemeClr>
                </a:solidFill>
                <a:ea typeface="+mn-lt"/>
                <a:cs typeface="+mn-lt"/>
              </a:rPr>
              <a:t>(CAP)</a:t>
            </a:r>
            <a:r>
              <a:rPr lang="tr-TR" sz="2900" b="1" dirty="0">
                <a:ea typeface="+mn-lt"/>
                <a:cs typeface="+mn-lt"/>
              </a:rPr>
              <a:t> </a:t>
            </a:r>
            <a:r>
              <a:rPr lang="tr-TR" sz="2900" dirty="0">
                <a:ea typeface="+mn-lt"/>
                <a:cs typeface="+mn-lt"/>
              </a:rPr>
              <a:t>1998'de Eric Brewer tarafında  ortaya atılmış olup, Teorem basit olarak dağıtık bir sistemde veri üzerinden sunulan hizmet için aynı anda 3 özelliğin sağlanamayacağıdır.  </a:t>
            </a:r>
            <a:endParaRPr lang="en-US" sz="2900" dirty="0">
              <a:ea typeface="+mn-lt"/>
              <a:cs typeface="+mn-lt"/>
            </a:endParaRPr>
          </a:p>
          <a:p>
            <a:pPr marL="0" indent="0">
              <a:buNone/>
            </a:pPr>
            <a:endParaRPr lang="tr-TR" sz="2400" dirty="0">
              <a:ea typeface="+mn-lt"/>
              <a:cs typeface="+mn-lt"/>
            </a:endParaRPr>
          </a:p>
          <a:p>
            <a:pPr marL="0" indent="0">
              <a:buNone/>
            </a:pPr>
            <a:endParaRPr lang="tr-TR" sz="2400" b="1" dirty="0">
              <a:solidFill>
                <a:schemeClr val="accent2">
                  <a:lumMod val="75000"/>
                </a:schemeClr>
              </a:solidFill>
              <a:ea typeface="+mn-lt"/>
              <a:cs typeface="+mn-lt"/>
            </a:endParaRPr>
          </a:p>
          <a:p>
            <a:pPr marL="0" indent="0">
              <a:buNone/>
            </a:pPr>
            <a:endParaRPr lang="tr-TR" sz="2400" b="1" dirty="0">
              <a:solidFill>
                <a:schemeClr val="accent2">
                  <a:lumMod val="75000"/>
                </a:schemeClr>
              </a:solidFill>
              <a:ea typeface="+mn-lt"/>
              <a:cs typeface="+mn-lt"/>
            </a:endParaRPr>
          </a:p>
          <a:p>
            <a:pPr marL="0" indent="0">
              <a:buNone/>
            </a:pPr>
            <a:endParaRPr lang="tr-TR" sz="2400" b="1" dirty="0">
              <a:solidFill>
                <a:schemeClr val="accent2">
                  <a:lumMod val="75000"/>
                </a:schemeClr>
              </a:solidFill>
              <a:ea typeface="+mn-lt"/>
              <a:cs typeface="+mn-lt"/>
            </a:endParaRPr>
          </a:p>
          <a:p>
            <a:pPr marL="0" indent="0">
              <a:buNone/>
            </a:pPr>
            <a:endParaRPr lang="tr-TR" sz="2400" dirty="0"/>
          </a:p>
          <a:p>
            <a:pPr marL="0" indent="0">
              <a:buNone/>
            </a:pPr>
            <a:endParaRPr lang="tr-TR" sz="2400" dirty="0">
              <a:ea typeface="+mn-lt"/>
              <a:cs typeface="+mn-lt"/>
            </a:endParaRPr>
          </a:p>
          <a:p>
            <a:pPr marL="0" indent="0">
              <a:buNone/>
            </a:pPr>
            <a:endParaRPr lang="tr-TR" sz="2400" dirty="0">
              <a:ea typeface="+mn-lt"/>
              <a:cs typeface="+mn-lt"/>
            </a:endParaRPr>
          </a:p>
          <a:p>
            <a:pPr marL="0" indent="0">
              <a:buNone/>
            </a:pPr>
            <a:endParaRPr lang="tr-TR" sz="2400" dirty="0">
              <a:ea typeface="+mn-lt"/>
              <a:cs typeface="+mn-lt"/>
            </a:endParaRPr>
          </a:p>
          <a:p>
            <a:pPr marL="0" indent="0">
              <a:buNone/>
            </a:pPr>
            <a:endParaRPr lang="tr-TR" sz="2400" dirty="0">
              <a:ea typeface="+mn-lt"/>
              <a:cs typeface="+mn-lt"/>
            </a:endParaRPr>
          </a:p>
          <a:p>
            <a:pPr marL="0" indent="0">
              <a:buNone/>
            </a:pPr>
            <a:endParaRPr lang="tr-TR" sz="2400" dirty="0"/>
          </a:p>
          <a:p>
            <a:pPr marL="0" indent="0">
              <a:buNone/>
            </a:pPr>
            <a:br>
              <a:rPr lang="en-US" dirty="0"/>
            </a:br>
            <a:endParaRPr lang="en-US" dirty="0"/>
          </a:p>
          <a:p>
            <a:endParaRPr lang="tr-TR" dirty="0"/>
          </a:p>
          <a:p>
            <a:endParaRPr lang="tr-TR" dirty="0"/>
          </a:p>
        </p:txBody>
      </p:sp>
      <p:pic>
        <p:nvPicPr>
          <p:cNvPr id="4" name="Picture 4">
            <a:extLst>
              <a:ext uri="{FF2B5EF4-FFF2-40B4-BE49-F238E27FC236}">
                <a16:creationId xmlns:a16="http://schemas.microsoft.com/office/drawing/2014/main" id="{4EDFB834-4BDD-4889-9F0D-9EA5BB427E70}"/>
              </a:ext>
            </a:extLst>
          </p:cNvPr>
          <p:cNvPicPr>
            <a:picLocks noChangeAspect="1"/>
          </p:cNvPicPr>
          <p:nvPr/>
        </p:nvPicPr>
        <p:blipFill>
          <a:blip r:embed="rId2"/>
          <a:stretch>
            <a:fillRect/>
          </a:stretch>
        </p:blipFill>
        <p:spPr>
          <a:xfrm>
            <a:off x="3384299" y="2884798"/>
            <a:ext cx="4664144" cy="3506404"/>
          </a:xfrm>
          <a:prstGeom prst="rect">
            <a:avLst/>
          </a:prstGeom>
        </p:spPr>
      </p:pic>
    </p:spTree>
    <p:extLst>
      <p:ext uri="{BB962C8B-B14F-4D97-AF65-F5344CB8AC3E}">
        <p14:creationId xmlns:p14="http://schemas.microsoft.com/office/powerpoint/2010/main" val="41411668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44DB0-FE16-4BD5-B154-D1D9CFFA60FA}"/>
              </a:ext>
            </a:extLst>
          </p:cNvPr>
          <p:cNvSpPr>
            <a:spLocks noGrp="1"/>
          </p:cNvSpPr>
          <p:nvPr>
            <p:ph type="title"/>
          </p:nvPr>
        </p:nvSpPr>
        <p:spPr/>
        <p:txBody>
          <a:bodyPr/>
          <a:lstStyle/>
          <a:p>
            <a:r>
              <a:rPr lang="tr-TR" dirty="0">
                <a:solidFill>
                  <a:schemeClr val="accent2">
                    <a:lumMod val="75000"/>
                  </a:schemeClr>
                </a:solidFill>
                <a:ea typeface="+mj-lt"/>
                <a:cs typeface="+mj-lt"/>
              </a:rPr>
              <a:t>Microservices CAP</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76C5289-B99D-4AFF-9696-5141D19603A0}"/>
              </a:ext>
            </a:extLst>
          </p:cNvPr>
          <p:cNvSpPr>
            <a:spLocks noGrp="1"/>
          </p:cNvSpPr>
          <p:nvPr>
            <p:ph idx="1"/>
          </p:nvPr>
        </p:nvSpPr>
        <p:spPr/>
        <p:txBody>
          <a:bodyPr vert="horz" lIns="91440" tIns="45720" rIns="91440" bIns="45720" rtlCol="0" anchor="t">
            <a:normAutofit fontScale="92500"/>
          </a:bodyPr>
          <a:lstStyle/>
          <a:p>
            <a:r>
              <a:rPr lang="tr-TR" dirty="0" err="1">
                <a:solidFill>
                  <a:schemeClr val="accent2">
                    <a:lumMod val="75000"/>
                  </a:schemeClr>
                </a:solidFill>
                <a:ea typeface="+mn-lt"/>
                <a:cs typeface="+mn-lt"/>
              </a:rPr>
              <a:t>Consistency</a:t>
            </a:r>
            <a:r>
              <a:rPr lang="tr-TR" dirty="0">
                <a:solidFill>
                  <a:schemeClr val="accent2">
                    <a:lumMod val="75000"/>
                  </a:schemeClr>
                </a:solidFill>
                <a:ea typeface="+mn-lt"/>
                <a:cs typeface="+mn-lt"/>
              </a:rPr>
              <a:t>(Tutarlılık):</a:t>
            </a:r>
            <a:r>
              <a:rPr lang="tr-TR" dirty="0">
                <a:ea typeface="+mn-lt"/>
                <a:cs typeface="+mn-lt"/>
              </a:rPr>
              <a:t> Dağıtık bir sistemde bir sunucuya x değeri olarak 5 yazdınız. Aynı sorguyu ağınızdaki başka sunucuya yaptınız ve cevap olarak 5 değerini aldınız. Bu tutarlılıktır.</a:t>
            </a:r>
            <a:endParaRPr lang="en-US" dirty="0">
              <a:ea typeface="+mn-lt"/>
              <a:cs typeface="+mn-lt"/>
            </a:endParaRPr>
          </a:p>
          <a:p>
            <a:endParaRPr lang="tr-TR" dirty="0">
              <a:ea typeface="+mn-lt"/>
              <a:cs typeface="+mn-lt"/>
            </a:endParaRPr>
          </a:p>
          <a:p>
            <a:r>
              <a:rPr lang="tr-TR" dirty="0" err="1">
                <a:solidFill>
                  <a:schemeClr val="accent2">
                    <a:lumMod val="75000"/>
                  </a:schemeClr>
                </a:solidFill>
                <a:ea typeface="+mn-lt"/>
                <a:cs typeface="+mn-lt"/>
              </a:rPr>
              <a:t>Availability</a:t>
            </a:r>
            <a:r>
              <a:rPr lang="tr-TR" dirty="0">
                <a:solidFill>
                  <a:schemeClr val="accent2">
                    <a:lumMod val="75000"/>
                  </a:schemeClr>
                </a:solidFill>
                <a:ea typeface="+mn-lt"/>
                <a:cs typeface="+mn-lt"/>
              </a:rPr>
              <a:t>(</a:t>
            </a:r>
            <a:r>
              <a:rPr lang="tr-TR" dirty="0" err="1">
                <a:solidFill>
                  <a:schemeClr val="accent2">
                    <a:lumMod val="75000"/>
                  </a:schemeClr>
                </a:solidFill>
                <a:ea typeface="+mn-lt"/>
                <a:cs typeface="+mn-lt"/>
              </a:rPr>
              <a:t>Erişebilirlik</a:t>
            </a:r>
            <a:r>
              <a:rPr lang="tr-TR" dirty="0">
                <a:solidFill>
                  <a:schemeClr val="accent2">
                    <a:lumMod val="75000"/>
                  </a:schemeClr>
                </a:solidFill>
                <a:ea typeface="+mn-lt"/>
                <a:cs typeface="+mn-lt"/>
              </a:rPr>
              <a:t>):</a:t>
            </a:r>
            <a:r>
              <a:rPr lang="tr-TR" dirty="0">
                <a:ea typeface="+mn-lt"/>
                <a:cs typeface="+mn-lt"/>
              </a:rPr>
              <a:t> Dağıtık bir sistemde bir sunucuya her zaman eriştiniz. Hem x değerini yazabildiniz, </a:t>
            </a:r>
            <a:r>
              <a:rPr lang="tr-TR" dirty="0" err="1">
                <a:ea typeface="+mn-lt"/>
                <a:cs typeface="+mn-lt"/>
              </a:rPr>
              <a:t>hemde</a:t>
            </a:r>
            <a:r>
              <a:rPr lang="tr-TR" dirty="0">
                <a:ea typeface="+mn-lt"/>
                <a:cs typeface="+mn-lt"/>
              </a:rPr>
              <a:t> okuyabildiniz.</a:t>
            </a:r>
          </a:p>
          <a:p>
            <a:endParaRPr lang="tr-TR" dirty="0">
              <a:ea typeface="+mn-lt"/>
              <a:cs typeface="+mn-lt"/>
            </a:endParaRPr>
          </a:p>
          <a:p>
            <a:r>
              <a:rPr lang="tr-TR" dirty="0" err="1">
                <a:solidFill>
                  <a:schemeClr val="accent2">
                    <a:lumMod val="75000"/>
                  </a:schemeClr>
                </a:solidFill>
                <a:ea typeface="+mn-lt"/>
                <a:cs typeface="+mn-lt"/>
              </a:rPr>
              <a:t>Partition</a:t>
            </a:r>
            <a:r>
              <a:rPr lang="tr-TR" dirty="0">
                <a:solidFill>
                  <a:schemeClr val="accent2">
                    <a:lumMod val="75000"/>
                  </a:schemeClr>
                </a:solidFill>
                <a:ea typeface="+mn-lt"/>
                <a:cs typeface="+mn-lt"/>
              </a:rPr>
              <a:t> </a:t>
            </a:r>
            <a:r>
              <a:rPr lang="tr-TR" dirty="0" err="1">
                <a:solidFill>
                  <a:schemeClr val="accent2">
                    <a:lumMod val="75000"/>
                  </a:schemeClr>
                </a:solidFill>
                <a:ea typeface="+mn-lt"/>
                <a:cs typeface="+mn-lt"/>
              </a:rPr>
              <a:t>Tolarance</a:t>
            </a:r>
            <a:r>
              <a:rPr lang="tr-TR" dirty="0">
                <a:solidFill>
                  <a:schemeClr val="accent2">
                    <a:lumMod val="75000"/>
                  </a:schemeClr>
                </a:solidFill>
                <a:ea typeface="+mn-lt"/>
                <a:cs typeface="+mn-lt"/>
              </a:rPr>
              <a:t> (Bölünebilme Toleransı):</a:t>
            </a:r>
            <a:r>
              <a:rPr lang="tr-TR" dirty="0">
                <a:ea typeface="+mn-lt"/>
                <a:cs typeface="+mn-lt"/>
              </a:rPr>
              <a:t> Ağınızdaki sunucuların arasındaki bağlantı gittiğinde de çalışmaya devam edebilme.</a:t>
            </a:r>
          </a:p>
          <a:p>
            <a:endParaRPr lang="tr-TR" dirty="0">
              <a:ea typeface="+mn-lt"/>
              <a:cs typeface="+mn-lt"/>
            </a:endParaRPr>
          </a:p>
          <a:p>
            <a:pPr marL="0" indent="0">
              <a:buNone/>
            </a:pPr>
            <a:endParaRPr lang="tr-TR" dirty="0">
              <a:ea typeface="+mn-lt"/>
              <a:cs typeface="+mn-lt"/>
            </a:endParaRPr>
          </a:p>
        </p:txBody>
      </p:sp>
    </p:spTree>
    <p:extLst>
      <p:ext uri="{BB962C8B-B14F-4D97-AF65-F5344CB8AC3E}">
        <p14:creationId xmlns:p14="http://schemas.microsoft.com/office/powerpoint/2010/main" val="12950163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61A70-C61F-490F-911F-FD3D566CAFE7}"/>
              </a:ext>
            </a:extLst>
          </p:cNvPr>
          <p:cNvSpPr>
            <a:spLocks noGrp="1"/>
          </p:cNvSpPr>
          <p:nvPr>
            <p:ph type="title"/>
          </p:nvPr>
        </p:nvSpPr>
        <p:spPr/>
        <p:txBody>
          <a:bodyPr/>
          <a:lstStyle/>
          <a:p>
            <a:r>
              <a:rPr lang="tr-TR" dirty="0">
                <a:solidFill>
                  <a:schemeClr val="accent2">
                    <a:lumMod val="75000"/>
                  </a:schemeClr>
                </a:solidFill>
                <a:ea typeface="+mj-lt"/>
                <a:cs typeface="+mj-lt"/>
              </a:rPr>
              <a:t>Micro Hizmetler Distributed Transaction Yönetimi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2670E1A4-B4DA-4AF0-83AE-6DF682198208}"/>
              </a:ext>
            </a:extLst>
          </p:cNvPr>
          <p:cNvSpPr>
            <a:spLocks noGrp="1"/>
          </p:cNvSpPr>
          <p:nvPr>
            <p:ph idx="1"/>
          </p:nvPr>
        </p:nvSpPr>
        <p:spPr/>
        <p:txBody>
          <a:bodyPr vert="horz" lIns="91440" tIns="45720" rIns="91440" bIns="45720" rtlCol="0" anchor="t">
            <a:normAutofit/>
          </a:bodyPr>
          <a:lstStyle/>
          <a:p>
            <a:pPr marL="0" indent="0">
              <a:buNone/>
            </a:pPr>
            <a:r>
              <a:rPr lang="tr-TR" dirty="0">
                <a:ea typeface="+mn-lt"/>
                <a:cs typeface="+mn-lt"/>
              </a:rPr>
              <a:t>3 farklı yöntem kullanabiliriz.</a:t>
            </a:r>
            <a:endParaRPr lang="en-US" dirty="0">
              <a:ea typeface="+mn-lt"/>
              <a:cs typeface="+mn-lt"/>
            </a:endParaRPr>
          </a:p>
          <a:p>
            <a:endParaRPr lang="tr-TR" dirty="0">
              <a:ea typeface="+mn-lt"/>
              <a:cs typeface="+mn-lt"/>
            </a:endParaRPr>
          </a:p>
          <a:p>
            <a:r>
              <a:rPr lang="tr-TR" dirty="0" err="1">
                <a:ea typeface="+mn-lt"/>
                <a:cs typeface="+mn-lt"/>
              </a:rPr>
              <a:t>Eventual</a:t>
            </a:r>
            <a:r>
              <a:rPr lang="tr-TR" dirty="0">
                <a:ea typeface="+mn-lt"/>
                <a:cs typeface="+mn-lt"/>
              </a:rPr>
              <a:t> </a:t>
            </a:r>
            <a:r>
              <a:rPr lang="tr-TR" dirty="0" err="1">
                <a:ea typeface="+mn-lt"/>
                <a:cs typeface="+mn-lt"/>
              </a:rPr>
              <a:t>Consistency</a:t>
            </a:r>
            <a:endParaRPr lang="en-US" dirty="0" err="1">
              <a:ea typeface="+mn-lt"/>
              <a:cs typeface="+mn-lt"/>
            </a:endParaRPr>
          </a:p>
          <a:p>
            <a:pPr>
              <a:buFont typeface="Arial,Sans-Serif" panose="020B0604020202020204" pitchFamily="34" charset="0"/>
            </a:pPr>
            <a:r>
              <a:rPr lang="tr-TR" dirty="0">
                <a:ea typeface="+mn-lt"/>
                <a:cs typeface="+mn-lt"/>
              </a:rPr>
              <a:t>SAGA </a:t>
            </a:r>
            <a:r>
              <a:rPr lang="tr-TR" dirty="0" err="1">
                <a:ea typeface="+mn-lt"/>
                <a:cs typeface="+mn-lt"/>
              </a:rPr>
              <a:t>Pattern</a:t>
            </a:r>
          </a:p>
          <a:p>
            <a:pPr>
              <a:buFont typeface="Arial,Sans-Serif" panose="020B0604020202020204" pitchFamily="34" charset="0"/>
            </a:pPr>
            <a:r>
              <a:rPr lang="tr-TR" dirty="0" err="1">
                <a:ea typeface="+mn-lt"/>
                <a:cs typeface="+mn-lt"/>
              </a:rPr>
              <a:t>Two</a:t>
            </a:r>
            <a:r>
              <a:rPr lang="tr-TR" dirty="0">
                <a:ea typeface="+mn-lt"/>
                <a:cs typeface="+mn-lt"/>
              </a:rPr>
              <a:t> </a:t>
            </a:r>
            <a:r>
              <a:rPr lang="tr-TR" dirty="0" err="1">
                <a:ea typeface="+mn-lt"/>
                <a:cs typeface="+mn-lt"/>
              </a:rPr>
              <a:t>Phase</a:t>
            </a:r>
            <a:r>
              <a:rPr lang="tr-TR" dirty="0">
                <a:ea typeface="+mn-lt"/>
                <a:cs typeface="+mn-lt"/>
              </a:rPr>
              <a:t> </a:t>
            </a:r>
            <a:r>
              <a:rPr lang="tr-TR" dirty="0" err="1">
                <a:ea typeface="+mn-lt"/>
                <a:cs typeface="+mn-lt"/>
              </a:rPr>
              <a:t>Commit</a:t>
            </a:r>
            <a:r>
              <a:rPr lang="tr-TR" dirty="0">
                <a:ea typeface="+mn-lt"/>
                <a:cs typeface="+mn-lt"/>
              </a:rPr>
              <a:t> </a:t>
            </a:r>
            <a:endParaRPr lang="en-US" dirty="0"/>
          </a:p>
        </p:txBody>
      </p:sp>
    </p:spTree>
    <p:extLst>
      <p:ext uri="{BB962C8B-B14F-4D97-AF65-F5344CB8AC3E}">
        <p14:creationId xmlns:p14="http://schemas.microsoft.com/office/powerpoint/2010/main" val="23515890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144E0E-0BDF-473D-9CA6-17B6D2DEDE09}"/>
              </a:ext>
            </a:extLst>
          </p:cNvPr>
          <p:cNvSpPr>
            <a:spLocks noGrp="1"/>
          </p:cNvSpPr>
          <p:nvPr>
            <p:ph type="title"/>
          </p:nvPr>
        </p:nvSpPr>
        <p:spPr/>
        <p:txBody>
          <a:bodyPr/>
          <a:lstStyle/>
          <a:p>
            <a:r>
              <a:rPr lang="tr-TR" dirty="0">
                <a:solidFill>
                  <a:schemeClr val="accent2">
                    <a:lumMod val="75000"/>
                  </a:schemeClr>
                </a:solidFill>
                <a:ea typeface="+mj-lt"/>
                <a:cs typeface="+mj-lt"/>
              </a:rPr>
              <a:t>Eventual Consistency</a:t>
            </a:r>
            <a:endParaRPr lang="tr-TR" dirty="0">
              <a:solidFill>
                <a:schemeClr val="accent2">
                  <a:lumMod val="75000"/>
                </a:schemeClr>
              </a:solidFill>
            </a:endParaRPr>
          </a:p>
        </p:txBody>
      </p:sp>
      <p:sp>
        <p:nvSpPr>
          <p:cNvPr id="3" name="İçerik Yer Tutucusu 2">
            <a:extLst>
              <a:ext uri="{FF2B5EF4-FFF2-40B4-BE49-F238E27FC236}">
                <a16:creationId xmlns:a16="http://schemas.microsoft.com/office/drawing/2014/main" id="{7A27F718-CDEA-4E3C-9AFB-6608FC042EFA}"/>
              </a:ext>
            </a:extLst>
          </p:cNvPr>
          <p:cNvSpPr>
            <a:spLocks noGrp="1"/>
          </p:cNvSpPr>
          <p:nvPr>
            <p:ph idx="1"/>
          </p:nvPr>
        </p:nvSpPr>
        <p:spPr/>
        <p:txBody>
          <a:bodyPr vert="horz" lIns="91440" tIns="45720" rIns="91440" bIns="45720" rtlCol="0" anchor="t">
            <a:noAutofit/>
          </a:bodyPr>
          <a:lstStyle/>
          <a:p>
            <a:pPr marL="0" indent="0">
              <a:buNone/>
            </a:pPr>
            <a:r>
              <a:rPr lang="tr-TR" sz="2400" dirty="0"/>
              <a:t>Micro </a:t>
            </a:r>
            <a:r>
              <a:rPr lang="tr-TR" sz="2400" dirty="0" err="1"/>
              <a:t>service'ler</a:t>
            </a:r>
            <a:r>
              <a:rPr lang="tr-TR" sz="2400" dirty="0"/>
              <a:t> arasındaki veri tutarlılığının Message Broker üzerinden Message Queue vasıtası ile sağlanması ve güncellenmesi </a:t>
            </a:r>
            <a:r>
              <a:rPr lang="tr-TR" sz="2400" dirty="0" err="1"/>
              <a:t>yönetmine</a:t>
            </a:r>
            <a:r>
              <a:rPr lang="tr-TR" sz="2400" dirty="0"/>
              <a:t> Nihai tutarlılık </a:t>
            </a:r>
            <a:r>
              <a:rPr lang="tr-TR" sz="2400" dirty="0" err="1">
                <a:solidFill>
                  <a:schemeClr val="accent2">
                    <a:lumMod val="75000"/>
                  </a:schemeClr>
                </a:solidFill>
              </a:rPr>
              <a:t>Eventual</a:t>
            </a:r>
            <a:r>
              <a:rPr lang="tr-TR" sz="2400" dirty="0">
                <a:solidFill>
                  <a:schemeClr val="accent2">
                    <a:lumMod val="75000"/>
                  </a:schemeClr>
                </a:solidFill>
              </a:rPr>
              <a:t> </a:t>
            </a:r>
            <a:r>
              <a:rPr lang="tr-TR" sz="2400" dirty="0" err="1">
                <a:solidFill>
                  <a:schemeClr val="accent2">
                    <a:lumMod val="75000"/>
                  </a:schemeClr>
                </a:solidFill>
              </a:rPr>
              <a:t>Consistency</a:t>
            </a:r>
            <a:r>
              <a:rPr lang="tr-TR" sz="2400" dirty="0">
                <a:solidFill>
                  <a:schemeClr val="accent2">
                    <a:lumMod val="75000"/>
                  </a:schemeClr>
                </a:solidFill>
              </a:rPr>
              <a:t> </a:t>
            </a:r>
            <a:r>
              <a:rPr lang="tr-TR" sz="2400" dirty="0"/>
              <a:t>denir.</a:t>
            </a:r>
          </a:p>
          <a:p>
            <a:pPr marL="0" indent="0">
              <a:buNone/>
            </a:pPr>
            <a:endParaRPr lang="tr-TR" sz="2400" dirty="0"/>
          </a:p>
          <a:p>
            <a:pPr marL="514350" indent="-514350"/>
            <a:r>
              <a:rPr lang="tr-TR" sz="2400" dirty="0"/>
              <a:t>Herhangi bir t anında verinin her iki </a:t>
            </a:r>
            <a:r>
              <a:rPr lang="tr-TR" sz="2400" dirty="0" err="1"/>
              <a:t>micro</a:t>
            </a:r>
            <a:r>
              <a:rPr lang="tr-TR" sz="2400" dirty="0"/>
              <a:t> service içerisinde aynı anda güncel olması önemli olmadığı durumlarda tercih edilen bir yöntemdir.</a:t>
            </a:r>
          </a:p>
          <a:p>
            <a:pPr marL="514350" indent="-514350"/>
            <a:r>
              <a:rPr lang="tr-TR" sz="2400" dirty="0"/>
              <a:t>Gerçek hayatta bu rakamlar en fazla 1 </a:t>
            </a:r>
            <a:r>
              <a:rPr lang="tr-TR" sz="2400" dirty="0" err="1"/>
              <a:t>dk'lık</a:t>
            </a:r>
            <a:r>
              <a:rPr lang="tr-TR" sz="2400" dirty="0"/>
              <a:t> bir gecikme ile </a:t>
            </a:r>
            <a:r>
              <a:rPr lang="tr-TR" sz="2400" dirty="0" err="1"/>
              <a:t>micro</a:t>
            </a:r>
            <a:r>
              <a:rPr lang="tr-TR" sz="2400" dirty="0"/>
              <a:t> service arası </a:t>
            </a:r>
            <a:r>
              <a:rPr lang="tr-TR" sz="2400" dirty="0" err="1">
                <a:solidFill>
                  <a:schemeClr val="accent2">
                    <a:lumMod val="75000"/>
                  </a:schemeClr>
                </a:solidFill>
              </a:rPr>
              <a:t>replicate</a:t>
            </a:r>
            <a:r>
              <a:rPr lang="tr-TR" sz="2400" dirty="0"/>
              <a:t> olmuş olur.</a:t>
            </a:r>
          </a:p>
          <a:p>
            <a:pPr marL="514350" indent="-514350"/>
            <a:r>
              <a:rPr lang="tr-TR" sz="2400" dirty="0" err="1"/>
              <a:t>Veritabanları</a:t>
            </a:r>
            <a:r>
              <a:rPr lang="tr-TR" sz="2400" dirty="0"/>
              <a:t> senkronize olana kadar kullanıcılar farklı değerleri görebilir.</a:t>
            </a:r>
          </a:p>
          <a:p>
            <a:pPr marL="514350" indent="-514350"/>
            <a:endParaRPr lang="tr-TR" dirty="0"/>
          </a:p>
        </p:txBody>
      </p:sp>
    </p:spTree>
    <p:extLst>
      <p:ext uri="{BB962C8B-B14F-4D97-AF65-F5344CB8AC3E}">
        <p14:creationId xmlns:p14="http://schemas.microsoft.com/office/powerpoint/2010/main" val="16289250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2967C7-AF82-4281-A106-A4786D3B604E}"/>
              </a:ext>
            </a:extLst>
          </p:cNvPr>
          <p:cNvSpPr>
            <a:spLocks noGrp="1"/>
          </p:cNvSpPr>
          <p:nvPr>
            <p:ph type="title"/>
          </p:nvPr>
        </p:nvSpPr>
        <p:spPr/>
        <p:txBody>
          <a:bodyPr/>
          <a:lstStyle/>
          <a:p>
            <a:r>
              <a:rPr lang="tr-TR" dirty="0" err="1">
                <a:solidFill>
                  <a:schemeClr val="accent2">
                    <a:lumMod val="75000"/>
                  </a:schemeClr>
                </a:solidFill>
                <a:ea typeface="+mj-lt"/>
                <a:cs typeface="+mj-lt"/>
              </a:rPr>
              <a:t>Eventual</a:t>
            </a:r>
            <a:r>
              <a:rPr lang="tr-TR" dirty="0">
                <a:solidFill>
                  <a:schemeClr val="accent2">
                    <a:lumMod val="75000"/>
                  </a:schemeClr>
                </a:solidFill>
                <a:ea typeface="+mj-lt"/>
                <a:cs typeface="+mj-lt"/>
              </a:rPr>
              <a:t> </a:t>
            </a:r>
            <a:r>
              <a:rPr lang="tr-TR" dirty="0" err="1">
                <a:solidFill>
                  <a:schemeClr val="accent2">
                    <a:lumMod val="75000"/>
                  </a:schemeClr>
                </a:solidFill>
                <a:ea typeface="+mj-lt"/>
                <a:cs typeface="+mj-lt"/>
              </a:rPr>
              <a:t>Consistency</a:t>
            </a:r>
            <a:endParaRPr lang="tr-TR">
              <a:solidFill>
                <a:schemeClr val="accent2">
                  <a:lumMod val="75000"/>
                </a:schemeClr>
              </a:solidFill>
            </a:endParaRPr>
          </a:p>
        </p:txBody>
      </p:sp>
      <p:pic>
        <p:nvPicPr>
          <p:cNvPr id="4" name="Resim 4">
            <a:extLst>
              <a:ext uri="{FF2B5EF4-FFF2-40B4-BE49-F238E27FC236}">
                <a16:creationId xmlns:a16="http://schemas.microsoft.com/office/drawing/2014/main" id="{D66FA8E8-3F1F-48EA-813A-5D87396B47E6}"/>
              </a:ext>
            </a:extLst>
          </p:cNvPr>
          <p:cNvPicPr>
            <a:picLocks noGrp="1" noChangeAspect="1"/>
          </p:cNvPicPr>
          <p:nvPr>
            <p:ph idx="1"/>
          </p:nvPr>
        </p:nvPicPr>
        <p:blipFill>
          <a:blip r:embed="rId2"/>
          <a:stretch>
            <a:fillRect/>
          </a:stretch>
        </p:blipFill>
        <p:spPr>
          <a:xfrm>
            <a:off x="2115641" y="1825625"/>
            <a:ext cx="7960718" cy="3859742"/>
          </a:xfrm>
        </p:spPr>
      </p:pic>
    </p:spTree>
    <p:extLst>
      <p:ext uri="{BB962C8B-B14F-4D97-AF65-F5344CB8AC3E}">
        <p14:creationId xmlns:p14="http://schemas.microsoft.com/office/powerpoint/2010/main" val="1399456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A68-DAE0-469D-9BE9-8A8C56C8A17C}"/>
              </a:ext>
            </a:extLst>
          </p:cNvPr>
          <p:cNvSpPr>
            <a:spLocks noGrp="1"/>
          </p:cNvSpPr>
          <p:nvPr>
            <p:ph type="title"/>
          </p:nvPr>
        </p:nvSpPr>
        <p:spPr/>
        <p:txBody>
          <a:bodyPr/>
          <a:lstStyle/>
          <a:p>
            <a:r>
              <a:rPr lang="en-US" dirty="0">
                <a:solidFill>
                  <a:schemeClr val="accent2">
                    <a:lumMod val="75000"/>
                  </a:schemeClr>
                </a:solidFill>
                <a:ea typeface="+mj-lt"/>
                <a:cs typeface="+mj-lt"/>
              </a:rPr>
              <a:t>SOA Temel </a:t>
            </a:r>
            <a:r>
              <a:rPr lang="en-US" dirty="0" err="1">
                <a:solidFill>
                  <a:schemeClr val="accent2">
                    <a:lumMod val="75000"/>
                  </a:schemeClr>
                </a:solidFill>
                <a:ea typeface="+mj-lt"/>
                <a:cs typeface="+mj-lt"/>
              </a:rPr>
              <a:t>Bileşenleri</a:t>
            </a:r>
          </a:p>
        </p:txBody>
      </p:sp>
      <p:pic>
        <p:nvPicPr>
          <p:cNvPr id="4" name="Picture 4">
            <a:extLst>
              <a:ext uri="{FF2B5EF4-FFF2-40B4-BE49-F238E27FC236}">
                <a16:creationId xmlns:a16="http://schemas.microsoft.com/office/drawing/2014/main" id="{ADE69210-9BC5-4147-A032-9E1E169DD15C}"/>
              </a:ext>
            </a:extLst>
          </p:cNvPr>
          <p:cNvPicPr>
            <a:picLocks noGrp="1" noChangeAspect="1"/>
          </p:cNvPicPr>
          <p:nvPr>
            <p:ph idx="1"/>
          </p:nvPr>
        </p:nvPicPr>
        <p:blipFill>
          <a:blip r:embed="rId3"/>
          <a:stretch>
            <a:fillRect/>
          </a:stretch>
        </p:blipFill>
        <p:spPr>
          <a:xfrm>
            <a:off x="3295650" y="2145771"/>
            <a:ext cx="5600700" cy="3219450"/>
          </a:xfrm>
        </p:spPr>
      </p:pic>
    </p:spTree>
    <p:extLst>
      <p:ext uri="{BB962C8B-B14F-4D97-AF65-F5344CB8AC3E}">
        <p14:creationId xmlns:p14="http://schemas.microsoft.com/office/powerpoint/2010/main" val="3269513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0A62-9982-47F2-A16D-BBF67620A8A4}"/>
              </a:ext>
            </a:extLst>
          </p:cNvPr>
          <p:cNvSpPr>
            <a:spLocks noGrp="1"/>
          </p:cNvSpPr>
          <p:nvPr>
            <p:ph type="title"/>
          </p:nvPr>
        </p:nvSpPr>
        <p:spPr/>
        <p:txBody>
          <a:bodyPr>
            <a:normAutofit/>
          </a:bodyPr>
          <a:lstStyle/>
          <a:p>
            <a:r>
              <a:rPr lang="en-US" dirty="0">
                <a:solidFill>
                  <a:schemeClr val="accent2">
                    <a:lumMod val="75000"/>
                  </a:schemeClr>
                </a:solidFill>
              </a:rPr>
              <a:t>2PC (Two Phase Commit) Pattern</a:t>
            </a:r>
          </a:p>
        </p:txBody>
      </p:sp>
      <p:sp>
        <p:nvSpPr>
          <p:cNvPr id="3" name="Content Placeholder 2">
            <a:extLst>
              <a:ext uri="{FF2B5EF4-FFF2-40B4-BE49-F238E27FC236}">
                <a16:creationId xmlns:a16="http://schemas.microsoft.com/office/drawing/2014/main" id="{8DE3FE35-7AD8-48DA-A80E-12C6DC2A5115}"/>
              </a:ext>
            </a:extLst>
          </p:cNvPr>
          <p:cNvSpPr>
            <a:spLocks noGrp="1"/>
          </p:cNvSpPr>
          <p:nvPr>
            <p:ph idx="1"/>
          </p:nvPr>
        </p:nvSpPr>
        <p:spPr/>
        <p:txBody>
          <a:bodyPr vert="horz" lIns="91440" tIns="45720" rIns="91440" bIns="45720" rtlCol="0" anchor="t">
            <a:noAutofit/>
          </a:bodyPr>
          <a:lstStyle/>
          <a:p>
            <a:r>
              <a:rPr lang="en-US" sz="2400" dirty="0" err="1">
                <a:ea typeface="+mn-lt"/>
                <a:cs typeface="+mn-lt"/>
              </a:rPr>
              <a:t>İsminden</a:t>
            </a:r>
            <a:r>
              <a:rPr lang="en-US" sz="2400" dirty="0">
                <a:ea typeface="+mn-lt"/>
                <a:cs typeface="+mn-lt"/>
              </a:rPr>
              <a:t> de </a:t>
            </a:r>
            <a:r>
              <a:rPr lang="en-US" sz="2400" dirty="0" err="1">
                <a:ea typeface="+mn-lt"/>
                <a:cs typeface="+mn-lt"/>
              </a:rPr>
              <a:t>anlaşılacağı</a:t>
            </a:r>
            <a:r>
              <a:rPr lang="en-US" sz="2400" dirty="0">
                <a:ea typeface="+mn-lt"/>
                <a:cs typeface="+mn-lt"/>
              </a:rPr>
              <a:t> </a:t>
            </a:r>
            <a:r>
              <a:rPr lang="en-US" sz="2400" dirty="0" err="1">
                <a:ea typeface="+mn-lt"/>
                <a:cs typeface="+mn-lt"/>
              </a:rPr>
              <a:t>üzere</a:t>
            </a:r>
            <a:r>
              <a:rPr lang="en-US" sz="2400" dirty="0">
                <a:ea typeface="+mn-lt"/>
                <a:cs typeface="+mn-lt"/>
              </a:rPr>
              <a:t> 2 </a:t>
            </a:r>
            <a:r>
              <a:rPr lang="en-US" sz="2400" dirty="0" err="1">
                <a:ea typeface="+mn-lt"/>
                <a:cs typeface="+mn-lt"/>
              </a:rPr>
              <a:t>aşamadan</a:t>
            </a:r>
            <a:r>
              <a:rPr lang="en-US" sz="2400" dirty="0">
                <a:ea typeface="+mn-lt"/>
                <a:cs typeface="+mn-lt"/>
              </a:rPr>
              <a:t> </a:t>
            </a:r>
            <a:r>
              <a:rPr lang="en-US" sz="2400" dirty="0" err="1">
                <a:ea typeface="+mn-lt"/>
                <a:cs typeface="+mn-lt"/>
              </a:rPr>
              <a:t>oluşur</a:t>
            </a:r>
            <a:r>
              <a:rPr lang="en-US" sz="2400" dirty="0">
                <a:ea typeface="+mn-lt"/>
                <a:cs typeface="+mn-lt"/>
              </a:rPr>
              <a:t>:</a:t>
            </a:r>
          </a:p>
          <a:p>
            <a:r>
              <a:rPr lang="en-US" sz="2400" b="1" dirty="0">
                <a:solidFill>
                  <a:schemeClr val="accent2">
                    <a:lumMod val="75000"/>
                  </a:schemeClr>
                </a:solidFill>
                <a:ea typeface="+mn-lt"/>
                <a:cs typeface="+mn-lt"/>
              </a:rPr>
              <a:t>Prepare (Voting) Phase</a:t>
            </a:r>
            <a:r>
              <a:rPr lang="en-US" sz="2400" b="1" dirty="0">
                <a:ea typeface="+mn-lt"/>
                <a:cs typeface="+mn-lt"/>
              </a:rPr>
              <a:t> : </a:t>
            </a:r>
            <a:r>
              <a:rPr lang="en-US" sz="2400" dirty="0">
                <a:ea typeface="+mn-lt"/>
                <a:cs typeface="+mn-lt"/>
              </a:rPr>
              <a:t>Coordinator </a:t>
            </a:r>
            <a:r>
              <a:rPr lang="en-US" sz="2400" dirty="0">
                <a:solidFill>
                  <a:schemeClr val="accent2">
                    <a:lumMod val="75000"/>
                  </a:schemeClr>
                </a:solidFill>
                <a:ea typeface="+mn-lt"/>
                <a:cs typeface="+mn-lt"/>
              </a:rPr>
              <a:t>(Transaction Manager)</a:t>
            </a:r>
            <a:r>
              <a:rPr lang="en-US" sz="2400" dirty="0">
                <a:ea typeface="+mn-lt"/>
                <a:cs typeface="+mn-lt"/>
              </a:rPr>
              <a:t> </a:t>
            </a:r>
            <a:r>
              <a:rPr lang="en-US" sz="2400" dirty="0" err="1">
                <a:ea typeface="+mn-lt"/>
                <a:cs typeface="+mn-lt"/>
              </a:rPr>
              <a:t>transaction’ın</a:t>
            </a:r>
            <a:r>
              <a:rPr lang="en-US" sz="2400" dirty="0">
                <a:ea typeface="+mn-lt"/>
                <a:cs typeface="+mn-lt"/>
              </a:rPr>
              <a:t> </a:t>
            </a:r>
            <a:r>
              <a:rPr lang="en-US" sz="2400" dirty="0" err="1">
                <a:ea typeface="+mn-lt"/>
                <a:cs typeface="+mn-lt"/>
              </a:rPr>
              <a:t>başarılı</a:t>
            </a:r>
            <a:r>
              <a:rPr lang="en-US" sz="2400" dirty="0">
                <a:ea typeface="+mn-lt"/>
                <a:cs typeface="+mn-lt"/>
              </a:rPr>
              <a:t> </a:t>
            </a:r>
            <a:r>
              <a:rPr lang="en-US" sz="2400" dirty="0" err="1">
                <a:ea typeface="+mn-lt"/>
                <a:cs typeface="+mn-lt"/>
              </a:rPr>
              <a:t>olup</a:t>
            </a:r>
            <a:r>
              <a:rPr lang="en-US" sz="2400" dirty="0">
                <a:ea typeface="+mn-lt"/>
                <a:cs typeface="+mn-lt"/>
              </a:rPr>
              <a:t> </a:t>
            </a:r>
            <a:r>
              <a:rPr lang="en-US" sz="2400" dirty="0" err="1">
                <a:ea typeface="+mn-lt"/>
                <a:cs typeface="+mn-lt"/>
              </a:rPr>
              <a:t>olmadığını</a:t>
            </a:r>
            <a:r>
              <a:rPr lang="en-US" sz="2400" dirty="0">
                <a:ea typeface="+mn-lt"/>
                <a:cs typeface="+mn-lt"/>
              </a:rPr>
              <a:t> </a:t>
            </a:r>
            <a:r>
              <a:rPr lang="en-US" sz="2400" dirty="0" err="1">
                <a:ea typeface="+mn-lt"/>
                <a:cs typeface="+mn-lt"/>
              </a:rPr>
              <a:t>yani</a:t>
            </a:r>
            <a:r>
              <a:rPr lang="en-US" sz="2400" dirty="0">
                <a:ea typeface="+mn-lt"/>
                <a:cs typeface="+mn-lt"/>
              </a:rPr>
              <a:t> </a:t>
            </a:r>
            <a:r>
              <a:rPr lang="en-US" sz="2400" b="1" dirty="0">
                <a:solidFill>
                  <a:schemeClr val="accent2">
                    <a:lumMod val="75000"/>
                  </a:schemeClr>
                </a:solidFill>
                <a:ea typeface="+mn-lt"/>
                <a:cs typeface="+mn-lt"/>
              </a:rPr>
              <a:t>commit </a:t>
            </a:r>
            <a:r>
              <a:rPr lang="en-US" sz="2400" dirty="0" err="1">
                <a:ea typeface="+mn-lt"/>
                <a:cs typeface="+mn-lt"/>
              </a:rPr>
              <a:t>işlemi</a:t>
            </a:r>
            <a:r>
              <a:rPr lang="en-US" sz="2400" dirty="0">
                <a:ea typeface="+mn-lt"/>
                <a:cs typeface="+mn-lt"/>
              </a:rPr>
              <a:t> </a:t>
            </a:r>
            <a:r>
              <a:rPr lang="en-US" sz="2400" dirty="0" err="1">
                <a:ea typeface="+mn-lt"/>
                <a:cs typeface="+mn-lt"/>
              </a:rPr>
              <a:t>için</a:t>
            </a:r>
            <a:r>
              <a:rPr lang="en-US" sz="2400" dirty="0">
                <a:ea typeface="+mn-lt"/>
                <a:cs typeface="+mn-lt"/>
              </a:rPr>
              <a:t> </a:t>
            </a:r>
            <a:r>
              <a:rPr lang="en-US" sz="2400" dirty="0" err="1">
                <a:ea typeface="+mn-lt"/>
                <a:cs typeface="+mn-lt"/>
              </a:rPr>
              <a:t>hazır</a:t>
            </a:r>
            <a:r>
              <a:rPr lang="en-US" sz="2400" dirty="0">
                <a:ea typeface="+mn-lt"/>
                <a:cs typeface="+mn-lt"/>
              </a:rPr>
              <a:t> </a:t>
            </a:r>
            <a:r>
              <a:rPr lang="en-US" sz="2400" dirty="0" err="1">
                <a:ea typeface="+mn-lt"/>
                <a:cs typeface="+mn-lt"/>
              </a:rPr>
              <a:t>olup</a:t>
            </a:r>
            <a:r>
              <a:rPr lang="en-US" sz="2400" dirty="0">
                <a:ea typeface="+mn-lt"/>
                <a:cs typeface="+mn-lt"/>
              </a:rPr>
              <a:t> </a:t>
            </a:r>
            <a:r>
              <a:rPr lang="en-US" sz="2400" dirty="0" err="1">
                <a:ea typeface="+mn-lt"/>
                <a:cs typeface="+mn-lt"/>
              </a:rPr>
              <a:t>olmadıklarını</a:t>
            </a:r>
            <a:r>
              <a:rPr lang="en-US" sz="2400" dirty="0">
                <a:ea typeface="+mn-lt"/>
                <a:cs typeface="+mn-lt"/>
              </a:rPr>
              <a:t> </a:t>
            </a:r>
            <a:r>
              <a:rPr lang="en-US" sz="2400" dirty="0" err="1">
                <a:ea typeface="+mn-lt"/>
                <a:cs typeface="+mn-lt"/>
              </a:rPr>
              <a:t>sorar</a:t>
            </a:r>
            <a:r>
              <a:rPr lang="en-US" sz="2400" dirty="0">
                <a:ea typeface="+mn-lt"/>
                <a:cs typeface="+mn-lt"/>
              </a:rPr>
              <a:t>. </a:t>
            </a:r>
            <a:r>
              <a:rPr lang="en-US" sz="2400" dirty="0" err="1">
                <a:ea typeface="+mn-lt"/>
                <a:cs typeface="+mn-lt"/>
              </a:rPr>
              <a:t>Eğer</a:t>
            </a:r>
            <a:r>
              <a:rPr lang="en-US" sz="2400" dirty="0">
                <a:ea typeface="+mn-lt"/>
                <a:cs typeface="+mn-lt"/>
              </a:rPr>
              <a:t> her </a:t>
            </a:r>
            <a:r>
              <a:rPr lang="en-US" sz="2400" dirty="0" err="1">
                <a:ea typeface="+mn-lt"/>
                <a:cs typeface="+mn-lt"/>
              </a:rPr>
              <a:t>iki</a:t>
            </a:r>
            <a:r>
              <a:rPr lang="en-US" sz="2400" dirty="0">
                <a:ea typeface="+mn-lt"/>
                <a:cs typeface="+mn-lt"/>
              </a:rPr>
              <a:t> </a:t>
            </a:r>
            <a:r>
              <a:rPr lang="en-US" sz="2400" dirty="0" err="1">
                <a:ea typeface="+mn-lt"/>
                <a:cs typeface="+mn-lt"/>
              </a:rPr>
              <a:t>transaction’dan</a:t>
            </a:r>
            <a:r>
              <a:rPr lang="en-US" sz="2400" dirty="0">
                <a:ea typeface="+mn-lt"/>
                <a:cs typeface="+mn-lt"/>
              </a:rPr>
              <a:t> commit </a:t>
            </a:r>
            <a:r>
              <a:rPr lang="en-US" sz="2400" dirty="0" err="1">
                <a:ea typeface="+mn-lt"/>
                <a:cs typeface="+mn-lt"/>
              </a:rPr>
              <a:t>için</a:t>
            </a:r>
            <a:r>
              <a:rPr lang="en-US" sz="2400" dirty="0">
                <a:ea typeface="+mn-lt"/>
                <a:cs typeface="+mn-lt"/>
              </a:rPr>
              <a:t> </a:t>
            </a:r>
            <a:r>
              <a:rPr lang="en-US" sz="2400" dirty="0" err="1">
                <a:ea typeface="+mn-lt"/>
                <a:cs typeface="+mn-lt"/>
              </a:rPr>
              <a:t>hazırız</a:t>
            </a:r>
            <a:r>
              <a:rPr lang="en-US" sz="2400" dirty="0">
                <a:ea typeface="+mn-lt"/>
                <a:cs typeface="+mn-lt"/>
              </a:rPr>
              <a:t> </a:t>
            </a:r>
            <a:r>
              <a:rPr lang="en-US" sz="2400" dirty="0" err="1">
                <a:ea typeface="+mn-lt"/>
                <a:cs typeface="+mn-lt"/>
              </a:rPr>
              <a:t>yanıtını</a:t>
            </a:r>
            <a:r>
              <a:rPr lang="en-US" sz="2400" dirty="0">
                <a:ea typeface="+mn-lt"/>
                <a:cs typeface="+mn-lt"/>
              </a:rPr>
              <a:t> </a:t>
            </a:r>
            <a:r>
              <a:rPr lang="en-US" sz="2400" dirty="0" err="1">
                <a:ea typeface="+mn-lt"/>
                <a:cs typeface="+mn-lt"/>
              </a:rPr>
              <a:t>alırsa</a:t>
            </a:r>
            <a:r>
              <a:rPr lang="en-US" sz="2400" dirty="0">
                <a:ea typeface="+mn-lt"/>
                <a:cs typeface="+mn-lt"/>
              </a:rPr>
              <a:t> 2. </a:t>
            </a:r>
            <a:r>
              <a:rPr lang="en-US" sz="2400" dirty="0" err="1">
                <a:ea typeface="+mn-lt"/>
                <a:cs typeface="+mn-lt"/>
              </a:rPr>
              <a:t>yani</a:t>
            </a:r>
            <a:r>
              <a:rPr lang="en-US" sz="2400" dirty="0">
                <a:ea typeface="+mn-lt"/>
                <a:cs typeface="+mn-lt"/>
              </a:rPr>
              <a:t> </a:t>
            </a:r>
            <a:r>
              <a:rPr lang="en-US" sz="2400" b="1" dirty="0">
                <a:solidFill>
                  <a:schemeClr val="accent2">
                    <a:lumMod val="75000"/>
                  </a:schemeClr>
                </a:solidFill>
                <a:ea typeface="+mn-lt"/>
                <a:cs typeface="+mn-lt"/>
              </a:rPr>
              <a:t>commit</a:t>
            </a:r>
            <a:r>
              <a:rPr lang="en-US" sz="2400" dirty="0">
                <a:solidFill>
                  <a:schemeClr val="accent2">
                    <a:lumMod val="75000"/>
                  </a:schemeClr>
                </a:solidFill>
                <a:ea typeface="+mn-lt"/>
                <a:cs typeface="+mn-lt"/>
              </a:rPr>
              <a:t> </a:t>
            </a:r>
            <a:r>
              <a:rPr lang="en-US" sz="2400" dirty="0" err="1">
                <a:ea typeface="+mn-lt"/>
                <a:cs typeface="+mn-lt"/>
              </a:rPr>
              <a:t>fazını</a:t>
            </a:r>
            <a:r>
              <a:rPr lang="en-US" sz="2400" dirty="0">
                <a:ea typeface="+mn-lt"/>
                <a:cs typeface="+mn-lt"/>
              </a:rPr>
              <a:t> </a:t>
            </a:r>
            <a:r>
              <a:rPr lang="en-US" sz="2400" dirty="0" err="1">
                <a:ea typeface="+mn-lt"/>
                <a:cs typeface="+mn-lt"/>
              </a:rPr>
              <a:t>icra</a:t>
            </a:r>
            <a:r>
              <a:rPr lang="en-US" sz="2400" dirty="0">
                <a:ea typeface="+mn-lt"/>
                <a:cs typeface="+mn-lt"/>
              </a:rPr>
              <a:t> </a:t>
            </a:r>
            <a:r>
              <a:rPr lang="en-US" sz="2400" dirty="0" err="1">
                <a:ea typeface="+mn-lt"/>
                <a:cs typeface="+mn-lt"/>
              </a:rPr>
              <a:t>eder</a:t>
            </a:r>
            <a:r>
              <a:rPr lang="en-US" sz="2400" dirty="0">
                <a:ea typeface="+mn-lt"/>
                <a:cs typeface="+mn-lt"/>
              </a:rPr>
              <a:t>.</a:t>
            </a:r>
          </a:p>
          <a:p>
            <a:r>
              <a:rPr lang="en-US" sz="2400" b="1" dirty="0">
                <a:solidFill>
                  <a:schemeClr val="accent2">
                    <a:lumMod val="75000"/>
                  </a:schemeClr>
                </a:solidFill>
                <a:ea typeface="+mn-lt"/>
                <a:cs typeface="+mn-lt"/>
              </a:rPr>
              <a:t>(Commit Phase)</a:t>
            </a:r>
            <a:r>
              <a:rPr lang="en-US" sz="2400" b="1" dirty="0">
                <a:ea typeface="+mn-lt"/>
                <a:cs typeface="+mn-lt"/>
              </a:rPr>
              <a:t>  : </a:t>
            </a:r>
            <a:r>
              <a:rPr lang="en-US" sz="2400" dirty="0" err="1">
                <a:ea typeface="+mn-lt"/>
                <a:cs typeface="+mn-lt"/>
              </a:rPr>
              <a:t>işlemlerin</a:t>
            </a:r>
            <a:r>
              <a:rPr lang="en-US" sz="2400" dirty="0">
                <a:ea typeface="+mn-lt"/>
                <a:cs typeface="+mn-lt"/>
              </a:rPr>
              <a:t> </a:t>
            </a:r>
            <a:r>
              <a:rPr lang="en-US" sz="2400" dirty="0" err="1">
                <a:ea typeface="+mn-lt"/>
                <a:cs typeface="+mn-lt"/>
              </a:rPr>
              <a:t>kalıcı</a:t>
            </a:r>
            <a:r>
              <a:rPr lang="en-US" sz="2400" dirty="0">
                <a:ea typeface="+mn-lt"/>
                <a:cs typeface="+mn-lt"/>
              </a:rPr>
              <a:t> </a:t>
            </a:r>
            <a:r>
              <a:rPr lang="en-US" sz="2400" dirty="0" err="1">
                <a:ea typeface="+mn-lt"/>
                <a:cs typeface="+mn-lt"/>
              </a:rPr>
              <a:t>olarak</a:t>
            </a:r>
            <a:r>
              <a:rPr lang="en-US" sz="2400" dirty="0">
                <a:ea typeface="+mn-lt"/>
                <a:cs typeface="+mn-lt"/>
              </a:rPr>
              <a:t> </a:t>
            </a:r>
            <a:r>
              <a:rPr lang="en-US" sz="2400" dirty="0" err="1">
                <a:ea typeface="+mn-lt"/>
                <a:cs typeface="+mn-lt"/>
              </a:rPr>
              <a:t>diske</a:t>
            </a:r>
            <a:r>
              <a:rPr lang="en-US" sz="2400" dirty="0">
                <a:ea typeface="+mn-lt"/>
                <a:cs typeface="+mn-lt"/>
              </a:rPr>
              <a:t> </a:t>
            </a:r>
            <a:r>
              <a:rPr lang="en-US" sz="2400" dirty="0" err="1">
                <a:ea typeface="+mn-lt"/>
                <a:cs typeface="+mn-lt"/>
              </a:rPr>
              <a:t>yazılması</a:t>
            </a:r>
            <a:r>
              <a:rPr lang="en-US" sz="2400" dirty="0">
                <a:ea typeface="+mn-lt"/>
                <a:cs typeface="+mn-lt"/>
              </a:rPr>
              <a:t> </a:t>
            </a:r>
            <a:r>
              <a:rPr lang="en-US" sz="2400" dirty="0" err="1">
                <a:ea typeface="+mn-lt"/>
                <a:cs typeface="+mn-lt"/>
              </a:rPr>
              <a:t>sağlanır</a:t>
            </a:r>
            <a:r>
              <a:rPr lang="en-US" sz="2400" dirty="0">
                <a:ea typeface="+mn-lt"/>
                <a:cs typeface="+mn-lt"/>
              </a:rPr>
              <a:t>. Yani </a:t>
            </a:r>
            <a:r>
              <a:rPr lang="en-US" sz="2400" dirty="0" err="1">
                <a:ea typeface="+mn-lt"/>
                <a:cs typeface="+mn-lt"/>
              </a:rPr>
              <a:t>işlemler</a:t>
            </a:r>
            <a:r>
              <a:rPr lang="en-US" sz="2400" dirty="0">
                <a:ea typeface="+mn-lt"/>
                <a:cs typeface="+mn-lt"/>
              </a:rPr>
              <a:t> </a:t>
            </a:r>
            <a:r>
              <a:rPr lang="en-US" sz="2400" dirty="0" err="1">
                <a:ea typeface="+mn-lt"/>
                <a:cs typeface="+mn-lt"/>
              </a:rPr>
              <a:t>commitlenir</a:t>
            </a:r>
            <a:r>
              <a:rPr lang="en-US" sz="2400" dirty="0">
                <a:ea typeface="+mn-lt"/>
                <a:cs typeface="+mn-lt"/>
              </a:rPr>
              <a:t>.</a:t>
            </a:r>
            <a:endParaRPr lang="en-US" dirty="0">
              <a:ea typeface="+mn-lt"/>
              <a:cs typeface="+mn-lt"/>
            </a:endParaRPr>
          </a:p>
          <a:p>
            <a:pPr marL="0" indent="0">
              <a:buNone/>
            </a:pPr>
            <a:endParaRPr lang="en-US" sz="2400" dirty="0">
              <a:ea typeface="+mn-lt"/>
              <a:cs typeface="+mn-lt"/>
            </a:endParaRPr>
          </a:p>
          <a:p>
            <a:endParaRPr lang="en-US" dirty="0"/>
          </a:p>
        </p:txBody>
      </p:sp>
    </p:spTree>
    <p:extLst>
      <p:ext uri="{BB962C8B-B14F-4D97-AF65-F5344CB8AC3E}">
        <p14:creationId xmlns:p14="http://schemas.microsoft.com/office/powerpoint/2010/main" val="29809565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D5B6B-9846-4384-A19B-ABCC03BEC874}"/>
              </a:ext>
            </a:extLst>
          </p:cNvPr>
          <p:cNvSpPr>
            <a:spLocks noGrp="1"/>
          </p:cNvSpPr>
          <p:nvPr>
            <p:ph type="title"/>
          </p:nvPr>
        </p:nvSpPr>
        <p:spPr/>
        <p:txBody>
          <a:bodyPr/>
          <a:lstStyle/>
          <a:p>
            <a:r>
              <a:rPr lang="en-US" dirty="0">
                <a:solidFill>
                  <a:schemeClr val="accent2">
                    <a:lumMod val="75000"/>
                  </a:schemeClr>
                </a:solidFill>
                <a:ea typeface="+mj-lt"/>
                <a:cs typeface="+mj-lt"/>
              </a:rPr>
              <a:t>2PC (Two Phase Commit) Pattern</a:t>
            </a:r>
            <a:endParaRPr lang="en-US" dirty="0">
              <a:solidFill>
                <a:schemeClr val="accent2">
                  <a:lumMod val="75000"/>
                </a:schemeClr>
              </a:solidFill>
            </a:endParaRPr>
          </a:p>
        </p:txBody>
      </p:sp>
      <p:pic>
        <p:nvPicPr>
          <p:cNvPr id="7" name="Picture 7">
            <a:extLst>
              <a:ext uri="{FF2B5EF4-FFF2-40B4-BE49-F238E27FC236}">
                <a16:creationId xmlns:a16="http://schemas.microsoft.com/office/drawing/2014/main" id="{B1A0123D-8E88-4F0C-92C0-C2F2EFCD00D8}"/>
              </a:ext>
            </a:extLst>
          </p:cNvPr>
          <p:cNvPicPr>
            <a:picLocks noGrp="1" noChangeAspect="1"/>
          </p:cNvPicPr>
          <p:nvPr>
            <p:ph idx="1"/>
          </p:nvPr>
        </p:nvPicPr>
        <p:blipFill>
          <a:blip r:embed="rId2"/>
          <a:stretch>
            <a:fillRect/>
          </a:stretch>
        </p:blipFill>
        <p:spPr>
          <a:xfrm>
            <a:off x="2177659" y="1825625"/>
            <a:ext cx="7836683" cy="3859742"/>
          </a:xfrm>
        </p:spPr>
      </p:pic>
    </p:spTree>
    <p:extLst>
      <p:ext uri="{BB962C8B-B14F-4D97-AF65-F5344CB8AC3E}">
        <p14:creationId xmlns:p14="http://schemas.microsoft.com/office/powerpoint/2010/main" val="5880783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34AB-8151-4A15-997F-A02FEC4D3634}"/>
              </a:ext>
            </a:extLst>
          </p:cNvPr>
          <p:cNvSpPr>
            <a:spLocks noGrp="1"/>
          </p:cNvSpPr>
          <p:nvPr>
            <p:ph type="title"/>
          </p:nvPr>
        </p:nvSpPr>
        <p:spPr/>
        <p:txBody>
          <a:bodyPr/>
          <a:lstStyle/>
          <a:p>
            <a:r>
              <a:rPr lang="tr-TR" dirty="0">
                <a:solidFill>
                  <a:schemeClr val="accent2">
                    <a:lumMod val="75000"/>
                  </a:schemeClr>
                </a:solidFill>
                <a:ea typeface="+mj-lt"/>
                <a:cs typeface="+mj-lt"/>
              </a:rPr>
              <a:t>2PC </a:t>
            </a:r>
            <a:r>
              <a:rPr lang="en-US" dirty="0" err="1">
                <a:solidFill>
                  <a:schemeClr val="accent2">
                    <a:lumMod val="75000"/>
                  </a:schemeClr>
                </a:solidFill>
                <a:ea typeface="+mj-lt"/>
                <a:cs typeface="+mj-lt"/>
              </a:rPr>
              <a:t>Avantajları</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ve</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Dezavantajları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7C251EB-DB78-4A82-833F-B3ED5FDAEC79}"/>
              </a:ext>
            </a:extLst>
          </p:cNvPr>
          <p:cNvSpPr>
            <a:spLocks noGrp="1"/>
          </p:cNvSpPr>
          <p:nvPr>
            <p:ph idx="1"/>
          </p:nvPr>
        </p:nvSpPr>
        <p:spPr/>
        <p:txBody>
          <a:bodyPr vert="horz" lIns="91440" tIns="45720" rIns="91440" bIns="45720" rtlCol="0" anchor="t">
            <a:normAutofit lnSpcReduction="10000"/>
          </a:bodyPr>
          <a:lstStyle/>
          <a:p>
            <a:r>
              <a:rPr lang="en-US" sz="2400" dirty="0">
                <a:ea typeface="+mn-lt"/>
                <a:cs typeface="+mn-lt"/>
              </a:rPr>
              <a:t>Data </a:t>
            </a:r>
            <a:r>
              <a:rPr lang="en-US" sz="2400" dirty="0" err="1">
                <a:ea typeface="+mn-lt"/>
                <a:cs typeface="+mn-lt"/>
              </a:rPr>
              <a:t>tutarlılığını</a:t>
            </a:r>
            <a:r>
              <a:rPr lang="en-US" sz="2400" dirty="0">
                <a:ea typeface="+mn-lt"/>
                <a:cs typeface="+mn-lt"/>
              </a:rPr>
              <a:t> </a:t>
            </a:r>
            <a:r>
              <a:rPr lang="en-US" sz="2400" dirty="0" err="1">
                <a:ea typeface="+mn-lt"/>
                <a:cs typeface="+mn-lt"/>
              </a:rPr>
              <a:t>garanti</a:t>
            </a:r>
            <a:r>
              <a:rPr lang="en-US" sz="2400" dirty="0">
                <a:ea typeface="+mn-lt"/>
                <a:cs typeface="+mn-lt"/>
              </a:rPr>
              <a:t> </a:t>
            </a:r>
            <a:r>
              <a:rPr lang="en-US" sz="2400" dirty="0" err="1">
                <a:ea typeface="+mn-lt"/>
                <a:cs typeface="+mn-lt"/>
              </a:rPr>
              <a:t>eder</a:t>
            </a:r>
            <a:r>
              <a:rPr lang="en-US" sz="2400" dirty="0">
                <a:ea typeface="+mn-lt"/>
                <a:cs typeface="+mn-lt"/>
              </a:rPr>
              <a:t> </a:t>
            </a:r>
            <a:r>
              <a:rPr lang="en-US" sz="2400" dirty="0" err="1">
                <a:ea typeface="+mn-lt"/>
                <a:cs typeface="+mn-lt"/>
              </a:rPr>
              <a:t>fakat</a:t>
            </a:r>
            <a:r>
              <a:rPr lang="en-US" sz="2400" dirty="0">
                <a:ea typeface="+mn-lt"/>
                <a:cs typeface="+mn-lt"/>
              </a:rPr>
              <a:t> </a:t>
            </a:r>
            <a:r>
              <a:rPr lang="en-US" sz="2400" dirty="0" err="1">
                <a:ea typeface="+mn-lt"/>
                <a:cs typeface="+mn-lt"/>
              </a:rPr>
              <a:t>birinin</a:t>
            </a:r>
            <a:r>
              <a:rPr lang="en-US" sz="2400" dirty="0">
                <a:ea typeface="+mn-lt"/>
                <a:cs typeface="+mn-lt"/>
              </a:rPr>
              <a:t> commit </a:t>
            </a:r>
            <a:r>
              <a:rPr lang="en-US" sz="2400" dirty="0" err="1">
                <a:ea typeface="+mn-lt"/>
                <a:cs typeface="+mn-lt"/>
              </a:rPr>
              <a:t>zamanı</a:t>
            </a:r>
            <a:r>
              <a:rPr lang="en-US" sz="2400" dirty="0">
                <a:ea typeface="+mn-lt"/>
                <a:cs typeface="+mn-lt"/>
              </a:rPr>
              <a:t> 5 </a:t>
            </a:r>
            <a:r>
              <a:rPr lang="en-US" sz="2400" dirty="0" err="1">
                <a:ea typeface="+mn-lt"/>
                <a:cs typeface="+mn-lt"/>
              </a:rPr>
              <a:t>sn</a:t>
            </a:r>
            <a:r>
              <a:rPr lang="en-US" sz="2400" dirty="0">
                <a:ea typeface="+mn-lt"/>
                <a:cs typeface="+mn-lt"/>
              </a:rPr>
              <a:t> </a:t>
            </a:r>
            <a:r>
              <a:rPr lang="en-US" sz="2400" dirty="0" err="1">
                <a:ea typeface="+mn-lt"/>
                <a:cs typeface="+mn-lt"/>
              </a:rPr>
              <a:t>sürebilir</a:t>
            </a:r>
            <a:r>
              <a:rPr lang="en-US" sz="2400" dirty="0">
                <a:ea typeface="+mn-lt"/>
                <a:cs typeface="+mn-lt"/>
              </a:rPr>
              <a:t> </a:t>
            </a:r>
            <a:r>
              <a:rPr lang="en-US" sz="2400" dirty="0" err="1">
                <a:ea typeface="+mn-lt"/>
                <a:cs typeface="+mn-lt"/>
              </a:rPr>
              <a:t>biri</a:t>
            </a:r>
            <a:r>
              <a:rPr lang="en-US" sz="2400" dirty="0">
                <a:ea typeface="+mn-lt"/>
                <a:cs typeface="+mn-lt"/>
              </a:rPr>
              <a:t> 1 </a:t>
            </a:r>
            <a:r>
              <a:rPr lang="en-US" sz="2400" dirty="0" err="1">
                <a:ea typeface="+mn-lt"/>
                <a:cs typeface="+mn-lt"/>
              </a:rPr>
              <a:t>ms.</a:t>
            </a:r>
            <a:r>
              <a:rPr lang="en-US" sz="2400" dirty="0">
                <a:ea typeface="+mn-lt"/>
                <a:cs typeface="+mn-lt"/>
              </a:rPr>
              <a:t> Bu </a:t>
            </a:r>
            <a:r>
              <a:rPr lang="en-US" sz="2400" dirty="0" err="1">
                <a:ea typeface="+mn-lt"/>
                <a:cs typeface="+mn-lt"/>
              </a:rPr>
              <a:t>yüzden</a:t>
            </a:r>
            <a:r>
              <a:rPr lang="en-US" sz="2400" dirty="0">
                <a:ea typeface="+mn-lt"/>
                <a:cs typeface="+mn-lt"/>
              </a:rPr>
              <a:t> </a:t>
            </a:r>
            <a:r>
              <a:rPr lang="en-US" sz="2400" dirty="0">
                <a:solidFill>
                  <a:schemeClr val="accent2">
                    <a:lumMod val="75000"/>
                  </a:schemeClr>
                </a:solidFill>
                <a:ea typeface="+mn-lt"/>
                <a:cs typeface="+mn-lt"/>
              </a:rPr>
              <a:t>inconsistent </a:t>
            </a:r>
            <a:r>
              <a:rPr lang="en-US" sz="2400" dirty="0">
                <a:ea typeface="+mn-lt"/>
                <a:cs typeface="+mn-lt"/>
              </a:rPr>
              <a:t>data </a:t>
            </a:r>
            <a:r>
              <a:rPr lang="en-US" sz="2400" dirty="0" err="1">
                <a:ea typeface="+mn-lt"/>
                <a:cs typeface="+mn-lt"/>
              </a:rPr>
              <a:t>ile</a:t>
            </a:r>
            <a:r>
              <a:rPr lang="en-US" sz="2400" dirty="0">
                <a:ea typeface="+mn-lt"/>
                <a:cs typeface="+mn-lt"/>
              </a:rPr>
              <a:t> </a:t>
            </a:r>
            <a:r>
              <a:rPr lang="en-US" sz="2400" dirty="0" err="1">
                <a:ea typeface="+mn-lt"/>
                <a:cs typeface="+mn-lt"/>
              </a:rPr>
              <a:t>karşılaşma</a:t>
            </a:r>
            <a:r>
              <a:rPr lang="en-US" sz="2400" dirty="0">
                <a:ea typeface="+mn-lt"/>
                <a:cs typeface="+mn-lt"/>
              </a:rPr>
              <a:t> </a:t>
            </a:r>
            <a:r>
              <a:rPr lang="en-US" sz="2400" dirty="0" err="1">
                <a:ea typeface="+mn-lt"/>
                <a:cs typeface="+mn-lt"/>
              </a:rPr>
              <a:t>ihtimalimiz</a:t>
            </a:r>
            <a:r>
              <a:rPr lang="en-US" sz="2400" dirty="0">
                <a:ea typeface="+mn-lt"/>
                <a:cs typeface="+mn-lt"/>
              </a:rPr>
              <a:t> </a:t>
            </a:r>
            <a:r>
              <a:rPr lang="en-US" sz="2400" dirty="0" err="1">
                <a:ea typeface="+mn-lt"/>
                <a:cs typeface="+mn-lt"/>
              </a:rPr>
              <a:t>vardır</a:t>
            </a:r>
            <a:r>
              <a:rPr lang="en-US" sz="2400" dirty="0">
                <a:ea typeface="+mn-lt"/>
                <a:cs typeface="+mn-lt"/>
              </a:rPr>
              <a:t>.</a:t>
            </a:r>
            <a:endParaRPr lang="en-US" sz="2400" dirty="0" err="1">
              <a:ea typeface="+mn-lt"/>
              <a:cs typeface="+mn-lt"/>
            </a:endParaRPr>
          </a:p>
          <a:p>
            <a:r>
              <a:rPr lang="en-US" sz="2400" dirty="0" err="1">
                <a:ea typeface="+mn-lt"/>
                <a:cs typeface="+mn-lt"/>
              </a:rPr>
              <a:t>Merkezi</a:t>
            </a:r>
            <a:r>
              <a:rPr lang="en-US" sz="2400" dirty="0">
                <a:ea typeface="+mn-lt"/>
                <a:cs typeface="+mn-lt"/>
              </a:rPr>
              <a:t> </a:t>
            </a:r>
            <a:r>
              <a:rPr lang="en-US" sz="2400" dirty="0" err="1">
                <a:ea typeface="+mn-lt"/>
                <a:cs typeface="+mn-lt"/>
              </a:rPr>
              <a:t>yönetim</a:t>
            </a:r>
            <a:r>
              <a:rPr lang="en-US" sz="2400" dirty="0">
                <a:ea typeface="+mn-lt"/>
                <a:cs typeface="+mn-lt"/>
              </a:rPr>
              <a:t> </a:t>
            </a:r>
            <a:r>
              <a:rPr lang="en-US" sz="2400" dirty="0" err="1">
                <a:ea typeface="+mn-lt"/>
                <a:cs typeface="+mn-lt"/>
              </a:rPr>
              <a:t>sağlar</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err="1">
                <a:ea typeface="+mn-lt"/>
                <a:cs typeface="+mn-lt"/>
              </a:rPr>
              <a:t>anlaması</a:t>
            </a:r>
            <a:r>
              <a:rPr lang="en-US" sz="2400" dirty="0">
                <a:ea typeface="+mn-lt"/>
                <a:cs typeface="+mn-lt"/>
              </a:rPr>
              <a:t> </a:t>
            </a:r>
            <a:r>
              <a:rPr lang="en-US" sz="2400" dirty="0" err="1">
                <a:ea typeface="+mn-lt"/>
                <a:cs typeface="+mn-lt"/>
              </a:rPr>
              <a:t>kolaydır</a:t>
            </a:r>
            <a:r>
              <a:rPr lang="en-US" sz="2400" dirty="0">
                <a:ea typeface="+mn-lt"/>
                <a:cs typeface="+mn-lt"/>
              </a:rPr>
              <a:t>.</a:t>
            </a:r>
            <a:endParaRPr lang="en-US" sz="2400" dirty="0"/>
          </a:p>
          <a:p>
            <a:r>
              <a:rPr lang="en-US" sz="2400" dirty="0" err="1">
                <a:ea typeface="+mn-lt"/>
                <a:cs typeface="+mn-lt"/>
              </a:rPr>
              <a:t>İlgili</a:t>
            </a:r>
            <a:r>
              <a:rPr lang="en-US" sz="2400" dirty="0">
                <a:ea typeface="+mn-lt"/>
                <a:cs typeface="+mn-lt"/>
              </a:rPr>
              <a:t> </a:t>
            </a:r>
            <a:r>
              <a:rPr lang="en-US" sz="2400" dirty="0" err="1">
                <a:ea typeface="+mn-lt"/>
                <a:cs typeface="+mn-lt"/>
              </a:rPr>
              <a:t>akışta</a:t>
            </a:r>
            <a:r>
              <a:rPr lang="en-US" sz="2400" dirty="0">
                <a:ea typeface="+mn-lt"/>
                <a:cs typeface="+mn-lt"/>
              </a:rPr>
              <a:t> subscribe (</a:t>
            </a:r>
            <a:r>
              <a:rPr lang="en-US" sz="2400" dirty="0" err="1">
                <a:ea typeface="+mn-lt"/>
                <a:cs typeface="+mn-lt"/>
              </a:rPr>
              <a:t>abone</a:t>
            </a:r>
            <a:r>
              <a:rPr lang="en-US" sz="2400" dirty="0">
                <a:ea typeface="+mn-lt"/>
                <a:cs typeface="+mn-lt"/>
              </a:rPr>
              <a:t>) </a:t>
            </a:r>
            <a:r>
              <a:rPr lang="en-US" sz="2400" dirty="0" err="1">
                <a:ea typeface="+mn-lt"/>
                <a:cs typeface="+mn-lt"/>
              </a:rPr>
              <a:t>olan</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servisleri</a:t>
            </a:r>
            <a:r>
              <a:rPr lang="en-US" sz="2400" dirty="0">
                <a:ea typeface="+mn-lt"/>
                <a:cs typeface="+mn-lt"/>
              </a:rPr>
              <a:t> </a:t>
            </a:r>
            <a:r>
              <a:rPr lang="en-US" sz="2400" dirty="0" err="1">
                <a:ea typeface="+mn-lt"/>
                <a:cs typeface="+mn-lt"/>
              </a:rPr>
              <a:t>bekleyeceğimiz</a:t>
            </a:r>
            <a:r>
              <a:rPr lang="en-US" sz="2400" dirty="0">
                <a:ea typeface="+mn-lt"/>
                <a:cs typeface="+mn-lt"/>
              </a:rPr>
              <a:t> </a:t>
            </a:r>
            <a:r>
              <a:rPr lang="en-US" sz="2400" dirty="0" err="1">
                <a:ea typeface="+mn-lt"/>
                <a:cs typeface="+mn-lt"/>
              </a:rPr>
              <a:t>için</a:t>
            </a:r>
            <a:r>
              <a:rPr lang="en-US" sz="2400" dirty="0">
                <a:ea typeface="+mn-lt"/>
                <a:cs typeface="+mn-lt"/>
              </a:rPr>
              <a:t> </a:t>
            </a:r>
            <a:r>
              <a:rPr lang="en-US" sz="2400" dirty="0" err="1">
                <a:ea typeface="+mn-lt"/>
                <a:cs typeface="+mn-lt"/>
              </a:rPr>
              <a:t>performans</a:t>
            </a:r>
            <a:r>
              <a:rPr lang="en-US" sz="2400" dirty="0">
                <a:ea typeface="+mn-lt"/>
                <a:cs typeface="+mn-lt"/>
              </a:rPr>
              <a:t> </a:t>
            </a:r>
            <a:r>
              <a:rPr lang="en-US" sz="2400" dirty="0" err="1">
                <a:ea typeface="+mn-lt"/>
                <a:cs typeface="+mn-lt"/>
              </a:rPr>
              <a:t>sorunu</a:t>
            </a:r>
            <a:r>
              <a:rPr lang="en-US" sz="2400" dirty="0">
                <a:ea typeface="+mn-lt"/>
                <a:cs typeface="+mn-lt"/>
              </a:rPr>
              <a:t> </a:t>
            </a:r>
            <a:r>
              <a:rPr lang="en-US" sz="2400" dirty="0" err="1">
                <a:ea typeface="+mn-lt"/>
                <a:cs typeface="+mn-lt"/>
              </a:rPr>
              <a:t>yaşayabiliriz</a:t>
            </a:r>
            <a:r>
              <a:rPr lang="en-US" sz="2400" dirty="0">
                <a:ea typeface="+mn-lt"/>
                <a:cs typeface="+mn-lt"/>
              </a:rPr>
              <a:t>.</a:t>
            </a:r>
            <a:endParaRPr lang="en-US" sz="2400" dirty="0"/>
          </a:p>
          <a:p>
            <a:r>
              <a:rPr lang="en-US" sz="2400" dirty="0" err="1">
                <a:ea typeface="+mn-lt"/>
                <a:cs typeface="+mn-lt"/>
              </a:rPr>
              <a:t>İlgili</a:t>
            </a:r>
            <a:r>
              <a:rPr lang="en-US" sz="2400" dirty="0">
                <a:ea typeface="+mn-lt"/>
                <a:cs typeface="+mn-lt"/>
              </a:rPr>
              <a:t> </a:t>
            </a:r>
            <a:r>
              <a:rPr lang="en-US" sz="2400" dirty="0" err="1">
                <a:ea typeface="+mn-lt"/>
                <a:cs typeface="+mn-lt"/>
              </a:rPr>
              <a:t>akış</a:t>
            </a:r>
            <a:r>
              <a:rPr lang="en-US" sz="2400" dirty="0">
                <a:ea typeface="+mn-lt"/>
                <a:cs typeface="+mn-lt"/>
              </a:rPr>
              <a:t> </a:t>
            </a:r>
            <a:r>
              <a:rPr lang="en-US" sz="2400" dirty="0" err="1">
                <a:ea typeface="+mn-lt"/>
                <a:cs typeface="+mn-lt"/>
              </a:rPr>
              <a:t>dışındaki</a:t>
            </a:r>
            <a:r>
              <a:rPr lang="en-US" sz="2400" dirty="0">
                <a:ea typeface="+mn-lt"/>
                <a:cs typeface="+mn-lt"/>
              </a:rPr>
              <a:t> </a:t>
            </a:r>
            <a:r>
              <a:rPr lang="en-US" sz="2400" dirty="0" err="1">
                <a:ea typeface="+mn-lt"/>
                <a:cs typeface="+mn-lt"/>
              </a:rPr>
              <a:t>diğer</a:t>
            </a:r>
            <a:r>
              <a:rPr lang="en-US" sz="2400" dirty="0">
                <a:ea typeface="+mn-lt"/>
                <a:cs typeface="+mn-lt"/>
              </a:rPr>
              <a:t> </a:t>
            </a:r>
            <a:r>
              <a:rPr lang="en-US" sz="2400" dirty="0" err="1">
                <a:ea typeface="+mn-lt"/>
                <a:cs typeface="+mn-lt"/>
              </a:rPr>
              <a:t>transaction’ların</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süreçleri</a:t>
            </a:r>
            <a:r>
              <a:rPr lang="en-US" sz="2400" dirty="0">
                <a:ea typeface="+mn-lt"/>
                <a:cs typeface="+mn-lt"/>
              </a:rPr>
              <a:t> </a:t>
            </a:r>
            <a:r>
              <a:rPr lang="en-US" sz="2400" dirty="0" err="1">
                <a:ea typeface="+mn-lt"/>
                <a:cs typeface="+mn-lt"/>
              </a:rPr>
              <a:t>tamamlanana</a:t>
            </a:r>
            <a:r>
              <a:rPr lang="en-US" sz="2400" dirty="0">
                <a:ea typeface="+mn-lt"/>
                <a:cs typeface="+mn-lt"/>
              </a:rPr>
              <a:t> </a:t>
            </a:r>
            <a:r>
              <a:rPr lang="en-US" sz="2400" dirty="0" err="1">
                <a:ea typeface="+mn-lt"/>
                <a:cs typeface="+mn-lt"/>
              </a:rPr>
              <a:t>kadar</a:t>
            </a:r>
            <a:r>
              <a:rPr lang="en-US" sz="2400" dirty="0">
                <a:ea typeface="+mn-lt"/>
                <a:cs typeface="+mn-lt"/>
              </a:rPr>
              <a:t> </a:t>
            </a:r>
            <a:r>
              <a:rPr lang="en-US" sz="2400" dirty="0" err="1">
                <a:ea typeface="+mn-lt"/>
                <a:cs typeface="+mn-lt"/>
              </a:rPr>
              <a:t>bekletilmesi</a:t>
            </a:r>
            <a:r>
              <a:rPr lang="en-US" sz="2400" dirty="0">
                <a:ea typeface="+mn-lt"/>
                <a:cs typeface="+mn-lt"/>
              </a:rPr>
              <a:t> de </a:t>
            </a:r>
            <a:r>
              <a:rPr lang="en-US" sz="2400" dirty="0" err="1">
                <a:ea typeface="+mn-lt"/>
                <a:cs typeface="+mn-lt"/>
              </a:rPr>
              <a:t>sistemde</a:t>
            </a:r>
            <a:r>
              <a:rPr lang="en-US" sz="2400" dirty="0">
                <a:ea typeface="+mn-lt"/>
                <a:cs typeface="+mn-lt"/>
              </a:rPr>
              <a:t> </a:t>
            </a:r>
            <a:r>
              <a:rPr lang="en-US" sz="2400" dirty="0" err="1">
                <a:ea typeface="+mn-lt"/>
                <a:cs typeface="+mn-lt"/>
              </a:rPr>
              <a:t>genel</a:t>
            </a:r>
            <a:r>
              <a:rPr lang="en-US" sz="2400" dirty="0">
                <a:ea typeface="+mn-lt"/>
                <a:cs typeface="+mn-lt"/>
              </a:rPr>
              <a:t> </a:t>
            </a:r>
            <a:r>
              <a:rPr lang="en-US" sz="2400" dirty="0" err="1">
                <a:ea typeface="+mn-lt"/>
                <a:cs typeface="+mn-lt"/>
              </a:rPr>
              <a:t>performans</a:t>
            </a:r>
            <a:r>
              <a:rPr lang="en-US" sz="2400" dirty="0">
                <a:ea typeface="+mn-lt"/>
                <a:cs typeface="+mn-lt"/>
              </a:rPr>
              <a:t> </a:t>
            </a:r>
            <a:r>
              <a:rPr lang="en-US" sz="2400" dirty="0" err="1">
                <a:ea typeface="+mn-lt"/>
                <a:cs typeface="+mn-lt"/>
              </a:rPr>
              <a:t>sorunlarına</a:t>
            </a:r>
            <a:r>
              <a:rPr lang="en-US" sz="2400" dirty="0">
                <a:ea typeface="+mn-lt"/>
                <a:cs typeface="+mn-lt"/>
              </a:rPr>
              <a:t> </a:t>
            </a:r>
            <a:r>
              <a:rPr lang="en-US" sz="2400" dirty="0" err="1">
                <a:ea typeface="+mn-lt"/>
                <a:cs typeface="+mn-lt"/>
              </a:rPr>
              <a:t>yol</a:t>
            </a:r>
            <a:r>
              <a:rPr lang="en-US" sz="2400" dirty="0">
                <a:ea typeface="+mn-lt"/>
                <a:cs typeface="+mn-lt"/>
              </a:rPr>
              <a:t> </a:t>
            </a:r>
            <a:r>
              <a:rPr lang="en-US" sz="2400" dirty="0" err="1">
                <a:ea typeface="+mn-lt"/>
                <a:cs typeface="+mn-lt"/>
              </a:rPr>
              <a:t>açabilir</a:t>
            </a:r>
            <a:r>
              <a:rPr lang="en-US" sz="2400" dirty="0">
                <a:ea typeface="+mn-lt"/>
                <a:cs typeface="+mn-lt"/>
              </a:rPr>
              <a:t>.</a:t>
            </a:r>
            <a:endParaRPr lang="en-US" sz="2400" dirty="0"/>
          </a:p>
          <a:p>
            <a:r>
              <a:rPr lang="en-US" sz="2400" dirty="0">
                <a:ea typeface="+mn-lt"/>
                <a:cs typeface="+mn-lt"/>
              </a:rPr>
              <a:t>Ana </a:t>
            </a:r>
            <a:r>
              <a:rPr lang="en-US" sz="2400" dirty="0" err="1">
                <a:ea typeface="+mn-lt"/>
                <a:cs typeface="+mn-lt"/>
              </a:rPr>
              <a:t>servisimiz</a:t>
            </a:r>
            <a:r>
              <a:rPr lang="en-US" sz="2400" dirty="0">
                <a:ea typeface="+mn-lt"/>
                <a:cs typeface="+mn-lt"/>
              </a:rPr>
              <a:t> </a:t>
            </a:r>
            <a:r>
              <a:rPr lang="en-US" sz="2400" dirty="0" err="1">
                <a:ea typeface="+mn-lt"/>
                <a:cs typeface="+mn-lt"/>
              </a:rPr>
              <a:t>beklenmedik</a:t>
            </a:r>
            <a:r>
              <a:rPr lang="en-US" sz="2400" dirty="0">
                <a:ea typeface="+mn-lt"/>
                <a:cs typeface="+mn-lt"/>
              </a:rPr>
              <a:t> </a:t>
            </a:r>
            <a:r>
              <a:rPr lang="en-US" sz="2400" dirty="0" err="1">
                <a:ea typeface="+mn-lt"/>
                <a:cs typeface="+mn-lt"/>
              </a:rPr>
              <a:t>şekilde</a:t>
            </a:r>
            <a:r>
              <a:rPr lang="en-US" sz="2400" dirty="0">
                <a:ea typeface="+mn-lt"/>
                <a:cs typeface="+mn-lt"/>
              </a:rPr>
              <a:t> </a:t>
            </a:r>
            <a:r>
              <a:rPr lang="en-US" sz="2400" dirty="0" err="1">
                <a:ea typeface="+mn-lt"/>
                <a:cs typeface="+mn-lt"/>
              </a:rPr>
              <a:t>hataya</a:t>
            </a:r>
            <a:r>
              <a:rPr lang="en-US" sz="2400" dirty="0">
                <a:ea typeface="+mn-lt"/>
                <a:cs typeface="+mn-lt"/>
              </a:rPr>
              <a:t> </a:t>
            </a:r>
            <a:r>
              <a:rPr lang="en-US" sz="2400" dirty="0" err="1">
                <a:ea typeface="+mn-lt"/>
                <a:cs typeface="+mn-lt"/>
              </a:rPr>
              <a:t>düşerse</a:t>
            </a:r>
            <a:r>
              <a:rPr lang="en-US" sz="2400" dirty="0">
                <a:ea typeface="+mn-lt"/>
                <a:cs typeface="+mn-lt"/>
              </a:rPr>
              <a:t> </a:t>
            </a:r>
            <a:r>
              <a:rPr lang="en-US" sz="2400" dirty="0" err="1">
                <a:ea typeface="+mn-lt"/>
                <a:cs typeface="+mn-lt"/>
              </a:rPr>
              <a:t>diğer</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servisler</a:t>
            </a:r>
            <a:r>
              <a:rPr lang="en-US" sz="2400" dirty="0">
                <a:ea typeface="+mn-lt"/>
                <a:cs typeface="+mn-lt"/>
              </a:rPr>
              <a:t> </a:t>
            </a:r>
            <a:r>
              <a:rPr lang="en-US" sz="2400" dirty="0" err="1">
                <a:ea typeface="+mn-lt"/>
                <a:cs typeface="+mn-lt"/>
              </a:rPr>
              <a:t>belirsiz</a:t>
            </a:r>
            <a:r>
              <a:rPr lang="en-US" sz="2400" dirty="0">
                <a:ea typeface="+mn-lt"/>
                <a:cs typeface="+mn-lt"/>
              </a:rPr>
              <a:t> </a:t>
            </a:r>
            <a:r>
              <a:rPr lang="en-US" sz="2400" dirty="0">
                <a:solidFill>
                  <a:schemeClr val="accent2">
                    <a:lumMod val="75000"/>
                  </a:schemeClr>
                </a:solidFill>
                <a:ea typeface="+mn-lt"/>
                <a:cs typeface="+mn-lt"/>
              </a:rPr>
              <a:t>(Limbo-state)</a:t>
            </a:r>
            <a:r>
              <a:rPr lang="en-US" sz="2400" dirty="0">
                <a:ea typeface="+mn-lt"/>
                <a:cs typeface="+mn-lt"/>
              </a:rPr>
              <a:t> </a:t>
            </a:r>
            <a:r>
              <a:rPr lang="en-US" sz="2400" dirty="0" err="1">
                <a:ea typeface="+mn-lt"/>
                <a:cs typeface="+mn-lt"/>
              </a:rPr>
              <a:t>durumuna</a:t>
            </a:r>
            <a:r>
              <a:rPr lang="en-US" sz="2400" dirty="0">
                <a:ea typeface="+mn-lt"/>
                <a:cs typeface="+mn-lt"/>
              </a:rPr>
              <a:t> </a:t>
            </a:r>
            <a:r>
              <a:rPr lang="en-US" sz="2400" dirty="0" err="1">
                <a:ea typeface="+mn-lt"/>
                <a:cs typeface="+mn-lt"/>
              </a:rPr>
              <a:t>geçer</a:t>
            </a:r>
            <a:r>
              <a:rPr lang="en-US" sz="2400" dirty="0">
                <a:ea typeface="+mn-lt"/>
                <a:cs typeface="+mn-lt"/>
              </a:rPr>
              <a:t>.</a:t>
            </a:r>
            <a:endParaRPr lang="en-US" sz="2400" dirty="0"/>
          </a:p>
          <a:p>
            <a:endParaRPr lang="en-US" dirty="0"/>
          </a:p>
        </p:txBody>
      </p:sp>
    </p:spTree>
    <p:extLst>
      <p:ext uri="{BB962C8B-B14F-4D97-AF65-F5344CB8AC3E}">
        <p14:creationId xmlns:p14="http://schemas.microsoft.com/office/powerpoint/2010/main" val="13883988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17D6-228C-4FEB-8690-8B180C4B0C56}"/>
              </a:ext>
            </a:extLst>
          </p:cNvPr>
          <p:cNvSpPr>
            <a:spLocks noGrp="1"/>
          </p:cNvSpPr>
          <p:nvPr>
            <p:ph type="title"/>
          </p:nvPr>
        </p:nvSpPr>
        <p:spPr/>
        <p:txBody>
          <a:bodyPr/>
          <a:lstStyle/>
          <a:p>
            <a:r>
              <a:rPr lang="en-US" dirty="0">
                <a:solidFill>
                  <a:schemeClr val="accent2">
                    <a:lumMod val="75000"/>
                  </a:schemeClr>
                </a:solidFill>
              </a:rPr>
              <a:t>SAGA PATTERN</a:t>
            </a:r>
          </a:p>
        </p:txBody>
      </p:sp>
      <p:sp>
        <p:nvSpPr>
          <p:cNvPr id="3" name="Content Placeholder 2">
            <a:extLst>
              <a:ext uri="{FF2B5EF4-FFF2-40B4-BE49-F238E27FC236}">
                <a16:creationId xmlns:a16="http://schemas.microsoft.com/office/drawing/2014/main" id="{E4B3D343-B2B3-4523-AECD-F0CB3B0DC008}"/>
              </a:ext>
            </a:extLst>
          </p:cNvPr>
          <p:cNvSpPr>
            <a:spLocks noGrp="1"/>
          </p:cNvSpPr>
          <p:nvPr>
            <p:ph idx="1"/>
          </p:nvPr>
        </p:nvSpPr>
        <p:spPr/>
        <p:txBody>
          <a:bodyPr vert="horz" lIns="91440" tIns="45720" rIns="91440" bIns="45720" rtlCol="0" anchor="t">
            <a:normAutofit/>
          </a:bodyPr>
          <a:lstStyle/>
          <a:p>
            <a:r>
              <a:rPr lang="en-US" sz="2800" i="1" dirty="0">
                <a:solidFill>
                  <a:schemeClr val="accent2">
                    <a:lumMod val="75000"/>
                  </a:schemeClr>
                </a:solidFill>
                <a:ea typeface="+mn-lt"/>
                <a:cs typeface="+mn-lt"/>
              </a:rPr>
              <a:t>S</a:t>
            </a:r>
            <a:r>
              <a:rPr lang="tr-TR" sz="2800" i="1" dirty="0">
                <a:solidFill>
                  <a:schemeClr val="accent2">
                    <a:lumMod val="75000"/>
                  </a:schemeClr>
                </a:solidFill>
                <a:ea typeface="+mn-lt"/>
                <a:cs typeface="+mn-lt"/>
              </a:rPr>
              <a:t>aga </a:t>
            </a:r>
            <a:r>
              <a:rPr lang="en-US" sz="2800" i="1" dirty="0">
                <a:solidFill>
                  <a:schemeClr val="accent2">
                    <a:lumMod val="75000"/>
                  </a:schemeClr>
                </a:solidFill>
                <a:ea typeface="+mn-lt"/>
                <a:cs typeface="+mn-lt"/>
              </a:rPr>
              <a:t>Pattern</a:t>
            </a:r>
            <a:r>
              <a:rPr lang="tr-TR" sz="2800" i="1" dirty="0">
                <a:solidFill>
                  <a:schemeClr val="accent2">
                    <a:lumMod val="75000"/>
                  </a:schemeClr>
                </a:solidFill>
                <a:ea typeface="+mn-lt"/>
                <a:cs typeface="+mn-lt"/>
              </a:rPr>
              <a:t> </a:t>
            </a:r>
            <a:r>
              <a:rPr lang="en-US" dirty="0" err="1">
                <a:ea typeface="+mn-lt"/>
                <a:cs typeface="+mn-lt"/>
              </a:rPr>
              <a:t>ile</a:t>
            </a:r>
            <a:r>
              <a:rPr lang="en-US" dirty="0">
                <a:ea typeface="+mn-lt"/>
                <a:cs typeface="+mn-lt"/>
              </a:rPr>
              <a:t> </a:t>
            </a:r>
            <a:r>
              <a:rPr lang="en-US" dirty="0" err="1">
                <a:ea typeface="+mn-lt"/>
                <a:cs typeface="+mn-lt"/>
              </a:rPr>
              <a:t>oluşturulan</a:t>
            </a:r>
            <a:r>
              <a:rPr lang="en-US" dirty="0">
                <a:ea typeface="+mn-lt"/>
                <a:cs typeface="+mn-lt"/>
              </a:rPr>
              <a:t> </a:t>
            </a:r>
            <a:r>
              <a:rPr lang="en-US" dirty="0" err="1">
                <a:ea typeface="+mn-lt"/>
                <a:cs typeface="+mn-lt"/>
              </a:rPr>
              <a:t>sistemlerde</a:t>
            </a:r>
            <a:r>
              <a:rPr lang="en-US" dirty="0">
                <a:ea typeface="+mn-lt"/>
                <a:cs typeface="+mn-lt"/>
              </a:rPr>
              <a:t> </a:t>
            </a:r>
            <a:r>
              <a:rPr lang="en-US" dirty="0" err="1">
                <a:ea typeface="+mn-lt"/>
                <a:cs typeface="+mn-lt"/>
              </a:rPr>
              <a:t>gelen</a:t>
            </a:r>
            <a:r>
              <a:rPr lang="en-US" dirty="0">
                <a:ea typeface="+mn-lt"/>
                <a:cs typeface="+mn-lt"/>
              </a:rPr>
              <a:t> </a:t>
            </a:r>
            <a:r>
              <a:rPr lang="en-US" dirty="0" err="1">
                <a:ea typeface="+mn-lt"/>
                <a:cs typeface="+mn-lt"/>
              </a:rPr>
              <a:t>istek</a:t>
            </a:r>
            <a:r>
              <a:rPr lang="en-US" dirty="0">
                <a:ea typeface="+mn-lt"/>
                <a:cs typeface="+mn-lt"/>
              </a:rPr>
              <a:t> </a:t>
            </a:r>
            <a:r>
              <a:rPr lang="en-US" dirty="0" err="1">
                <a:ea typeface="+mn-lt"/>
                <a:cs typeface="+mn-lt"/>
              </a:rPr>
              <a:t>ile</a:t>
            </a:r>
            <a:r>
              <a:rPr lang="en-US" dirty="0">
                <a:ea typeface="+mn-lt"/>
                <a:cs typeface="+mn-lt"/>
              </a:rPr>
              <a:t> </a:t>
            </a:r>
            <a:r>
              <a:rPr lang="en-US" dirty="0" err="1">
                <a:ea typeface="+mn-lt"/>
                <a:cs typeface="+mn-lt"/>
              </a:rPr>
              <a:t>daha</a:t>
            </a:r>
            <a:r>
              <a:rPr lang="en-US" dirty="0">
                <a:ea typeface="+mn-lt"/>
                <a:cs typeface="+mn-lt"/>
              </a:rPr>
              <a:t> </a:t>
            </a:r>
            <a:r>
              <a:rPr lang="en-US" dirty="0" err="1">
                <a:ea typeface="+mn-lt"/>
                <a:cs typeface="+mn-lt"/>
              </a:rPr>
              <a:t>sonraki</a:t>
            </a:r>
            <a:r>
              <a:rPr lang="en-US" dirty="0">
                <a:ea typeface="+mn-lt"/>
                <a:cs typeface="+mn-lt"/>
              </a:rPr>
              <a:t> her </a:t>
            </a:r>
            <a:r>
              <a:rPr lang="en-US" dirty="0" err="1">
                <a:ea typeface="+mn-lt"/>
                <a:cs typeface="+mn-lt"/>
              </a:rPr>
              <a:t>adım</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önceki</a:t>
            </a:r>
            <a:r>
              <a:rPr lang="en-US" dirty="0">
                <a:ea typeface="+mn-lt"/>
                <a:cs typeface="+mn-lt"/>
              </a:rPr>
              <a:t> </a:t>
            </a:r>
            <a:r>
              <a:rPr lang="en-US" dirty="0" err="1">
                <a:ea typeface="+mn-lt"/>
                <a:cs typeface="+mn-lt"/>
              </a:rPr>
              <a:t>adımın</a:t>
            </a:r>
            <a:r>
              <a:rPr lang="en-US" dirty="0">
                <a:ea typeface="+mn-lt"/>
                <a:cs typeface="+mn-lt"/>
              </a:rPr>
              <a:t> </a:t>
            </a:r>
            <a:r>
              <a:rPr lang="en-US" dirty="0" err="1">
                <a:ea typeface="+mn-lt"/>
                <a:cs typeface="+mn-lt"/>
              </a:rPr>
              <a:t>başarılı</a:t>
            </a:r>
            <a:r>
              <a:rPr lang="en-US" dirty="0">
                <a:ea typeface="+mn-lt"/>
                <a:cs typeface="+mn-lt"/>
              </a:rPr>
              <a:t> </a:t>
            </a:r>
            <a:r>
              <a:rPr lang="en-US" dirty="0" err="1">
                <a:ea typeface="+mn-lt"/>
                <a:cs typeface="+mn-lt"/>
              </a:rPr>
              <a:t>şekilde</a:t>
            </a:r>
            <a:r>
              <a:rPr lang="en-US" dirty="0">
                <a:ea typeface="+mn-lt"/>
                <a:cs typeface="+mn-lt"/>
              </a:rPr>
              <a:t> </a:t>
            </a:r>
            <a:r>
              <a:rPr lang="en-US" dirty="0" err="1">
                <a:ea typeface="+mn-lt"/>
                <a:cs typeface="+mn-lt"/>
              </a:rPr>
              <a:t>tamamlanması</a:t>
            </a:r>
            <a:r>
              <a:rPr lang="en-US" dirty="0">
                <a:ea typeface="+mn-lt"/>
                <a:cs typeface="+mn-lt"/>
              </a:rPr>
              <a:t> </a:t>
            </a:r>
            <a:r>
              <a:rPr lang="en-US" dirty="0" err="1">
                <a:ea typeface="+mn-lt"/>
                <a:cs typeface="+mn-lt"/>
              </a:rPr>
              <a:t>sonrasında</a:t>
            </a:r>
            <a:r>
              <a:rPr lang="en-US" dirty="0">
                <a:ea typeface="+mn-lt"/>
                <a:cs typeface="+mn-lt"/>
              </a:rPr>
              <a:t> </a:t>
            </a:r>
            <a:r>
              <a:rPr lang="en-US" dirty="0" err="1">
                <a:ea typeface="+mn-lt"/>
                <a:cs typeface="+mn-lt"/>
              </a:rPr>
              <a:t>tetiklenir</a:t>
            </a:r>
            <a:r>
              <a:rPr lang="en-US" dirty="0">
                <a:ea typeface="+mn-lt"/>
                <a:cs typeface="+mn-lt"/>
              </a:rPr>
              <a:t>. </a:t>
            </a:r>
            <a:r>
              <a:rPr lang="en-US" dirty="0" err="1">
                <a:ea typeface="+mn-lt"/>
                <a:cs typeface="+mn-lt"/>
              </a:rPr>
              <a:t>Herhangi</a:t>
            </a:r>
            <a:r>
              <a:rPr lang="en-US" dirty="0">
                <a:ea typeface="+mn-lt"/>
                <a:cs typeface="+mn-lt"/>
              </a:rPr>
              <a:t> </a:t>
            </a:r>
            <a:r>
              <a:rPr lang="en-US" dirty="0" err="1">
                <a:ea typeface="+mn-lt"/>
                <a:cs typeface="+mn-lt"/>
              </a:rPr>
              <a:t>bir</a:t>
            </a:r>
            <a:r>
              <a:rPr lang="en-US" dirty="0">
                <a:ea typeface="+mn-lt"/>
                <a:cs typeface="+mn-lt"/>
              </a:rPr>
              <a:t> </a:t>
            </a:r>
            <a:r>
              <a:rPr lang="tr-TR" sz="2800" i="1" dirty="0">
                <a:solidFill>
                  <a:schemeClr val="accent2">
                    <a:lumMod val="75000"/>
                  </a:schemeClr>
                </a:solidFill>
                <a:ea typeface="+mn-lt"/>
                <a:cs typeface="+mn-lt"/>
              </a:rPr>
              <a:t>failover</a:t>
            </a:r>
            <a:r>
              <a:rPr lang="en-US" b="1" i="1" dirty="0">
                <a:ea typeface="+mn-lt"/>
                <a:cs typeface="+mn-lt"/>
              </a:rPr>
              <a:t> </a:t>
            </a:r>
            <a:r>
              <a:rPr lang="en-US" dirty="0" err="1">
                <a:ea typeface="+mn-lt"/>
                <a:cs typeface="+mn-lt"/>
              </a:rPr>
              <a:t>durumunda</a:t>
            </a:r>
            <a:r>
              <a:rPr lang="en-US" dirty="0">
                <a:ea typeface="+mn-lt"/>
                <a:cs typeface="+mn-lt"/>
              </a:rPr>
              <a:t> </a:t>
            </a:r>
            <a:r>
              <a:rPr lang="en-US" dirty="0" err="1">
                <a:ea typeface="+mn-lt"/>
                <a:cs typeface="+mn-lt"/>
              </a:rPr>
              <a:t>işlemi</a:t>
            </a:r>
            <a:r>
              <a:rPr lang="en-US" dirty="0">
                <a:ea typeface="+mn-lt"/>
                <a:cs typeface="+mn-lt"/>
              </a:rPr>
              <a:t> </a:t>
            </a:r>
            <a:r>
              <a:rPr lang="en-US" dirty="0" err="1">
                <a:ea typeface="+mn-lt"/>
                <a:cs typeface="+mn-lt"/>
              </a:rPr>
              <a:t>geri</a:t>
            </a:r>
            <a:r>
              <a:rPr lang="en-US" dirty="0">
                <a:ea typeface="+mn-lt"/>
                <a:cs typeface="+mn-lt"/>
              </a:rPr>
              <a:t> alma </a:t>
            </a:r>
            <a:r>
              <a:rPr lang="en-US" dirty="0" err="1">
                <a:ea typeface="+mn-lt"/>
                <a:cs typeface="+mn-lt"/>
              </a:rPr>
              <a:t>veya</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düzeltme</a:t>
            </a:r>
            <a:r>
              <a:rPr lang="en-US" dirty="0">
                <a:ea typeface="+mn-lt"/>
                <a:cs typeface="+mn-lt"/>
              </a:rPr>
              <a:t> </a:t>
            </a:r>
            <a:r>
              <a:rPr lang="en-US" dirty="0" err="1">
                <a:ea typeface="+mn-lt"/>
                <a:cs typeface="+mn-lt"/>
              </a:rPr>
              <a:t>aksiyonu</a:t>
            </a:r>
            <a:r>
              <a:rPr lang="en-US" dirty="0">
                <a:ea typeface="+mn-lt"/>
                <a:cs typeface="+mn-lt"/>
              </a:rPr>
              <a:t> </a:t>
            </a:r>
            <a:r>
              <a:rPr lang="en-US" dirty="0" err="1">
                <a:ea typeface="+mn-lt"/>
                <a:cs typeface="+mn-lt"/>
              </a:rPr>
              <a:t>almayı</a:t>
            </a:r>
            <a:r>
              <a:rPr lang="en-US" dirty="0">
                <a:ea typeface="+mn-lt"/>
                <a:cs typeface="+mn-lt"/>
              </a:rPr>
              <a:t> </a:t>
            </a:r>
            <a:r>
              <a:rPr lang="en-US" dirty="0" err="1">
                <a:ea typeface="+mn-lt"/>
                <a:cs typeface="+mn-lt"/>
              </a:rPr>
              <a:t>sağlayan</a:t>
            </a:r>
            <a:r>
              <a:rPr lang="en-US" dirty="0">
                <a:ea typeface="+mn-lt"/>
                <a:cs typeface="+mn-lt"/>
              </a:rPr>
              <a:t> </a:t>
            </a:r>
            <a:r>
              <a:rPr lang="en-US" dirty="0" err="1">
                <a:ea typeface="+mn-lt"/>
                <a:cs typeface="+mn-lt"/>
              </a:rPr>
              <a:t>pattern’dir</a:t>
            </a:r>
            <a:r>
              <a:rPr lang="en-US" dirty="0">
                <a:ea typeface="+mn-lt"/>
                <a:cs typeface="+mn-lt"/>
              </a:rPr>
              <a:t>.</a:t>
            </a:r>
          </a:p>
          <a:p>
            <a:endParaRPr lang="en-US" dirty="0"/>
          </a:p>
        </p:txBody>
      </p:sp>
    </p:spTree>
    <p:extLst>
      <p:ext uri="{BB962C8B-B14F-4D97-AF65-F5344CB8AC3E}">
        <p14:creationId xmlns:p14="http://schemas.microsoft.com/office/powerpoint/2010/main" val="20122928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00B29-DBF7-414A-8DCA-7531DE93A038}"/>
              </a:ext>
            </a:extLst>
          </p:cNvPr>
          <p:cNvSpPr>
            <a:spLocks noGrp="1"/>
          </p:cNvSpPr>
          <p:nvPr>
            <p:ph type="title"/>
          </p:nvPr>
        </p:nvSpPr>
        <p:spPr/>
        <p:txBody>
          <a:bodyPr/>
          <a:lstStyle/>
          <a:p>
            <a:r>
              <a:rPr lang="en-US" dirty="0">
                <a:solidFill>
                  <a:schemeClr val="accent2">
                    <a:lumMod val="75000"/>
                  </a:schemeClr>
                </a:solidFill>
              </a:rPr>
              <a:t>Orchestration-Based Saga</a:t>
            </a:r>
          </a:p>
        </p:txBody>
      </p:sp>
      <p:sp>
        <p:nvSpPr>
          <p:cNvPr id="3" name="Content Placeholder 2">
            <a:extLst>
              <a:ext uri="{FF2B5EF4-FFF2-40B4-BE49-F238E27FC236}">
                <a16:creationId xmlns:a16="http://schemas.microsoft.com/office/drawing/2014/main" id="{DCA95732-E857-4A08-AAFA-B991E6AAF746}"/>
              </a:ext>
            </a:extLst>
          </p:cNvPr>
          <p:cNvSpPr>
            <a:spLocks noGrp="1"/>
          </p:cNvSpPr>
          <p:nvPr>
            <p:ph idx="1"/>
          </p:nvPr>
        </p:nvSpPr>
        <p:spPr/>
        <p:txBody>
          <a:bodyPr vert="horz" lIns="91440" tIns="45720" rIns="91440" bIns="45720" rtlCol="0" anchor="t">
            <a:normAutofit/>
          </a:bodyPr>
          <a:lstStyle/>
          <a:p>
            <a:r>
              <a:rPr lang="en-US" sz="2400" dirty="0">
                <a:ea typeface="+mn-lt"/>
                <a:cs typeface="+mn-lt"/>
              </a:rPr>
              <a:t>Bu </a:t>
            </a:r>
            <a:r>
              <a:rPr lang="en-US" sz="2400" dirty="0" err="1">
                <a:ea typeface="+mn-lt"/>
                <a:cs typeface="+mn-lt"/>
              </a:rPr>
              <a:t>yaklaşımda</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işlemleri</a:t>
            </a:r>
            <a:r>
              <a:rPr lang="en-US" sz="2400" dirty="0">
                <a:ea typeface="+mn-lt"/>
                <a:cs typeface="+mn-lt"/>
              </a:rPr>
              <a:t> </a:t>
            </a:r>
            <a:r>
              <a:rPr lang="en-US" sz="2400" dirty="0" err="1">
                <a:ea typeface="+mn-lt"/>
                <a:cs typeface="+mn-lt"/>
              </a:rPr>
              <a:t>yöneten</a:t>
            </a:r>
            <a:r>
              <a:rPr lang="en-US" sz="2400" dirty="0">
                <a:ea typeface="+mn-lt"/>
                <a:cs typeface="+mn-lt"/>
              </a:rPr>
              <a:t> </a:t>
            </a:r>
            <a:r>
              <a:rPr lang="en-US" sz="2400" dirty="0" err="1">
                <a:ea typeface="+mn-lt"/>
                <a:cs typeface="+mn-lt"/>
              </a:rPr>
              <a:t>bir</a:t>
            </a:r>
            <a:r>
              <a:rPr lang="en-US" sz="2400" dirty="0">
                <a:ea typeface="+mn-lt"/>
                <a:cs typeface="+mn-lt"/>
              </a:rPr>
              <a:t> </a:t>
            </a:r>
            <a:r>
              <a:rPr lang="en-US" sz="2400" i="1" dirty="0">
                <a:ea typeface="+mn-lt"/>
                <a:cs typeface="+mn-lt"/>
              </a:rPr>
              <a:t>Saga </a:t>
            </a:r>
            <a:r>
              <a:rPr lang="en-US" sz="2400" i="1" dirty="0" err="1">
                <a:ea typeface="+mn-lt"/>
                <a:cs typeface="+mn-lt"/>
              </a:rPr>
              <a:t>orchestrator</a:t>
            </a:r>
            <a:r>
              <a:rPr lang="en-US" sz="2400" dirty="0" err="1">
                <a:ea typeface="+mn-lt"/>
                <a:cs typeface="+mn-lt"/>
              </a:rPr>
              <a:t>’u</a:t>
            </a:r>
            <a:r>
              <a:rPr lang="en-US" sz="2400" dirty="0">
                <a:ea typeface="+mn-lt"/>
                <a:cs typeface="+mn-lt"/>
              </a:rPr>
              <a:t> </a:t>
            </a:r>
            <a:r>
              <a:rPr lang="en-US" sz="2400" dirty="0" err="1">
                <a:ea typeface="+mn-lt"/>
                <a:cs typeface="+mn-lt"/>
              </a:rPr>
              <a:t>vardır</a:t>
            </a:r>
            <a:r>
              <a:rPr lang="en-US" sz="2400" dirty="0">
                <a:ea typeface="+mn-lt"/>
                <a:cs typeface="+mn-lt"/>
              </a:rPr>
              <a:t>. Bu orchestrator subscribe </a:t>
            </a:r>
            <a:r>
              <a:rPr lang="en-US" sz="2400" dirty="0" err="1">
                <a:ea typeface="+mn-lt"/>
                <a:cs typeface="+mn-lt"/>
              </a:rPr>
              <a:t>olan</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consumer’lara</a:t>
            </a:r>
            <a:r>
              <a:rPr lang="en-US" sz="2400" dirty="0">
                <a:ea typeface="+mn-lt"/>
                <a:cs typeface="+mn-lt"/>
              </a:rPr>
              <a:t> ne zaman ne </a:t>
            </a:r>
            <a:r>
              <a:rPr lang="en-US" sz="2400" dirty="0" err="1">
                <a:ea typeface="+mn-lt"/>
                <a:cs typeface="+mn-lt"/>
              </a:rPr>
              <a:t>yapacağını</a:t>
            </a:r>
            <a:r>
              <a:rPr lang="en-US" sz="2400" dirty="0">
                <a:ea typeface="+mn-lt"/>
                <a:cs typeface="+mn-lt"/>
              </a:rPr>
              <a:t> </a:t>
            </a:r>
            <a:r>
              <a:rPr lang="en-US" sz="2400" dirty="0" err="1">
                <a:ea typeface="+mn-lt"/>
                <a:cs typeface="+mn-lt"/>
              </a:rPr>
              <a:t>ileten</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consumer’dır</a:t>
            </a:r>
            <a:endParaRPr lang="en-US" sz="2400" dirty="0" err="1"/>
          </a:p>
        </p:txBody>
      </p:sp>
      <p:pic>
        <p:nvPicPr>
          <p:cNvPr id="4" name="Picture 4">
            <a:extLst>
              <a:ext uri="{FF2B5EF4-FFF2-40B4-BE49-F238E27FC236}">
                <a16:creationId xmlns:a16="http://schemas.microsoft.com/office/drawing/2014/main" id="{C09C13E4-3D62-422C-B0BE-18805FF5BE96}"/>
              </a:ext>
            </a:extLst>
          </p:cNvPr>
          <p:cNvPicPr>
            <a:picLocks noChangeAspect="1"/>
          </p:cNvPicPr>
          <p:nvPr/>
        </p:nvPicPr>
        <p:blipFill>
          <a:blip r:embed="rId2"/>
          <a:stretch>
            <a:fillRect/>
          </a:stretch>
        </p:blipFill>
        <p:spPr>
          <a:xfrm>
            <a:off x="3204628" y="2865293"/>
            <a:ext cx="6111051" cy="3737493"/>
          </a:xfrm>
          <a:prstGeom prst="rect">
            <a:avLst/>
          </a:prstGeom>
        </p:spPr>
      </p:pic>
    </p:spTree>
    <p:extLst>
      <p:ext uri="{BB962C8B-B14F-4D97-AF65-F5344CB8AC3E}">
        <p14:creationId xmlns:p14="http://schemas.microsoft.com/office/powerpoint/2010/main" val="5540512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D12D-B701-4658-A5F8-C327E51758B5}"/>
              </a:ext>
            </a:extLst>
          </p:cNvPr>
          <p:cNvSpPr>
            <a:spLocks noGrp="1"/>
          </p:cNvSpPr>
          <p:nvPr>
            <p:ph type="title"/>
          </p:nvPr>
        </p:nvSpPr>
        <p:spPr/>
        <p:txBody>
          <a:bodyPr/>
          <a:lstStyle/>
          <a:p>
            <a:r>
              <a:rPr lang="en-US" dirty="0">
                <a:solidFill>
                  <a:schemeClr val="accent2">
                    <a:lumMod val="75000"/>
                  </a:schemeClr>
                </a:solidFill>
                <a:ea typeface="+mj-lt"/>
                <a:cs typeface="+mj-lt"/>
              </a:rPr>
              <a:t>Orchestration-Based Saga</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09BA6983-D9D0-4C7B-905C-A094311C4C34}"/>
              </a:ext>
            </a:extLst>
          </p:cNvPr>
          <p:cNvSpPr>
            <a:spLocks noGrp="1"/>
          </p:cNvSpPr>
          <p:nvPr>
            <p:ph idx="1"/>
          </p:nvPr>
        </p:nvSpPr>
        <p:spPr/>
        <p:txBody>
          <a:bodyPr vert="horz" lIns="91440" tIns="45720" rIns="91440" bIns="45720" rtlCol="0" anchor="t">
            <a:normAutofit/>
          </a:bodyPr>
          <a:lstStyle/>
          <a:p>
            <a:r>
              <a:rPr lang="en-US" sz="2400" i="1" dirty="0">
                <a:ea typeface="+mn-lt"/>
                <a:cs typeface="+mn-lt"/>
              </a:rPr>
              <a:t>Her durum </a:t>
            </a:r>
            <a:r>
              <a:rPr lang="en-US" sz="2400" i="1" dirty="0" err="1">
                <a:ea typeface="+mn-lt"/>
                <a:cs typeface="+mn-lt"/>
              </a:rPr>
              <a:t>için</a:t>
            </a:r>
            <a:r>
              <a:rPr lang="en-US" sz="2400" i="1" dirty="0">
                <a:ea typeface="+mn-lt"/>
                <a:cs typeface="+mn-lt"/>
              </a:rPr>
              <a:t> saga </a:t>
            </a:r>
            <a:r>
              <a:rPr lang="en-US" sz="2400" i="1" dirty="0" err="1">
                <a:ea typeface="+mn-lt"/>
                <a:cs typeface="+mn-lt"/>
              </a:rPr>
              <a:t>üzerinde</a:t>
            </a:r>
            <a:r>
              <a:rPr lang="en-US" sz="2400" i="1" dirty="0">
                <a:ea typeface="+mn-lt"/>
                <a:cs typeface="+mn-lt"/>
              </a:rPr>
              <a:t> state </a:t>
            </a:r>
            <a:r>
              <a:rPr lang="en-US" sz="2400" i="1" dirty="0" err="1">
                <a:ea typeface="+mn-lt"/>
                <a:cs typeface="+mn-lt"/>
              </a:rPr>
              <a:t>tutmak</a:t>
            </a:r>
            <a:r>
              <a:rPr lang="en-US" sz="2400" i="1" dirty="0">
                <a:ea typeface="+mn-lt"/>
                <a:cs typeface="+mn-lt"/>
              </a:rPr>
              <a:t> </a:t>
            </a:r>
            <a:r>
              <a:rPr lang="en-US" sz="2400" i="1" dirty="0" err="1">
                <a:ea typeface="+mn-lt"/>
                <a:cs typeface="+mn-lt"/>
              </a:rPr>
              <a:t>hangi</a:t>
            </a:r>
            <a:r>
              <a:rPr lang="en-US" sz="2400" i="1" dirty="0">
                <a:ea typeface="+mn-lt"/>
                <a:cs typeface="+mn-lt"/>
              </a:rPr>
              <a:t> </a:t>
            </a:r>
            <a:r>
              <a:rPr lang="en-US" sz="2400" i="1" dirty="0" err="1">
                <a:ea typeface="+mn-lt"/>
                <a:cs typeface="+mn-lt"/>
              </a:rPr>
              <a:t>adımda</a:t>
            </a:r>
            <a:r>
              <a:rPr lang="en-US" sz="2400" i="1" dirty="0">
                <a:ea typeface="+mn-lt"/>
                <a:cs typeface="+mn-lt"/>
              </a:rPr>
              <a:t> </a:t>
            </a:r>
            <a:r>
              <a:rPr lang="en-US" sz="2400" i="1" dirty="0" err="1">
                <a:ea typeface="+mn-lt"/>
                <a:cs typeface="+mn-lt"/>
              </a:rPr>
              <a:t>süreci</a:t>
            </a:r>
            <a:r>
              <a:rPr lang="en-US" sz="2400" i="1" dirty="0">
                <a:ea typeface="+mn-lt"/>
                <a:cs typeface="+mn-lt"/>
              </a:rPr>
              <a:t> </a:t>
            </a:r>
            <a:r>
              <a:rPr lang="en-US" sz="2400" i="1" dirty="0" err="1">
                <a:ea typeface="+mn-lt"/>
                <a:cs typeface="+mn-lt"/>
              </a:rPr>
              <a:t>yanlış</a:t>
            </a:r>
            <a:r>
              <a:rPr lang="en-US" sz="2400" i="1" dirty="0">
                <a:ea typeface="+mn-lt"/>
                <a:cs typeface="+mn-lt"/>
              </a:rPr>
              <a:t> </a:t>
            </a:r>
            <a:r>
              <a:rPr lang="en-US" sz="2400" i="1" dirty="0" err="1">
                <a:ea typeface="+mn-lt"/>
                <a:cs typeface="+mn-lt"/>
              </a:rPr>
              <a:t>yönettiğinizi</a:t>
            </a:r>
            <a:r>
              <a:rPr lang="en-US" sz="2400" i="1" dirty="0">
                <a:ea typeface="+mn-lt"/>
                <a:cs typeface="+mn-lt"/>
              </a:rPr>
              <a:t> </a:t>
            </a:r>
            <a:r>
              <a:rPr lang="en-US" sz="2400" i="1" dirty="0" err="1">
                <a:ea typeface="+mn-lt"/>
                <a:cs typeface="+mn-lt"/>
              </a:rPr>
              <a:t>görmeyi</a:t>
            </a:r>
            <a:r>
              <a:rPr lang="en-US" sz="2400" i="1" dirty="0">
                <a:ea typeface="+mn-lt"/>
                <a:cs typeface="+mn-lt"/>
              </a:rPr>
              <a:t> </a:t>
            </a:r>
            <a:r>
              <a:rPr lang="en-US" sz="2400" i="1" dirty="0" err="1">
                <a:ea typeface="+mn-lt"/>
                <a:cs typeface="+mn-lt"/>
              </a:rPr>
              <a:t>kolaylaştıracaktır</a:t>
            </a:r>
            <a:r>
              <a:rPr lang="en-US" sz="2400" i="1" dirty="0">
                <a:ea typeface="+mn-lt"/>
                <a:cs typeface="+mn-lt"/>
              </a:rPr>
              <a:t>.</a:t>
            </a:r>
          </a:p>
          <a:p>
            <a:r>
              <a:rPr lang="en-US" sz="2400" i="1" dirty="0">
                <a:ea typeface="+mn-lt"/>
                <a:cs typeface="+mn-lt"/>
              </a:rPr>
              <a:t>Saga Orchestrator</a:t>
            </a:r>
            <a:r>
              <a:rPr lang="en-US" sz="2400" dirty="0">
                <a:ea typeface="+mn-lt"/>
                <a:cs typeface="+mn-lt"/>
              </a:rPr>
              <a:t> </a:t>
            </a:r>
            <a:r>
              <a:rPr lang="en-US" sz="2400" dirty="0" err="1">
                <a:ea typeface="+mn-lt"/>
                <a:cs typeface="+mn-lt"/>
              </a:rPr>
              <a:t>yaklaşımı</a:t>
            </a:r>
            <a:r>
              <a:rPr lang="en-US" sz="2400" dirty="0">
                <a:ea typeface="+mn-lt"/>
                <a:cs typeface="+mn-lt"/>
              </a:rPr>
              <a:t> </a:t>
            </a:r>
            <a:r>
              <a:rPr lang="en-US" sz="2400" dirty="0" err="1">
                <a:ea typeface="+mn-lt"/>
                <a:cs typeface="+mn-lt"/>
              </a:rPr>
              <a:t>ile</a:t>
            </a:r>
            <a:r>
              <a:rPr lang="en-US" sz="2400" dirty="0">
                <a:ea typeface="+mn-lt"/>
                <a:cs typeface="+mn-lt"/>
              </a:rPr>
              <a:t> </a:t>
            </a:r>
            <a:r>
              <a:rPr lang="en-US" sz="2400" i="1" dirty="0">
                <a:solidFill>
                  <a:schemeClr val="accent2">
                    <a:lumMod val="75000"/>
                  </a:schemeClr>
                </a:solidFill>
                <a:ea typeface="+mn-lt"/>
                <a:cs typeface="+mn-lt"/>
              </a:rPr>
              <a:t>State </a:t>
            </a:r>
            <a:r>
              <a:rPr lang="en-US" sz="2400" i="1" dirty="0" err="1">
                <a:solidFill>
                  <a:schemeClr val="accent2">
                    <a:lumMod val="75000"/>
                  </a:schemeClr>
                </a:solidFill>
                <a:ea typeface="+mn-lt"/>
                <a:cs typeface="+mn-lt"/>
              </a:rPr>
              <a:t>Pattern</a:t>
            </a:r>
            <a:r>
              <a:rPr lang="en-US" sz="2400" dirty="0" err="1">
                <a:ea typeface="+mn-lt"/>
                <a:cs typeface="+mn-lt"/>
              </a:rPr>
              <a:t>’i</a:t>
            </a:r>
            <a:r>
              <a:rPr lang="en-US" sz="2400" dirty="0">
                <a:ea typeface="+mn-lt"/>
                <a:cs typeface="+mn-lt"/>
              </a:rPr>
              <a:t> </a:t>
            </a:r>
            <a:r>
              <a:rPr lang="en-US" sz="2400" dirty="0" err="1">
                <a:ea typeface="+mn-lt"/>
                <a:cs typeface="+mn-lt"/>
              </a:rPr>
              <a:t>kullanmak</a:t>
            </a:r>
            <a:r>
              <a:rPr lang="en-US" sz="2400" dirty="0">
                <a:ea typeface="+mn-lt"/>
                <a:cs typeface="+mn-lt"/>
              </a:rPr>
              <a:t> </a:t>
            </a:r>
            <a:r>
              <a:rPr lang="en-US" sz="2400" dirty="0" err="1">
                <a:ea typeface="+mn-lt"/>
                <a:cs typeface="+mn-lt"/>
              </a:rPr>
              <a:t>iyi</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çözümdür</a:t>
            </a:r>
            <a:r>
              <a:rPr lang="en-US" sz="2400" dirty="0">
                <a:ea typeface="+mn-lt"/>
                <a:cs typeface="+mn-lt"/>
              </a:rPr>
              <a:t>. </a:t>
            </a:r>
            <a:r>
              <a:rPr lang="en-US" sz="2400" i="1" dirty="0">
                <a:ea typeface="+mn-lt"/>
                <a:cs typeface="+mn-lt"/>
              </a:rPr>
              <a:t>State </a:t>
            </a:r>
            <a:r>
              <a:rPr lang="en-US" sz="2400" i="1" dirty="0" err="1">
                <a:ea typeface="+mn-lt"/>
                <a:cs typeface="+mn-lt"/>
              </a:rPr>
              <a:t>Pattern’in</a:t>
            </a:r>
            <a:r>
              <a:rPr lang="en-US" sz="2400" dirty="0">
                <a:ea typeface="+mn-lt"/>
                <a:cs typeface="+mn-lt"/>
              </a:rPr>
              <a:t> </a:t>
            </a:r>
            <a:r>
              <a:rPr lang="en-US" sz="2400" dirty="0" err="1">
                <a:ea typeface="+mn-lt"/>
                <a:cs typeface="+mn-lt"/>
              </a:rPr>
              <a:t>uygulanması</a:t>
            </a:r>
            <a:r>
              <a:rPr lang="en-US" sz="2400" dirty="0">
                <a:ea typeface="+mn-lt"/>
                <a:cs typeface="+mn-lt"/>
              </a:rPr>
              <a:t> </a:t>
            </a:r>
            <a:r>
              <a:rPr lang="en-US" sz="2400" dirty="0" err="1">
                <a:ea typeface="+mn-lt"/>
                <a:cs typeface="+mn-lt"/>
              </a:rPr>
              <a:t>kolay</a:t>
            </a:r>
            <a:r>
              <a:rPr lang="en-US" sz="2400" dirty="0">
                <a:ea typeface="+mn-lt"/>
                <a:cs typeface="+mn-lt"/>
              </a:rPr>
              <a:t> </a:t>
            </a:r>
            <a:r>
              <a:rPr lang="en-US" sz="2400" dirty="0" err="1">
                <a:ea typeface="+mn-lt"/>
                <a:cs typeface="+mn-lt"/>
              </a:rPr>
              <a:t>ve</a:t>
            </a:r>
            <a:r>
              <a:rPr lang="en-US" sz="2400" dirty="0">
                <a:ea typeface="+mn-lt"/>
                <a:cs typeface="+mn-lt"/>
              </a:rPr>
              <a:t> test </a:t>
            </a:r>
            <a:r>
              <a:rPr lang="en-US" sz="2400" dirty="0" err="1">
                <a:ea typeface="+mn-lt"/>
                <a:cs typeface="+mn-lt"/>
              </a:rPr>
              <a:t>edilebilirliği</a:t>
            </a:r>
            <a:r>
              <a:rPr lang="en-US" sz="2400" dirty="0">
                <a:ea typeface="+mn-lt"/>
                <a:cs typeface="+mn-lt"/>
              </a:rPr>
              <a:t> </a:t>
            </a:r>
            <a:r>
              <a:rPr lang="en-US" sz="2400" dirty="0" err="1">
                <a:ea typeface="+mn-lt"/>
                <a:cs typeface="+mn-lt"/>
              </a:rPr>
              <a:t>basitleştirdiği</a:t>
            </a:r>
            <a:r>
              <a:rPr lang="en-US" sz="2400" dirty="0">
                <a:ea typeface="+mn-lt"/>
                <a:cs typeface="+mn-lt"/>
              </a:rPr>
              <a:t> </a:t>
            </a:r>
            <a:r>
              <a:rPr lang="en-US" sz="2400" dirty="0" err="1">
                <a:ea typeface="+mn-lt"/>
                <a:cs typeface="+mn-lt"/>
              </a:rPr>
              <a:t>için</a:t>
            </a:r>
            <a:r>
              <a:rPr lang="en-US" sz="2400" dirty="0">
                <a:ea typeface="+mn-lt"/>
                <a:cs typeface="+mn-lt"/>
              </a:rPr>
              <a:t> </a:t>
            </a:r>
            <a:r>
              <a:rPr lang="en-US" sz="2400" dirty="0" err="1">
                <a:ea typeface="+mn-lt"/>
                <a:cs typeface="+mn-lt"/>
              </a:rPr>
              <a:t>yerinde</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tercih</a:t>
            </a:r>
            <a:r>
              <a:rPr lang="en-US" sz="2400" dirty="0">
                <a:ea typeface="+mn-lt"/>
                <a:cs typeface="+mn-lt"/>
              </a:rPr>
              <a:t> </a:t>
            </a:r>
            <a:r>
              <a:rPr lang="en-US" sz="2400" dirty="0" err="1">
                <a:ea typeface="+mn-lt"/>
                <a:cs typeface="+mn-lt"/>
              </a:rPr>
              <a:t>olacaktır</a:t>
            </a:r>
            <a:r>
              <a:rPr lang="en-US" sz="2400" dirty="0">
                <a:ea typeface="+mn-lt"/>
                <a:cs typeface="+mn-lt"/>
              </a:rPr>
              <a:t>.</a:t>
            </a:r>
          </a:p>
          <a:p>
            <a:r>
              <a:rPr lang="en-US" sz="2400" i="1" dirty="0">
                <a:solidFill>
                  <a:schemeClr val="accent2">
                    <a:lumMod val="75000"/>
                  </a:schemeClr>
                </a:solidFill>
                <a:ea typeface="+mn-lt"/>
                <a:cs typeface="+mn-lt"/>
              </a:rPr>
              <a:t>Saga Orchestrator</a:t>
            </a:r>
            <a:r>
              <a:rPr lang="en-US" sz="2400" i="1" dirty="0">
                <a:ea typeface="+mn-lt"/>
                <a:cs typeface="+mn-lt"/>
              </a:rPr>
              <a:t> </a:t>
            </a:r>
            <a:r>
              <a:rPr lang="en-US" sz="2400" i="1" dirty="0" err="1">
                <a:ea typeface="+mn-lt"/>
                <a:cs typeface="+mn-lt"/>
              </a:rPr>
              <a:t>abone</a:t>
            </a:r>
            <a:r>
              <a:rPr lang="en-US" sz="2400" i="1" dirty="0">
                <a:ea typeface="+mn-lt"/>
                <a:cs typeface="+mn-lt"/>
              </a:rPr>
              <a:t> </a:t>
            </a:r>
            <a:r>
              <a:rPr lang="en-US" sz="2400" i="1" dirty="0" err="1">
                <a:ea typeface="+mn-lt"/>
                <a:cs typeface="+mn-lt"/>
              </a:rPr>
              <a:t>olan</a:t>
            </a:r>
            <a:r>
              <a:rPr lang="en-US" sz="2400" i="1" dirty="0">
                <a:ea typeface="+mn-lt"/>
                <a:cs typeface="+mn-lt"/>
              </a:rPr>
              <a:t> </a:t>
            </a:r>
            <a:r>
              <a:rPr lang="en-US" sz="2400" i="1" dirty="0" err="1">
                <a:ea typeface="+mn-lt"/>
                <a:cs typeface="+mn-lt"/>
              </a:rPr>
              <a:t>tüm</a:t>
            </a:r>
            <a:r>
              <a:rPr lang="en-US" sz="2400" i="1" dirty="0">
                <a:ea typeface="+mn-lt"/>
                <a:cs typeface="+mn-lt"/>
              </a:rPr>
              <a:t> </a:t>
            </a:r>
            <a:r>
              <a:rPr lang="en-US" sz="2400" i="1" dirty="0" err="1">
                <a:ea typeface="+mn-lt"/>
                <a:cs typeface="+mn-lt"/>
              </a:rPr>
              <a:t>service’leri</a:t>
            </a:r>
            <a:r>
              <a:rPr lang="en-US" sz="2400" i="1" dirty="0">
                <a:ea typeface="+mn-lt"/>
                <a:cs typeface="+mn-lt"/>
              </a:rPr>
              <a:t> </a:t>
            </a:r>
            <a:r>
              <a:rPr lang="en-US" sz="2400" i="1" dirty="0" err="1">
                <a:ea typeface="+mn-lt"/>
                <a:cs typeface="+mn-lt"/>
              </a:rPr>
              <a:t>çağırırabilir</a:t>
            </a:r>
            <a:r>
              <a:rPr lang="en-US" sz="2400" i="1" dirty="0">
                <a:ea typeface="+mn-lt"/>
                <a:cs typeface="+mn-lt"/>
              </a:rPr>
              <a:t> </a:t>
            </a:r>
            <a:r>
              <a:rPr lang="en-US" sz="2400" i="1" dirty="0" err="1">
                <a:ea typeface="+mn-lt"/>
                <a:cs typeface="+mn-lt"/>
              </a:rPr>
              <a:t>ancak</a:t>
            </a:r>
            <a:r>
              <a:rPr lang="en-US" sz="2400" i="1" dirty="0">
                <a:ea typeface="+mn-lt"/>
                <a:cs typeface="+mn-lt"/>
              </a:rPr>
              <a:t>, subscribe </a:t>
            </a:r>
            <a:r>
              <a:rPr lang="en-US" sz="2400" i="1" dirty="0" err="1">
                <a:ea typeface="+mn-lt"/>
                <a:cs typeface="+mn-lt"/>
              </a:rPr>
              <a:t>olan</a:t>
            </a:r>
            <a:r>
              <a:rPr lang="en-US" sz="2400" i="1" dirty="0">
                <a:ea typeface="+mn-lt"/>
                <a:cs typeface="+mn-lt"/>
              </a:rPr>
              <a:t> </a:t>
            </a:r>
            <a:r>
              <a:rPr lang="en-US" sz="2400" i="1" dirty="0" err="1">
                <a:ea typeface="+mn-lt"/>
                <a:cs typeface="+mn-lt"/>
              </a:rPr>
              <a:t>servisler</a:t>
            </a:r>
            <a:r>
              <a:rPr lang="en-US" sz="2400" i="1" dirty="0">
                <a:ea typeface="+mn-lt"/>
                <a:cs typeface="+mn-lt"/>
              </a:rPr>
              <a:t> </a:t>
            </a:r>
            <a:r>
              <a:rPr lang="en-US" sz="2400" i="1" dirty="0" err="1">
                <a:ea typeface="+mn-lt"/>
                <a:cs typeface="+mn-lt"/>
              </a:rPr>
              <a:t>orchestrator’ü</a:t>
            </a:r>
            <a:r>
              <a:rPr lang="en-US" sz="2400" i="1" dirty="0">
                <a:ea typeface="+mn-lt"/>
                <a:cs typeface="+mn-lt"/>
              </a:rPr>
              <a:t> </a:t>
            </a:r>
            <a:r>
              <a:rPr lang="en-US" sz="2400" i="1" dirty="0" err="1">
                <a:ea typeface="+mn-lt"/>
                <a:cs typeface="+mn-lt"/>
              </a:rPr>
              <a:t>çağıramaz</a:t>
            </a:r>
            <a:r>
              <a:rPr lang="en-US" sz="2400" i="1" dirty="0">
                <a:ea typeface="+mn-lt"/>
                <a:cs typeface="+mn-lt"/>
              </a:rPr>
              <a:t>. </a:t>
            </a:r>
            <a:r>
              <a:rPr lang="en-US" sz="2400" b="1" i="1" dirty="0" err="1">
                <a:ea typeface="+mn-lt"/>
                <a:cs typeface="+mn-lt"/>
              </a:rPr>
              <a:t>Çağırmamalıdır</a:t>
            </a:r>
            <a:r>
              <a:rPr lang="en-US" sz="2400" b="1" i="1" dirty="0">
                <a:ea typeface="+mn-lt"/>
                <a:cs typeface="+mn-lt"/>
              </a:rPr>
              <a:t>!!!!!</a:t>
            </a:r>
            <a:endParaRPr lang="en-US" sz="2400" dirty="0"/>
          </a:p>
        </p:txBody>
      </p:sp>
    </p:spTree>
    <p:extLst>
      <p:ext uri="{BB962C8B-B14F-4D97-AF65-F5344CB8AC3E}">
        <p14:creationId xmlns:p14="http://schemas.microsoft.com/office/powerpoint/2010/main" val="39696840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115E-70DA-4F17-AE82-50B6420FCE02}"/>
              </a:ext>
            </a:extLst>
          </p:cNvPr>
          <p:cNvSpPr>
            <a:spLocks noGrp="1"/>
          </p:cNvSpPr>
          <p:nvPr>
            <p:ph type="title"/>
          </p:nvPr>
        </p:nvSpPr>
        <p:spPr/>
        <p:txBody>
          <a:bodyPr/>
          <a:lstStyle/>
          <a:p>
            <a:r>
              <a:rPr lang="en-US" b="1" dirty="0">
                <a:solidFill>
                  <a:schemeClr val="accent2">
                    <a:lumMod val="75000"/>
                  </a:schemeClr>
                </a:solidFill>
              </a:rPr>
              <a:t>Choreography-Based Saga</a:t>
            </a:r>
          </a:p>
          <a:p>
            <a:endParaRPr lang="en-US" dirty="0"/>
          </a:p>
        </p:txBody>
      </p:sp>
      <p:sp>
        <p:nvSpPr>
          <p:cNvPr id="3" name="Content Placeholder 2">
            <a:extLst>
              <a:ext uri="{FF2B5EF4-FFF2-40B4-BE49-F238E27FC236}">
                <a16:creationId xmlns:a16="http://schemas.microsoft.com/office/drawing/2014/main" id="{5CFA785A-4EB3-4D27-9B56-C9A4D9414DB7}"/>
              </a:ext>
            </a:extLst>
          </p:cNvPr>
          <p:cNvSpPr>
            <a:spLocks noGrp="1"/>
          </p:cNvSpPr>
          <p:nvPr>
            <p:ph idx="1"/>
          </p:nvPr>
        </p:nvSpPr>
        <p:spPr/>
        <p:txBody>
          <a:bodyPr vert="horz" lIns="91440" tIns="45720" rIns="91440" bIns="45720" rtlCol="0" anchor="t">
            <a:normAutofit/>
          </a:bodyPr>
          <a:lstStyle/>
          <a:p>
            <a:pPr marL="0" indent="0">
              <a:buNone/>
            </a:pPr>
            <a:r>
              <a:rPr lang="en-US" sz="2400" dirty="0">
                <a:ea typeface="+mn-lt"/>
                <a:cs typeface="+mn-lt"/>
              </a:rPr>
              <a:t>Bu </a:t>
            </a:r>
            <a:r>
              <a:rPr lang="en-US" sz="2400" dirty="0" err="1">
                <a:ea typeface="+mn-lt"/>
                <a:cs typeface="+mn-lt"/>
              </a:rPr>
              <a:t>yaklaşımda</a:t>
            </a:r>
            <a:r>
              <a:rPr lang="en-US" sz="2400" dirty="0">
                <a:ea typeface="+mn-lt"/>
                <a:cs typeface="+mn-lt"/>
              </a:rPr>
              <a:t> </a:t>
            </a:r>
            <a:r>
              <a:rPr lang="en-US" sz="2400" dirty="0" err="1">
                <a:ea typeface="+mn-lt"/>
                <a:cs typeface="+mn-lt"/>
              </a:rPr>
              <a:t>merkezi</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yönetici</a:t>
            </a:r>
            <a:r>
              <a:rPr lang="en-US" sz="2400" dirty="0">
                <a:ea typeface="+mn-lt"/>
                <a:cs typeface="+mn-lt"/>
              </a:rPr>
              <a:t> </a:t>
            </a:r>
            <a:r>
              <a:rPr lang="en-US" sz="2400" dirty="0" err="1">
                <a:ea typeface="+mn-lt"/>
                <a:cs typeface="+mn-lt"/>
              </a:rPr>
              <a:t>yoktur</a:t>
            </a:r>
            <a:r>
              <a:rPr lang="en-US" sz="2400" dirty="0">
                <a:ea typeface="+mn-lt"/>
                <a:cs typeface="+mn-lt"/>
              </a:rPr>
              <a:t>. Her </a:t>
            </a:r>
            <a:r>
              <a:rPr lang="en-US" sz="2400" dirty="0" err="1">
                <a:ea typeface="+mn-lt"/>
                <a:cs typeface="+mn-lt"/>
              </a:rPr>
              <a:t>servis</a:t>
            </a:r>
            <a:r>
              <a:rPr lang="en-US" sz="2400" dirty="0">
                <a:ea typeface="+mn-lt"/>
                <a:cs typeface="+mn-lt"/>
              </a:rPr>
              <a:t> </a:t>
            </a:r>
            <a:r>
              <a:rPr lang="en-US" sz="2400" dirty="0" err="1">
                <a:ea typeface="+mn-lt"/>
                <a:cs typeface="+mn-lt"/>
              </a:rPr>
              <a:t>işlemi</a:t>
            </a:r>
            <a:r>
              <a:rPr lang="en-US" sz="2400" dirty="0">
                <a:ea typeface="+mn-lt"/>
                <a:cs typeface="+mn-lt"/>
              </a:rPr>
              <a:t> </a:t>
            </a:r>
            <a:r>
              <a:rPr lang="en-US" sz="2400" dirty="0" err="1">
                <a:ea typeface="+mn-lt"/>
                <a:cs typeface="+mn-lt"/>
              </a:rPr>
              <a:t>tamamlar</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a:solidFill>
                  <a:schemeClr val="accent2">
                    <a:lumMod val="75000"/>
                  </a:schemeClr>
                </a:solidFill>
                <a:ea typeface="+mn-lt"/>
                <a:cs typeface="+mn-lt"/>
              </a:rPr>
              <a:t>event</a:t>
            </a:r>
            <a:r>
              <a:rPr lang="en-US" sz="2400" dirty="0">
                <a:ea typeface="+mn-lt"/>
                <a:cs typeface="+mn-lt"/>
              </a:rPr>
              <a:t> </a:t>
            </a:r>
            <a:r>
              <a:rPr lang="en-US" sz="2400" dirty="0" err="1">
                <a:ea typeface="+mn-lt"/>
                <a:cs typeface="+mn-lt"/>
              </a:rPr>
              <a:t>fırlatır</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sonraki</a:t>
            </a:r>
            <a:r>
              <a:rPr lang="en-US" sz="2400" dirty="0">
                <a:ea typeface="+mn-lt"/>
                <a:cs typeface="+mn-lt"/>
              </a:rPr>
              <a:t> </a:t>
            </a:r>
            <a:r>
              <a:rPr lang="en-US" sz="2400" dirty="0" err="1">
                <a:ea typeface="+mn-lt"/>
                <a:cs typeface="+mn-lt"/>
              </a:rPr>
              <a:t>servis</a:t>
            </a:r>
            <a:r>
              <a:rPr lang="en-US" sz="2400" dirty="0">
                <a:ea typeface="+mn-lt"/>
                <a:cs typeface="+mn-lt"/>
              </a:rPr>
              <a:t> </a:t>
            </a:r>
            <a:r>
              <a:rPr lang="en-US" sz="2400" dirty="0" err="1">
                <a:ea typeface="+mn-lt"/>
                <a:cs typeface="+mn-lt"/>
              </a:rPr>
              <a:t>ilgili</a:t>
            </a:r>
            <a:r>
              <a:rPr lang="en-US" sz="2400" dirty="0">
                <a:ea typeface="+mn-lt"/>
                <a:cs typeface="+mn-lt"/>
              </a:rPr>
              <a:t> </a:t>
            </a:r>
            <a:r>
              <a:rPr lang="en-US" sz="2400" dirty="0" err="1">
                <a:ea typeface="+mn-lt"/>
                <a:cs typeface="+mn-lt"/>
              </a:rPr>
              <a:t>event’i</a:t>
            </a:r>
            <a:r>
              <a:rPr lang="en-US" sz="2400" dirty="0">
                <a:ea typeface="+mn-lt"/>
                <a:cs typeface="+mn-lt"/>
              </a:rPr>
              <a:t> consume </a:t>
            </a:r>
            <a:r>
              <a:rPr lang="en-US" sz="2400" dirty="0" err="1">
                <a:ea typeface="+mn-lt"/>
                <a:cs typeface="+mn-lt"/>
              </a:rPr>
              <a:t>edip</a:t>
            </a:r>
            <a:r>
              <a:rPr lang="en-US" sz="2400" dirty="0">
                <a:ea typeface="+mn-lt"/>
                <a:cs typeface="+mn-lt"/>
              </a:rPr>
              <a:t> </a:t>
            </a:r>
            <a:r>
              <a:rPr lang="en-US" sz="2400" dirty="0" err="1">
                <a:ea typeface="+mn-lt"/>
                <a:cs typeface="+mn-lt"/>
              </a:rPr>
              <a:t>sürecine</a:t>
            </a:r>
            <a:r>
              <a:rPr lang="en-US" sz="2400" dirty="0">
                <a:ea typeface="+mn-lt"/>
                <a:cs typeface="+mn-lt"/>
              </a:rPr>
              <a:t> </a:t>
            </a:r>
            <a:r>
              <a:rPr lang="en-US" sz="2400" dirty="0" err="1">
                <a:ea typeface="+mn-lt"/>
                <a:cs typeface="+mn-lt"/>
              </a:rPr>
              <a:t>devam</a:t>
            </a:r>
            <a:r>
              <a:rPr lang="en-US" sz="2400" dirty="0">
                <a:ea typeface="+mn-lt"/>
                <a:cs typeface="+mn-lt"/>
              </a:rPr>
              <a:t> </a:t>
            </a:r>
            <a:r>
              <a:rPr lang="en-US" sz="2400" dirty="0" err="1">
                <a:ea typeface="+mn-lt"/>
                <a:cs typeface="+mn-lt"/>
              </a:rPr>
              <a:t>eder</a:t>
            </a:r>
            <a:r>
              <a:rPr lang="en-US" sz="2400" dirty="0">
                <a:ea typeface="+mn-lt"/>
                <a:cs typeface="+mn-lt"/>
              </a:rPr>
              <a:t>.</a:t>
            </a:r>
          </a:p>
          <a:p>
            <a:pPr marL="0" indent="0">
              <a:buNone/>
            </a:pPr>
            <a:endParaRPr lang="en-US" dirty="0"/>
          </a:p>
          <a:p>
            <a:pPr marL="0" indent="0">
              <a:buNone/>
            </a:pPr>
            <a:endParaRPr lang="en-US" dirty="0"/>
          </a:p>
        </p:txBody>
      </p:sp>
      <p:pic>
        <p:nvPicPr>
          <p:cNvPr id="4" name="Picture 4">
            <a:extLst>
              <a:ext uri="{FF2B5EF4-FFF2-40B4-BE49-F238E27FC236}">
                <a16:creationId xmlns:a16="http://schemas.microsoft.com/office/drawing/2014/main" id="{8B9D2DF1-44D3-4E7D-A603-4AB54C6DE983}"/>
              </a:ext>
            </a:extLst>
          </p:cNvPr>
          <p:cNvPicPr>
            <a:picLocks noChangeAspect="1"/>
          </p:cNvPicPr>
          <p:nvPr/>
        </p:nvPicPr>
        <p:blipFill>
          <a:blip r:embed="rId2"/>
          <a:stretch>
            <a:fillRect/>
          </a:stretch>
        </p:blipFill>
        <p:spPr>
          <a:xfrm>
            <a:off x="3360326" y="3016412"/>
            <a:ext cx="5160903" cy="3525102"/>
          </a:xfrm>
          <a:prstGeom prst="rect">
            <a:avLst/>
          </a:prstGeom>
        </p:spPr>
      </p:pic>
    </p:spTree>
    <p:extLst>
      <p:ext uri="{BB962C8B-B14F-4D97-AF65-F5344CB8AC3E}">
        <p14:creationId xmlns:p14="http://schemas.microsoft.com/office/powerpoint/2010/main" val="18322485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FA772-E5C0-4457-A600-E8CCF8D4F07F}"/>
              </a:ext>
            </a:extLst>
          </p:cNvPr>
          <p:cNvSpPr>
            <a:spLocks noGrp="1"/>
          </p:cNvSpPr>
          <p:nvPr>
            <p:ph type="title"/>
          </p:nvPr>
        </p:nvSpPr>
        <p:spPr/>
        <p:txBody>
          <a:bodyPr/>
          <a:lstStyle/>
          <a:p>
            <a:r>
              <a:rPr lang="en-US" dirty="0">
                <a:solidFill>
                  <a:schemeClr val="accent2">
                    <a:lumMod val="75000"/>
                  </a:schemeClr>
                </a:solidFill>
                <a:ea typeface="+mj-lt"/>
                <a:cs typeface="+mj-lt"/>
              </a:rPr>
              <a:t>Choreography-Based Saga</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1759086F-D846-4EAA-BFB3-1CFE6167A736}"/>
              </a:ext>
            </a:extLst>
          </p:cNvPr>
          <p:cNvSpPr>
            <a:spLocks noGrp="1"/>
          </p:cNvSpPr>
          <p:nvPr>
            <p:ph idx="1"/>
          </p:nvPr>
        </p:nvSpPr>
        <p:spPr/>
        <p:txBody>
          <a:bodyPr vert="horz" lIns="91440" tIns="45720" rIns="91440" bIns="45720" rtlCol="0" anchor="t">
            <a:normAutofit/>
          </a:bodyPr>
          <a:lstStyle/>
          <a:p>
            <a:r>
              <a:rPr lang="en-US" dirty="0" err="1">
                <a:ea typeface="+mn-lt"/>
                <a:cs typeface="+mn-lt"/>
              </a:rPr>
              <a:t>Burada</a:t>
            </a:r>
            <a:r>
              <a:rPr lang="en-US" dirty="0">
                <a:ea typeface="+mn-lt"/>
                <a:cs typeface="+mn-lt"/>
              </a:rPr>
              <a:t> her </a:t>
            </a:r>
            <a:r>
              <a:rPr lang="en-US" dirty="0" err="1">
                <a:ea typeface="+mn-lt"/>
                <a:cs typeface="+mn-lt"/>
              </a:rPr>
              <a:t>adımda</a:t>
            </a:r>
            <a:r>
              <a:rPr lang="en-US" dirty="0">
                <a:ea typeface="+mn-lt"/>
                <a:cs typeface="+mn-lt"/>
              </a:rPr>
              <a:t> </a:t>
            </a:r>
            <a:r>
              <a:rPr lang="en-US" dirty="0" err="1">
                <a:ea typeface="+mn-lt"/>
                <a:cs typeface="+mn-lt"/>
              </a:rPr>
              <a:t>sipariş</a:t>
            </a:r>
            <a:r>
              <a:rPr lang="en-US" dirty="0">
                <a:ea typeface="+mn-lt"/>
                <a:cs typeface="+mn-lt"/>
              </a:rPr>
              <a:t> </a:t>
            </a:r>
            <a:r>
              <a:rPr lang="en-US" dirty="0" err="1">
                <a:ea typeface="+mn-lt"/>
                <a:cs typeface="+mn-lt"/>
              </a:rPr>
              <a:t>durumunu</a:t>
            </a:r>
            <a:r>
              <a:rPr lang="en-US" dirty="0">
                <a:ea typeface="+mn-lt"/>
                <a:cs typeface="+mn-lt"/>
              </a:rPr>
              <a:t> </a:t>
            </a:r>
            <a:r>
              <a:rPr lang="en-US" dirty="0" err="1">
                <a:ea typeface="+mn-lt"/>
                <a:cs typeface="+mn-lt"/>
              </a:rPr>
              <a:t>güncellememiz</a:t>
            </a:r>
            <a:r>
              <a:rPr lang="en-US" dirty="0">
                <a:ea typeface="+mn-lt"/>
                <a:cs typeface="+mn-lt"/>
              </a:rPr>
              <a:t> </a:t>
            </a:r>
            <a:r>
              <a:rPr lang="en-US" dirty="0" err="1">
                <a:ea typeface="+mn-lt"/>
                <a:cs typeface="+mn-lt"/>
              </a:rPr>
              <a:t>gerekiyorsa</a:t>
            </a:r>
            <a:r>
              <a:rPr lang="en-US" dirty="0">
                <a:ea typeface="+mn-lt"/>
                <a:cs typeface="+mn-lt"/>
              </a:rPr>
              <a:t> her </a:t>
            </a:r>
            <a:r>
              <a:rPr lang="en-US" dirty="0" err="1">
                <a:ea typeface="+mn-lt"/>
                <a:cs typeface="+mn-lt"/>
              </a:rPr>
              <a:t>adımda</a:t>
            </a:r>
            <a:r>
              <a:rPr lang="en-US" dirty="0">
                <a:ea typeface="+mn-lt"/>
                <a:cs typeface="+mn-lt"/>
              </a:rPr>
              <a:t> order </a:t>
            </a:r>
            <a:r>
              <a:rPr lang="en-US" dirty="0" err="1">
                <a:ea typeface="+mn-lt"/>
                <a:cs typeface="+mn-lt"/>
              </a:rPr>
              <a:t>service’ine</a:t>
            </a:r>
            <a:r>
              <a:rPr lang="en-US" dirty="0">
                <a:ea typeface="+mn-lt"/>
                <a:cs typeface="+mn-lt"/>
              </a:rPr>
              <a:t> </a:t>
            </a:r>
            <a:r>
              <a:rPr lang="en-US" dirty="0" err="1">
                <a:ea typeface="+mn-lt"/>
                <a:cs typeface="+mn-lt"/>
              </a:rPr>
              <a:t>ilgili</a:t>
            </a:r>
            <a:r>
              <a:rPr lang="en-US" dirty="0">
                <a:ea typeface="+mn-lt"/>
                <a:cs typeface="+mn-lt"/>
              </a:rPr>
              <a:t> </a:t>
            </a:r>
            <a:r>
              <a:rPr lang="en-US" dirty="0" err="1">
                <a:ea typeface="+mn-lt"/>
                <a:cs typeface="+mn-lt"/>
              </a:rPr>
              <a:t>event’leri</a:t>
            </a:r>
            <a:r>
              <a:rPr lang="en-US" dirty="0">
                <a:ea typeface="+mn-lt"/>
                <a:cs typeface="+mn-lt"/>
              </a:rPr>
              <a:t> </a:t>
            </a:r>
            <a:r>
              <a:rPr lang="en-US" dirty="0" err="1">
                <a:ea typeface="+mn-lt"/>
                <a:cs typeface="+mn-lt"/>
              </a:rPr>
              <a:t>dinleyen</a:t>
            </a:r>
            <a:r>
              <a:rPr lang="en-US" dirty="0">
                <a:ea typeface="+mn-lt"/>
                <a:cs typeface="+mn-lt"/>
              </a:rPr>
              <a:t> </a:t>
            </a:r>
            <a:r>
              <a:rPr lang="en-US" dirty="0" err="1">
                <a:ea typeface="+mn-lt"/>
                <a:cs typeface="+mn-lt"/>
              </a:rPr>
              <a:t>bir</a:t>
            </a:r>
            <a:r>
              <a:rPr lang="en-US" dirty="0">
                <a:ea typeface="+mn-lt"/>
                <a:cs typeface="+mn-lt"/>
              </a:rPr>
              <a:t> consumer </a:t>
            </a:r>
            <a:r>
              <a:rPr lang="en-US" dirty="0" err="1">
                <a:ea typeface="+mn-lt"/>
                <a:cs typeface="+mn-lt"/>
              </a:rPr>
              <a:t>ile</a:t>
            </a:r>
            <a:r>
              <a:rPr lang="en-US" dirty="0">
                <a:ea typeface="+mn-lt"/>
                <a:cs typeface="+mn-lt"/>
              </a:rPr>
              <a:t> </a:t>
            </a:r>
            <a:r>
              <a:rPr lang="en-US" dirty="0" err="1">
                <a:ea typeface="+mn-lt"/>
                <a:cs typeface="+mn-lt"/>
              </a:rPr>
              <a:t>sipariş</a:t>
            </a:r>
            <a:r>
              <a:rPr lang="en-US" dirty="0">
                <a:ea typeface="+mn-lt"/>
                <a:cs typeface="+mn-lt"/>
              </a:rPr>
              <a:t> </a:t>
            </a:r>
            <a:r>
              <a:rPr lang="en-US" dirty="0" err="1">
                <a:ea typeface="+mn-lt"/>
                <a:cs typeface="+mn-lt"/>
              </a:rPr>
              <a:t>durumunu</a:t>
            </a:r>
            <a:r>
              <a:rPr lang="en-US" dirty="0">
                <a:ea typeface="+mn-lt"/>
                <a:cs typeface="+mn-lt"/>
              </a:rPr>
              <a:t> </a:t>
            </a:r>
            <a:r>
              <a:rPr lang="en-US" dirty="0" err="1">
                <a:ea typeface="+mn-lt"/>
                <a:cs typeface="+mn-lt"/>
              </a:rPr>
              <a:t>güncelleyebiliriz</a:t>
            </a:r>
            <a:r>
              <a:rPr lang="en-US" dirty="0">
                <a:ea typeface="+mn-lt"/>
                <a:cs typeface="+mn-lt"/>
              </a:rPr>
              <a:t>.</a:t>
            </a:r>
          </a:p>
          <a:p>
            <a:endParaRPr lang="en-US" dirty="0"/>
          </a:p>
          <a:p>
            <a:r>
              <a:rPr lang="en-US" dirty="0" err="1">
                <a:ea typeface="+mn-lt"/>
                <a:cs typeface="+mn-lt"/>
              </a:rPr>
              <a:t>Akışta</a:t>
            </a:r>
            <a:r>
              <a:rPr lang="en-US" dirty="0">
                <a:ea typeface="+mn-lt"/>
                <a:cs typeface="+mn-lt"/>
              </a:rPr>
              <a:t> </a:t>
            </a:r>
            <a:r>
              <a:rPr lang="en-US" dirty="0" err="1">
                <a:ea typeface="+mn-lt"/>
                <a:cs typeface="+mn-lt"/>
              </a:rPr>
              <a:t>hata</a:t>
            </a:r>
            <a:r>
              <a:rPr lang="en-US" dirty="0">
                <a:ea typeface="+mn-lt"/>
                <a:cs typeface="+mn-lt"/>
              </a:rPr>
              <a:t> </a:t>
            </a:r>
            <a:r>
              <a:rPr lang="en-US" dirty="0" err="1">
                <a:ea typeface="+mn-lt"/>
                <a:cs typeface="+mn-lt"/>
              </a:rPr>
              <a:t>olması</a:t>
            </a:r>
            <a:r>
              <a:rPr lang="en-US" dirty="0">
                <a:ea typeface="+mn-lt"/>
                <a:cs typeface="+mn-lt"/>
              </a:rPr>
              <a:t> </a:t>
            </a:r>
            <a:r>
              <a:rPr lang="en-US" dirty="0" err="1">
                <a:ea typeface="+mn-lt"/>
                <a:cs typeface="+mn-lt"/>
              </a:rPr>
              <a:t>durumunda</a:t>
            </a:r>
            <a:r>
              <a:rPr lang="en-US" dirty="0">
                <a:ea typeface="+mn-lt"/>
                <a:cs typeface="+mn-lt"/>
              </a:rPr>
              <a:t> </a:t>
            </a:r>
            <a:r>
              <a:rPr lang="en-US" i="1" dirty="0">
                <a:solidFill>
                  <a:schemeClr val="accent2">
                    <a:lumMod val="75000"/>
                  </a:schemeClr>
                </a:solidFill>
                <a:ea typeface="+mn-lt"/>
                <a:cs typeface="+mn-lt"/>
              </a:rPr>
              <a:t>rollback </a:t>
            </a:r>
            <a:r>
              <a:rPr lang="en-US" dirty="0" err="1">
                <a:ea typeface="+mn-lt"/>
                <a:cs typeface="+mn-lt"/>
              </a:rPr>
              <a:t>işlemi</a:t>
            </a:r>
            <a:r>
              <a:rPr lang="en-US" dirty="0">
                <a:ea typeface="+mn-lt"/>
                <a:cs typeface="+mn-lt"/>
              </a:rPr>
              <a:t> </a:t>
            </a:r>
            <a:r>
              <a:rPr lang="en-US" dirty="0" err="1">
                <a:ea typeface="+mn-lt"/>
                <a:cs typeface="+mn-lt"/>
              </a:rPr>
              <a:t>için</a:t>
            </a:r>
            <a:r>
              <a:rPr lang="en-US" dirty="0">
                <a:ea typeface="+mn-lt"/>
                <a:cs typeface="+mn-lt"/>
              </a:rPr>
              <a:t> yeni </a:t>
            </a:r>
            <a:r>
              <a:rPr lang="en-US" dirty="0" err="1">
                <a:ea typeface="+mn-lt"/>
                <a:cs typeface="+mn-lt"/>
              </a:rPr>
              <a:t>event’ler</a:t>
            </a:r>
            <a:r>
              <a:rPr lang="en-US" dirty="0">
                <a:ea typeface="+mn-lt"/>
                <a:cs typeface="+mn-lt"/>
              </a:rPr>
              <a:t> </a:t>
            </a:r>
            <a:r>
              <a:rPr lang="en-US" dirty="0" err="1">
                <a:ea typeface="+mn-lt"/>
                <a:cs typeface="+mn-lt"/>
              </a:rPr>
              <a:t>fırlatmamız</a:t>
            </a:r>
            <a:r>
              <a:rPr lang="en-US" dirty="0">
                <a:ea typeface="+mn-lt"/>
                <a:cs typeface="+mn-lt"/>
              </a:rPr>
              <a:t> </a:t>
            </a:r>
            <a:r>
              <a:rPr lang="en-US" dirty="0" err="1">
                <a:ea typeface="+mn-lt"/>
                <a:cs typeface="+mn-lt"/>
              </a:rPr>
              <a:t>gerekir</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en</a:t>
            </a:r>
            <a:r>
              <a:rPr lang="en-US" dirty="0">
                <a:ea typeface="+mn-lt"/>
                <a:cs typeface="+mn-lt"/>
              </a:rPr>
              <a:t> son order status </a:t>
            </a:r>
            <a:r>
              <a:rPr lang="en-US" dirty="0">
                <a:solidFill>
                  <a:schemeClr val="accent2">
                    <a:lumMod val="75000"/>
                  </a:schemeClr>
                </a:solidFill>
                <a:ea typeface="+mn-lt"/>
                <a:cs typeface="+mn-lt"/>
              </a:rPr>
              <a:t>failed </a:t>
            </a:r>
            <a:r>
              <a:rPr lang="en-US" dirty="0" err="1">
                <a:ea typeface="+mn-lt"/>
                <a:cs typeface="+mn-lt"/>
              </a:rPr>
              <a:t>olarak</a:t>
            </a:r>
            <a:r>
              <a:rPr lang="en-US" dirty="0">
                <a:ea typeface="+mn-lt"/>
                <a:cs typeface="+mn-lt"/>
              </a:rPr>
              <a:t> </a:t>
            </a:r>
            <a:r>
              <a:rPr lang="en-US" dirty="0" err="1">
                <a:ea typeface="+mn-lt"/>
                <a:cs typeface="+mn-lt"/>
              </a:rPr>
              <a:t>işaretlenir</a:t>
            </a:r>
            <a:r>
              <a:rPr lang="en-US" dirty="0">
                <a:ea typeface="+mn-lt"/>
                <a:cs typeface="+mn-lt"/>
              </a:rPr>
              <a:t>.</a:t>
            </a:r>
            <a:endParaRPr lang="en-US" dirty="0"/>
          </a:p>
        </p:txBody>
      </p:sp>
    </p:spTree>
    <p:extLst>
      <p:ext uri="{BB962C8B-B14F-4D97-AF65-F5344CB8AC3E}">
        <p14:creationId xmlns:p14="http://schemas.microsoft.com/office/powerpoint/2010/main" val="6867902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B27F7-13A8-48F5-BB90-C57A46EA5C8A}"/>
              </a:ext>
            </a:extLst>
          </p:cNvPr>
          <p:cNvSpPr>
            <a:spLocks noGrp="1"/>
          </p:cNvSpPr>
          <p:nvPr>
            <p:ph type="title"/>
          </p:nvPr>
        </p:nvSpPr>
        <p:spPr/>
        <p:txBody>
          <a:bodyPr/>
          <a:lstStyle/>
          <a:p>
            <a:r>
              <a:rPr lang="en-US" dirty="0">
                <a:solidFill>
                  <a:schemeClr val="accent2">
                    <a:lumMod val="75000"/>
                  </a:schemeClr>
                </a:solidFill>
                <a:ea typeface="+mj-lt"/>
                <a:cs typeface="+mj-lt"/>
              </a:rPr>
              <a:t>Choreography-Based Saga</a:t>
            </a:r>
            <a:endParaRPr lang="en-US" dirty="0">
              <a:solidFill>
                <a:schemeClr val="accent2">
                  <a:lumMod val="75000"/>
                </a:schemeClr>
              </a:solidFill>
            </a:endParaRPr>
          </a:p>
        </p:txBody>
      </p:sp>
      <p:pic>
        <p:nvPicPr>
          <p:cNvPr id="4" name="Picture 4">
            <a:extLst>
              <a:ext uri="{FF2B5EF4-FFF2-40B4-BE49-F238E27FC236}">
                <a16:creationId xmlns:a16="http://schemas.microsoft.com/office/drawing/2014/main" id="{19A8933B-9E7C-48DF-8A79-F29B6FE21326}"/>
              </a:ext>
            </a:extLst>
          </p:cNvPr>
          <p:cNvPicPr>
            <a:picLocks noGrp="1" noChangeAspect="1"/>
          </p:cNvPicPr>
          <p:nvPr>
            <p:ph idx="1"/>
          </p:nvPr>
        </p:nvPicPr>
        <p:blipFill>
          <a:blip r:embed="rId2"/>
          <a:stretch>
            <a:fillRect/>
          </a:stretch>
        </p:blipFill>
        <p:spPr>
          <a:xfrm>
            <a:off x="3278242" y="1825625"/>
            <a:ext cx="5842479" cy="4000853"/>
          </a:xfrm>
        </p:spPr>
      </p:pic>
    </p:spTree>
    <p:extLst>
      <p:ext uri="{BB962C8B-B14F-4D97-AF65-F5344CB8AC3E}">
        <p14:creationId xmlns:p14="http://schemas.microsoft.com/office/powerpoint/2010/main" val="39482367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891B3-D519-4309-AB61-5FA417DC7777}"/>
              </a:ext>
            </a:extLst>
          </p:cNvPr>
          <p:cNvSpPr>
            <a:spLocks noGrp="1"/>
          </p:cNvSpPr>
          <p:nvPr>
            <p:ph type="title"/>
          </p:nvPr>
        </p:nvSpPr>
        <p:spPr/>
        <p:txBody>
          <a:bodyPr/>
          <a:lstStyle/>
          <a:p>
            <a:r>
              <a:rPr lang="en-US" dirty="0">
                <a:solidFill>
                  <a:schemeClr val="accent2">
                    <a:lumMod val="75000"/>
                  </a:schemeClr>
                </a:solidFill>
                <a:ea typeface="+mj-lt"/>
                <a:cs typeface="+mj-lt"/>
              </a:rPr>
              <a:t>Choreography-Based Saga</a:t>
            </a:r>
            <a:r>
              <a:rPr lang="tr-TR" dirty="0">
                <a:solidFill>
                  <a:schemeClr val="accent2">
                    <a:lumMod val="75000"/>
                  </a:schemeClr>
                </a:solidFill>
                <a:ea typeface="+mj-lt"/>
                <a:cs typeface="+mj-lt"/>
              </a:rPr>
              <a:t> </a:t>
            </a:r>
            <a:r>
              <a:rPr lang="en-US" dirty="0" err="1">
                <a:solidFill>
                  <a:schemeClr val="accent2">
                    <a:lumMod val="75000"/>
                  </a:schemeClr>
                </a:solidFill>
                <a:ea typeface="+mj-lt"/>
                <a:cs typeface="+mj-lt"/>
              </a:rPr>
              <a:t>Avantajları</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ve</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Dezavantajları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7DA3AF2-CF63-427B-81AB-06546C23C1F8}"/>
              </a:ext>
            </a:extLst>
          </p:cNvPr>
          <p:cNvSpPr>
            <a:spLocks noGrp="1"/>
          </p:cNvSpPr>
          <p:nvPr>
            <p:ph idx="1"/>
          </p:nvPr>
        </p:nvSpPr>
        <p:spPr/>
        <p:txBody>
          <a:bodyPr vert="horz" lIns="91440" tIns="45720" rIns="91440" bIns="45720" rtlCol="0" anchor="t">
            <a:normAutofit/>
          </a:bodyPr>
          <a:lstStyle/>
          <a:p>
            <a:r>
              <a:rPr lang="en-US" sz="2400" dirty="0">
                <a:ea typeface="+mn-lt"/>
                <a:cs typeface="+mn-lt"/>
              </a:rPr>
              <a:t>Basit, </a:t>
            </a:r>
            <a:r>
              <a:rPr lang="en-US" sz="2400" dirty="0" err="1">
                <a:ea typeface="+mn-lt"/>
                <a:cs typeface="+mn-lt"/>
              </a:rPr>
              <a:t>anlaşılması</a:t>
            </a:r>
            <a:r>
              <a:rPr lang="en-US" sz="2400" dirty="0">
                <a:ea typeface="+mn-lt"/>
                <a:cs typeface="+mn-lt"/>
              </a:rPr>
              <a:t> </a:t>
            </a:r>
            <a:r>
              <a:rPr lang="en-US" sz="2400" dirty="0" err="1">
                <a:ea typeface="+mn-lt"/>
                <a:cs typeface="+mn-lt"/>
              </a:rPr>
              <a:t>kolay</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err="1">
                <a:ea typeface="+mn-lt"/>
                <a:cs typeface="+mn-lt"/>
              </a:rPr>
              <a:t>event’i</a:t>
            </a:r>
            <a:r>
              <a:rPr lang="en-US" sz="2400" dirty="0">
                <a:ea typeface="+mn-lt"/>
                <a:cs typeface="+mn-lt"/>
              </a:rPr>
              <a:t> </a:t>
            </a:r>
            <a:r>
              <a:rPr lang="en-US" sz="2400" dirty="0" err="1">
                <a:ea typeface="+mn-lt"/>
                <a:cs typeface="+mn-lt"/>
              </a:rPr>
              <a:t>tetikleyen</a:t>
            </a:r>
            <a:r>
              <a:rPr lang="en-US" sz="2400" dirty="0">
                <a:ea typeface="+mn-lt"/>
                <a:cs typeface="+mn-lt"/>
              </a:rPr>
              <a:t> </a:t>
            </a:r>
            <a:r>
              <a:rPr lang="en-US" sz="2400" dirty="0" err="1">
                <a:ea typeface="+mn-lt"/>
                <a:cs typeface="+mn-lt"/>
              </a:rPr>
              <a:t>servisler</a:t>
            </a:r>
            <a:r>
              <a:rPr lang="en-US" sz="2400" dirty="0">
                <a:ea typeface="+mn-lt"/>
                <a:cs typeface="+mn-lt"/>
              </a:rPr>
              <a:t> </a:t>
            </a:r>
            <a:r>
              <a:rPr lang="en-US" sz="2400" dirty="0" err="1">
                <a:ea typeface="+mn-lt"/>
                <a:cs typeface="+mn-lt"/>
              </a:rPr>
              <a:t>birbirinden</a:t>
            </a:r>
            <a:r>
              <a:rPr lang="en-US" sz="2400" dirty="0">
                <a:ea typeface="+mn-lt"/>
                <a:cs typeface="+mn-lt"/>
              </a:rPr>
              <a:t> </a:t>
            </a:r>
            <a:r>
              <a:rPr lang="en-US" sz="2400" dirty="0" err="1">
                <a:ea typeface="+mn-lt"/>
                <a:cs typeface="+mn-lt"/>
              </a:rPr>
              <a:t>ayrı</a:t>
            </a:r>
            <a:r>
              <a:rPr lang="en-US" sz="2400" dirty="0">
                <a:ea typeface="+mn-lt"/>
                <a:cs typeface="+mn-lt"/>
              </a:rPr>
              <a:t> </a:t>
            </a:r>
            <a:r>
              <a:rPr lang="en-US" sz="2400" dirty="0" err="1">
                <a:ea typeface="+mn-lt"/>
                <a:cs typeface="+mn-lt"/>
              </a:rPr>
              <a:t>olduğu</a:t>
            </a:r>
            <a:r>
              <a:rPr lang="en-US" sz="2400" dirty="0">
                <a:ea typeface="+mn-lt"/>
                <a:cs typeface="+mn-lt"/>
              </a:rPr>
              <a:t> </a:t>
            </a:r>
            <a:r>
              <a:rPr lang="en-US" sz="2400" dirty="0" err="1">
                <a:ea typeface="+mn-lt"/>
                <a:cs typeface="+mn-lt"/>
              </a:rPr>
              <a:t>için</a:t>
            </a:r>
            <a:r>
              <a:rPr lang="en-US" sz="2400" dirty="0">
                <a:ea typeface="+mn-lt"/>
                <a:cs typeface="+mn-lt"/>
              </a:rPr>
              <a:t> var </a:t>
            </a:r>
            <a:r>
              <a:rPr lang="en-US" sz="2400" dirty="0" err="1">
                <a:ea typeface="+mn-lt"/>
                <a:cs typeface="+mn-lt"/>
              </a:rPr>
              <a:t>olan</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sisteme</a:t>
            </a:r>
            <a:r>
              <a:rPr lang="en-US" sz="2400" dirty="0">
                <a:ea typeface="+mn-lt"/>
                <a:cs typeface="+mn-lt"/>
              </a:rPr>
              <a:t> </a:t>
            </a:r>
            <a:r>
              <a:rPr lang="en-US" sz="2400" dirty="0" err="1">
                <a:ea typeface="+mn-lt"/>
                <a:cs typeface="+mn-lt"/>
              </a:rPr>
              <a:t>implemente</a:t>
            </a:r>
            <a:r>
              <a:rPr lang="en-US" sz="2400" dirty="0">
                <a:ea typeface="+mn-lt"/>
                <a:cs typeface="+mn-lt"/>
              </a:rPr>
              <a:t> </a:t>
            </a:r>
            <a:r>
              <a:rPr lang="en-US" sz="2400" dirty="0" err="1">
                <a:ea typeface="+mn-lt"/>
                <a:cs typeface="+mn-lt"/>
              </a:rPr>
              <a:t>etmek</a:t>
            </a:r>
            <a:r>
              <a:rPr lang="en-US" sz="2400" dirty="0">
                <a:ea typeface="+mn-lt"/>
                <a:cs typeface="+mn-lt"/>
              </a:rPr>
              <a:t> </a:t>
            </a:r>
            <a:r>
              <a:rPr lang="en-US" sz="2400" dirty="0" err="1">
                <a:ea typeface="+mn-lt"/>
                <a:cs typeface="+mn-lt"/>
              </a:rPr>
              <a:t>kolaydır</a:t>
            </a:r>
            <a:r>
              <a:rPr lang="en-US" sz="2400" dirty="0">
                <a:ea typeface="+mn-lt"/>
                <a:cs typeface="+mn-lt"/>
              </a:rPr>
              <a:t>.</a:t>
            </a:r>
            <a:endParaRPr lang="en-US" sz="2400" dirty="0"/>
          </a:p>
          <a:p>
            <a:r>
              <a:rPr lang="en-US" sz="2400" dirty="0" err="1">
                <a:ea typeface="+mn-lt"/>
                <a:cs typeface="+mn-lt"/>
              </a:rPr>
              <a:t>Süreciniz</a:t>
            </a:r>
            <a:r>
              <a:rPr lang="en-US" sz="2400" dirty="0">
                <a:ea typeface="+mn-lt"/>
                <a:cs typeface="+mn-lt"/>
              </a:rPr>
              <a:t> 2 </a:t>
            </a:r>
            <a:r>
              <a:rPr lang="en-US" sz="2400" dirty="0" err="1">
                <a:ea typeface="+mn-lt"/>
                <a:cs typeface="+mn-lt"/>
              </a:rPr>
              <a:t>ila</a:t>
            </a:r>
            <a:r>
              <a:rPr lang="en-US" sz="2400" dirty="0">
                <a:ea typeface="+mn-lt"/>
                <a:cs typeface="+mn-lt"/>
              </a:rPr>
              <a:t> 4 </a:t>
            </a:r>
            <a:r>
              <a:rPr lang="en-US" sz="2400" dirty="0" err="1">
                <a:ea typeface="+mn-lt"/>
                <a:cs typeface="+mn-lt"/>
              </a:rPr>
              <a:t>adım</a:t>
            </a:r>
            <a:r>
              <a:rPr lang="en-US" sz="2400" dirty="0">
                <a:ea typeface="+mn-lt"/>
                <a:cs typeface="+mn-lt"/>
              </a:rPr>
              <a:t> </a:t>
            </a:r>
            <a:r>
              <a:rPr lang="en-US" sz="2400" dirty="0" err="1">
                <a:ea typeface="+mn-lt"/>
                <a:cs typeface="+mn-lt"/>
              </a:rPr>
              <a:t>içeriyorsa</a:t>
            </a:r>
            <a:r>
              <a:rPr lang="en-US" sz="2400" dirty="0">
                <a:ea typeface="+mn-lt"/>
                <a:cs typeface="+mn-lt"/>
              </a:rPr>
              <a:t> </a:t>
            </a:r>
            <a:r>
              <a:rPr lang="en-US" sz="2400" dirty="0" err="1">
                <a:ea typeface="+mn-lt"/>
                <a:cs typeface="+mn-lt"/>
              </a:rPr>
              <a:t>çok</a:t>
            </a:r>
            <a:r>
              <a:rPr lang="en-US" sz="2400" dirty="0">
                <a:ea typeface="+mn-lt"/>
                <a:cs typeface="+mn-lt"/>
              </a:rPr>
              <a:t> </a:t>
            </a:r>
            <a:r>
              <a:rPr lang="en-US" sz="2400" dirty="0" err="1">
                <a:ea typeface="+mn-lt"/>
                <a:cs typeface="+mn-lt"/>
              </a:rPr>
              <a:t>uygun</a:t>
            </a:r>
            <a:r>
              <a:rPr lang="en-US" sz="2400" dirty="0">
                <a:ea typeface="+mn-lt"/>
                <a:cs typeface="+mn-lt"/>
              </a:rPr>
              <a:t> </a:t>
            </a:r>
            <a:r>
              <a:rPr lang="en-US" sz="2400" dirty="0" err="1">
                <a:ea typeface="+mn-lt"/>
                <a:cs typeface="+mn-lt"/>
              </a:rPr>
              <a:t>olabilir</a:t>
            </a:r>
            <a:r>
              <a:rPr lang="en-US" sz="2400" dirty="0">
                <a:ea typeface="+mn-lt"/>
                <a:cs typeface="+mn-lt"/>
              </a:rPr>
              <a:t>.</a:t>
            </a:r>
            <a:endParaRPr lang="en-US" sz="2400" dirty="0"/>
          </a:p>
          <a:p>
            <a:r>
              <a:rPr lang="en-US" sz="2400" dirty="0" err="1">
                <a:ea typeface="+mn-lt"/>
                <a:cs typeface="+mn-lt"/>
              </a:rPr>
              <a:t>Ancak</a:t>
            </a:r>
            <a:r>
              <a:rPr lang="en-US" sz="2400" dirty="0">
                <a:ea typeface="+mn-lt"/>
                <a:cs typeface="+mn-lt"/>
              </a:rPr>
              <a:t>, </a:t>
            </a:r>
            <a:r>
              <a:rPr lang="en-US" sz="2400" dirty="0" err="1">
                <a:ea typeface="+mn-lt"/>
                <a:cs typeface="+mn-lt"/>
              </a:rPr>
              <a:t>hangi</a:t>
            </a:r>
            <a:r>
              <a:rPr lang="en-US" sz="2400" dirty="0">
                <a:ea typeface="+mn-lt"/>
                <a:cs typeface="+mn-lt"/>
              </a:rPr>
              <a:t> </a:t>
            </a:r>
            <a:r>
              <a:rPr lang="en-US" sz="2400" dirty="0" err="1">
                <a:ea typeface="+mn-lt"/>
                <a:cs typeface="+mn-lt"/>
              </a:rPr>
              <a:t>servisin</a:t>
            </a:r>
            <a:r>
              <a:rPr lang="en-US" sz="2400" dirty="0">
                <a:ea typeface="+mn-lt"/>
                <a:cs typeface="+mn-lt"/>
              </a:rPr>
              <a:t> </a:t>
            </a:r>
            <a:r>
              <a:rPr lang="en-US" sz="2400" dirty="0" err="1">
                <a:ea typeface="+mn-lt"/>
                <a:cs typeface="+mn-lt"/>
              </a:rPr>
              <a:t>hangi</a:t>
            </a:r>
            <a:r>
              <a:rPr lang="en-US" sz="2400" dirty="0">
                <a:ea typeface="+mn-lt"/>
                <a:cs typeface="+mn-lt"/>
              </a:rPr>
              <a:t> </a:t>
            </a:r>
            <a:r>
              <a:rPr lang="en-US" sz="2400" dirty="0" err="1">
                <a:ea typeface="+mn-lt"/>
                <a:cs typeface="+mn-lt"/>
              </a:rPr>
              <a:t>event’leri</a:t>
            </a:r>
            <a:r>
              <a:rPr lang="en-US" sz="2400" dirty="0">
                <a:ea typeface="+mn-lt"/>
                <a:cs typeface="+mn-lt"/>
              </a:rPr>
              <a:t> </a:t>
            </a:r>
            <a:r>
              <a:rPr lang="en-US" sz="2400" dirty="0" err="1">
                <a:ea typeface="+mn-lt"/>
                <a:cs typeface="+mn-lt"/>
              </a:rPr>
              <a:t>dinlediğini</a:t>
            </a:r>
            <a:r>
              <a:rPr lang="en-US" sz="2400" dirty="0">
                <a:ea typeface="+mn-lt"/>
                <a:cs typeface="+mn-lt"/>
              </a:rPr>
              <a:t> </a:t>
            </a:r>
            <a:r>
              <a:rPr lang="en-US" sz="2400" dirty="0" err="1">
                <a:ea typeface="+mn-lt"/>
                <a:cs typeface="+mn-lt"/>
              </a:rPr>
              <a:t>takip</a:t>
            </a:r>
            <a:r>
              <a:rPr lang="en-US" sz="2400" dirty="0">
                <a:ea typeface="+mn-lt"/>
                <a:cs typeface="+mn-lt"/>
              </a:rPr>
              <a:t> </a:t>
            </a:r>
            <a:r>
              <a:rPr lang="en-US" sz="2400" dirty="0" err="1">
                <a:ea typeface="+mn-lt"/>
                <a:cs typeface="+mn-lt"/>
              </a:rPr>
              <a:t>etmek</a:t>
            </a:r>
            <a:r>
              <a:rPr lang="en-US" sz="2400" dirty="0">
                <a:ea typeface="+mn-lt"/>
                <a:cs typeface="+mn-lt"/>
              </a:rPr>
              <a:t>, </a:t>
            </a:r>
            <a:r>
              <a:rPr lang="en-US" sz="2400" dirty="0" err="1">
                <a:ea typeface="+mn-lt"/>
                <a:cs typeface="+mn-lt"/>
              </a:rPr>
              <a:t>akış</a:t>
            </a:r>
            <a:r>
              <a:rPr lang="en-US" sz="2400" dirty="0">
                <a:ea typeface="+mn-lt"/>
                <a:cs typeface="+mn-lt"/>
              </a:rPr>
              <a:t> </a:t>
            </a:r>
            <a:r>
              <a:rPr lang="en-US" sz="2400" dirty="0" err="1">
                <a:ea typeface="+mn-lt"/>
                <a:cs typeface="+mn-lt"/>
              </a:rPr>
              <a:t>kompleksleştikçe</a:t>
            </a:r>
            <a:r>
              <a:rPr lang="en-US" sz="2400" dirty="0">
                <a:ea typeface="+mn-lt"/>
                <a:cs typeface="+mn-lt"/>
              </a:rPr>
              <a:t> </a:t>
            </a:r>
            <a:r>
              <a:rPr lang="en-US" sz="2400" dirty="0" err="1">
                <a:ea typeface="+mn-lt"/>
                <a:cs typeface="+mn-lt"/>
              </a:rPr>
              <a:t>daha</a:t>
            </a:r>
            <a:r>
              <a:rPr lang="en-US" sz="2400" dirty="0">
                <a:ea typeface="+mn-lt"/>
                <a:cs typeface="+mn-lt"/>
              </a:rPr>
              <a:t> </a:t>
            </a:r>
            <a:r>
              <a:rPr lang="en-US" sz="2400" dirty="0" err="1">
                <a:ea typeface="+mn-lt"/>
                <a:cs typeface="+mn-lt"/>
              </a:rPr>
              <a:t>karışık</a:t>
            </a:r>
            <a:r>
              <a:rPr lang="en-US" sz="2400" dirty="0">
                <a:ea typeface="+mn-lt"/>
                <a:cs typeface="+mn-lt"/>
              </a:rPr>
              <a:t> hale </a:t>
            </a:r>
            <a:r>
              <a:rPr lang="en-US" sz="2400" dirty="0" err="1">
                <a:ea typeface="+mn-lt"/>
                <a:cs typeface="+mn-lt"/>
              </a:rPr>
              <a:t>gelebilir</a:t>
            </a:r>
            <a:r>
              <a:rPr lang="en-US" sz="2400" dirty="0">
                <a:ea typeface="+mn-lt"/>
                <a:cs typeface="+mn-lt"/>
              </a:rPr>
              <a:t>. </a:t>
            </a:r>
            <a:r>
              <a:rPr lang="en-US" sz="2400" dirty="0" err="1">
                <a:ea typeface="+mn-lt"/>
                <a:cs typeface="+mn-lt"/>
              </a:rPr>
              <a:t>Ayrıca</a:t>
            </a:r>
            <a:r>
              <a:rPr lang="en-US" sz="2400" dirty="0">
                <a:ea typeface="+mn-lt"/>
                <a:cs typeface="+mn-lt"/>
              </a:rPr>
              <a:t> </a:t>
            </a:r>
            <a:r>
              <a:rPr lang="en-US" sz="2400" dirty="0" err="1">
                <a:ea typeface="+mn-lt"/>
                <a:cs typeface="+mn-lt"/>
              </a:rPr>
              <a:t>servislerin</a:t>
            </a:r>
            <a:r>
              <a:rPr lang="en-US" sz="2400" dirty="0">
                <a:ea typeface="+mn-lt"/>
                <a:cs typeface="+mn-lt"/>
              </a:rPr>
              <a:t> </a:t>
            </a:r>
            <a:r>
              <a:rPr lang="en-US" sz="2400" dirty="0" err="1">
                <a:ea typeface="+mn-lt"/>
                <a:cs typeface="+mn-lt"/>
              </a:rPr>
              <a:t>birbirine</a:t>
            </a:r>
            <a:r>
              <a:rPr lang="en-US" sz="2400" dirty="0">
                <a:ea typeface="+mn-lt"/>
                <a:cs typeface="+mn-lt"/>
              </a:rPr>
              <a:t> subscribe </a:t>
            </a:r>
            <a:r>
              <a:rPr lang="en-US" sz="2400" dirty="0" err="1">
                <a:ea typeface="+mn-lt"/>
                <a:cs typeface="+mn-lt"/>
              </a:rPr>
              <a:t>olmaları</a:t>
            </a:r>
            <a:r>
              <a:rPr lang="en-US" sz="2400" dirty="0">
                <a:ea typeface="+mn-lt"/>
                <a:cs typeface="+mn-lt"/>
              </a:rPr>
              <a:t> </a:t>
            </a:r>
            <a:r>
              <a:rPr lang="en-US" sz="2400" dirty="0" err="1">
                <a:ea typeface="+mn-lt"/>
                <a:cs typeface="+mn-lt"/>
              </a:rPr>
              <a:t>gerektiğinden</a:t>
            </a:r>
            <a:r>
              <a:rPr lang="en-US" sz="2400" dirty="0">
                <a:ea typeface="+mn-lt"/>
                <a:cs typeface="+mn-lt"/>
              </a:rPr>
              <a:t> </a:t>
            </a:r>
            <a:r>
              <a:rPr lang="en-US" sz="2400" dirty="0" err="1">
                <a:ea typeface="+mn-lt"/>
                <a:cs typeface="+mn-lt"/>
              </a:rPr>
              <a:t>döngüsel</a:t>
            </a:r>
            <a:r>
              <a:rPr lang="en-US" sz="2400" dirty="0">
                <a:ea typeface="+mn-lt"/>
                <a:cs typeface="+mn-lt"/>
              </a:rPr>
              <a:t> </a:t>
            </a:r>
            <a:r>
              <a:rPr lang="en-US" sz="2400" dirty="0" err="1">
                <a:ea typeface="+mn-lt"/>
                <a:cs typeface="+mn-lt"/>
              </a:rPr>
              <a:t>bağımlılıklar</a:t>
            </a:r>
            <a:r>
              <a:rPr lang="en-US" sz="2400" dirty="0">
                <a:ea typeface="+mn-lt"/>
                <a:cs typeface="+mn-lt"/>
              </a:rPr>
              <a:t> </a:t>
            </a:r>
            <a:r>
              <a:rPr lang="en-US" sz="2400" dirty="0" err="1">
                <a:ea typeface="+mn-lt"/>
                <a:cs typeface="+mn-lt"/>
              </a:rPr>
              <a:t>olabilir</a:t>
            </a:r>
            <a:r>
              <a:rPr lang="en-US" sz="2400" dirty="0">
                <a:ea typeface="+mn-lt"/>
                <a:cs typeface="+mn-lt"/>
              </a:rPr>
              <a:t>.</a:t>
            </a:r>
            <a:endParaRPr lang="en-US" sz="2400" dirty="0"/>
          </a:p>
          <a:p>
            <a:r>
              <a:rPr lang="en-US" sz="2400" dirty="0">
                <a:ea typeface="+mn-lt"/>
                <a:cs typeface="+mn-lt"/>
              </a:rPr>
              <a:t>Son </a:t>
            </a:r>
            <a:r>
              <a:rPr lang="en-US" sz="2400" dirty="0" err="1">
                <a:ea typeface="+mn-lt"/>
                <a:cs typeface="+mn-lt"/>
              </a:rPr>
              <a:t>olarak</a:t>
            </a:r>
            <a:r>
              <a:rPr lang="en-US" sz="2400" dirty="0">
                <a:ea typeface="+mn-lt"/>
                <a:cs typeface="+mn-lt"/>
              </a:rPr>
              <a:t>, </a:t>
            </a:r>
            <a:r>
              <a:rPr lang="en-US" sz="2400" dirty="0" err="1">
                <a:ea typeface="+mn-lt"/>
                <a:cs typeface="+mn-lt"/>
              </a:rPr>
              <a:t>sistemi</a:t>
            </a:r>
            <a:r>
              <a:rPr lang="en-US" sz="2400" dirty="0">
                <a:ea typeface="+mn-lt"/>
                <a:cs typeface="+mn-lt"/>
              </a:rPr>
              <a:t> tam </a:t>
            </a:r>
            <a:r>
              <a:rPr lang="en-US" sz="2400" dirty="0" err="1">
                <a:ea typeface="+mn-lt"/>
                <a:cs typeface="+mn-lt"/>
              </a:rPr>
              <a:t>anlamıyla</a:t>
            </a:r>
            <a:r>
              <a:rPr lang="en-US" sz="2400" dirty="0">
                <a:ea typeface="+mn-lt"/>
                <a:cs typeface="+mn-lt"/>
              </a:rPr>
              <a:t> test </a:t>
            </a:r>
            <a:r>
              <a:rPr lang="en-US" sz="2400" dirty="0" err="1">
                <a:ea typeface="+mn-lt"/>
                <a:cs typeface="+mn-lt"/>
              </a:rPr>
              <a:t>etmek</a:t>
            </a:r>
            <a:r>
              <a:rPr lang="en-US" sz="2400" dirty="0">
                <a:ea typeface="+mn-lt"/>
                <a:cs typeface="+mn-lt"/>
              </a:rPr>
              <a:t> </a:t>
            </a:r>
            <a:r>
              <a:rPr lang="en-US" sz="2400" dirty="0" err="1">
                <a:ea typeface="+mn-lt"/>
                <a:cs typeface="+mn-lt"/>
              </a:rPr>
              <a:t>için</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service’lerin</a:t>
            </a:r>
            <a:r>
              <a:rPr lang="en-US" sz="2400" dirty="0">
                <a:ea typeface="+mn-lt"/>
                <a:cs typeface="+mn-lt"/>
              </a:rPr>
              <a:t> </a:t>
            </a:r>
            <a:r>
              <a:rPr lang="en-US" sz="2400" dirty="0" err="1">
                <a:ea typeface="+mn-lt"/>
                <a:cs typeface="+mn-lt"/>
              </a:rPr>
              <a:t>çalışır</a:t>
            </a:r>
            <a:r>
              <a:rPr lang="en-US" sz="2400" dirty="0">
                <a:ea typeface="+mn-lt"/>
                <a:cs typeface="+mn-lt"/>
              </a:rPr>
              <a:t> </a:t>
            </a:r>
            <a:r>
              <a:rPr lang="en-US" sz="2400" dirty="0" err="1">
                <a:ea typeface="+mn-lt"/>
                <a:cs typeface="+mn-lt"/>
              </a:rPr>
              <a:t>durumda</a:t>
            </a:r>
            <a:r>
              <a:rPr lang="en-US" sz="2400" dirty="0">
                <a:ea typeface="+mn-lt"/>
                <a:cs typeface="+mn-lt"/>
              </a:rPr>
              <a:t> </a:t>
            </a:r>
            <a:r>
              <a:rPr lang="en-US" sz="2400" dirty="0" err="1">
                <a:ea typeface="+mn-lt"/>
                <a:cs typeface="+mn-lt"/>
              </a:rPr>
              <a:t>olması</a:t>
            </a:r>
            <a:r>
              <a:rPr lang="en-US" sz="2400" dirty="0">
                <a:ea typeface="+mn-lt"/>
                <a:cs typeface="+mn-lt"/>
              </a:rPr>
              <a:t> </a:t>
            </a:r>
            <a:r>
              <a:rPr lang="en-US" sz="2400" dirty="0" err="1">
                <a:ea typeface="+mn-lt"/>
                <a:cs typeface="+mn-lt"/>
              </a:rPr>
              <a:t>gerektiğinden</a:t>
            </a:r>
            <a:r>
              <a:rPr lang="en-US" sz="2400" dirty="0">
                <a:ea typeface="+mn-lt"/>
                <a:cs typeface="+mn-lt"/>
              </a:rPr>
              <a:t> test </a:t>
            </a:r>
            <a:r>
              <a:rPr lang="en-US" sz="2400" dirty="0" err="1">
                <a:ea typeface="+mn-lt"/>
                <a:cs typeface="+mn-lt"/>
              </a:rPr>
              <a:t>yapmak</a:t>
            </a:r>
            <a:r>
              <a:rPr lang="en-US" sz="2400" dirty="0">
                <a:ea typeface="+mn-lt"/>
                <a:cs typeface="+mn-lt"/>
              </a:rPr>
              <a:t> </a:t>
            </a:r>
            <a:r>
              <a:rPr lang="en-US" sz="2400" dirty="0" err="1">
                <a:ea typeface="+mn-lt"/>
                <a:cs typeface="+mn-lt"/>
              </a:rPr>
              <a:t>zor</a:t>
            </a:r>
            <a:r>
              <a:rPr lang="en-US" sz="2400" dirty="0">
                <a:ea typeface="+mn-lt"/>
                <a:cs typeface="+mn-lt"/>
              </a:rPr>
              <a:t> </a:t>
            </a:r>
            <a:r>
              <a:rPr lang="en-US" sz="2400" dirty="0" err="1">
                <a:ea typeface="+mn-lt"/>
                <a:cs typeface="+mn-lt"/>
              </a:rPr>
              <a:t>olacaktır</a:t>
            </a:r>
            <a:r>
              <a:rPr lang="en-US" sz="2400" dirty="0">
                <a:ea typeface="+mn-lt"/>
                <a:cs typeface="+mn-lt"/>
              </a:rPr>
              <a:t>.</a:t>
            </a:r>
            <a:endParaRPr lang="en-US" sz="2400" dirty="0"/>
          </a:p>
          <a:p>
            <a:endParaRPr lang="en-US" dirty="0"/>
          </a:p>
        </p:txBody>
      </p:sp>
    </p:spTree>
    <p:extLst>
      <p:ext uri="{BB962C8B-B14F-4D97-AF65-F5344CB8AC3E}">
        <p14:creationId xmlns:p14="http://schemas.microsoft.com/office/powerpoint/2010/main" val="341147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929F-BB02-4833-B8F4-3AE5A67B2680}"/>
              </a:ext>
            </a:extLst>
          </p:cNvPr>
          <p:cNvSpPr>
            <a:spLocks noGrp="1"/>
          </p:cNvSpPr>
          <p:nvPr>
            <p:ph type="title"/>
          </p:nvPr>
        </p:nvSpPr>
        <p:spPr/>
        <p:txBody>
          <a:bodyPr/>
          <a:lstStyle/>
          <a:p>
            <a:r>
              <a:rPr lang="en-US" dirty="0">
                <a:solidFill>
                  <a:schemeClr val="accent2">
                    <a:lumMod val="75000"/>
                  </a:schemeClr>
                </a:solidFill>
              </a:rPr>
              <a:t>SOA Architecture</a:t>
            </a:r>
          </a:p>
        </p:txBody>
      </p:sp>
      <p:pic>
        <p:nvPicPr>
          <p:cNvPr id="4" name="Picture 4">
            <a:extLst>
              <a:ext uri="{FF2B5EF4-FFF2-40B4-BE49-F238E27FC236}">
                <a16:creationId xmlns:a16="http://schemas.microsoft.com/office/drawing/2014/main" id="{E20C26F6-51B0-4E28-87AA-6A4E1BAA3659}"/>
              </a:ext>
            </a:extLst>
          </p:cNvPr>
          <p:cNvPicPr>
            <a:picLocks noGrp="1" noChangeAspect="1"/>
          </p:cNvPicPr>
          <p:nvPr>
            <p:ph idx="1"/>
          </p:nvPr>
        </p:nvPicPr>
        <p:blipFill>
          <a:blip r:embed="rId2"/>
          <a:stretch>
            <a:fillRect/>
          </a:stretch>
        </p:blipFill>
        <p:spPr>
          <a:xfrm>
            <a:off x="3358276" y="1825625"/>
            <a:ext cx="5475448" cy="3859742"/>
          </a:xfrm>
        </p:spPr>
      </p:pic>
    </p:spTree>
    <p:extLst>
      <p:ext uri="{BB962C8B-B14F-4D97-AF65-F5344CB8AC3E}">
        <p14:creationId xmlns:p14="http://schemas.microsoft.com/office/powerpoint/2010/main" val="37163646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F654C-43A9-4D4E-BD31-C3A9E00CA2B7}"/>
              </a:ext>
            </a:extLst>
          </p:cNvPr>
          <p:cNvSpPr>
            <a:spLocks noGrp="1"/>
          </p:cNvSpPr>
          <p:nvPr>
            <p:ph type="title"/>
          </p:nvPr>
        </p:nvSpPr>
        <p:spPr/>
        <p:txBody>
          <a:bodyPr/>
          <a:lstStyle/>
          <a:p>
            <a:r>
              <a:rPr lang="en-US" dirty="0">
                <a:solidFill>
                  <a:schemeClr val="accent2">
                    <a:lumMod val="75000"/>
                  </a:schemeClr>
                </a:solidFill>
                <a:ea typeface="+mj-lt"/>
                <a:cs typeface="+mj-lt"/>
              </a:rPr>
              <a:t>Orchestration-Based Saga</a:t>
            </a:r>
            <a:r>
              <a:rPr lang="tr-TR" dirty="0">
                <a:solidFill>
                  <a:schemeClr val="accent2">
                    <a:lumMod val="75000"/>
                  </a:schemeClr>
                </a:solidFill>
                <a:ea typeface="+mj-lt"/>
                <a:cs typeface="+mj-lt"/>
              </a:rPr>
              <a:t> </a:t>
            </a:r>
            <a:r>
              <a:rPr lang="en-US" dirty="0" err="1">
                <a:solidFill>
                  <a:schemeClr val="accent2">
                    <a:lumMod val="75000"/>
                  </a:schemeClr>
                </a:solidFill>
                <a:ea typeface="+mj-lt"/>
                <a:cs typeface="+mj-lt"/>
              </a:rPr>
              <a:t>Avantajları</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ve</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Dezavantajları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7015779-1175-495F-A394-B6A3DCFC9265}"/>
              </a:ext>
            </a:extLst>
          </p:cNvPr>
          <p:cNvSpPr>
            <a:spLocks noGrp="1"/>
          </p:cNvSpPr>
          <p:nvPr>
            <p:ph idx="1"/>
          </p:nvPr>
        </p:nvSpPr>
        <p:spPr/>
        <p:txBody>
          <a:bodyPr vert="horz" lIns="91440" tIns="45720" rIns="91440" bIns="45720" rtlCol="0" anchor="t">
            <a:normAutofit/>
          </a:bodyPr>
          <a:lstStyle/>
          <a:p>
            <a:r>
              <a:rPr lang="en-US" sz="2400" dirty="0">
                <a:ea typeface="+mn-lt"/>
                <a:cs typeface="+mn-lt"/>
              </a:rPr>
              <a:t>Distributed transaction </a:t>
            </a:r>
            <a:r>
              <a:rPr lang="en-US" sz="2400" dirty="0" err="1">
                <a:ea typeface="+mn-lt"/>
                <a:cs typeface="+mn-lt"/>
              </a:rPr>
              <a:t>yönetimini</a:t>
            </a:r>
            <a:r>
              <a:rPr lang="en-US" sz="2400" dirty="0">
                <a:ea typeface="+mn-lt"/>
                <a:cs typeface="+mn-lt"/>
              </a:rPr>
              <a:t> </a:t>
            </a:r>
            <a:r>
              <a:rPr lang="en-US" sz="2400" dirty="0" err="1">
                <a:ea typeface="+mn-lt"/>
                <a:cs typeface="+mn-lt"/>
              </a:rPr>
              <a:t>merkezileştirir</a:t>
            </a:r>
            <a:r>
              <a:rPr lang="en-US" sz="2400" dirty="0">
                <a:ea typeface="+mn-lt"/>
                <a:cs typeface="+mn-lt"/>
              </a:rPr>
              <a:t>.</a:t>
            </a:r>
            <a:endParaRPr lang="en-US" sz="2400" dirty="0"/>
          </a:p>
          <a:p>
            <a:r>
              <a:rPr lang="en-US" sz="2400" dirty="0" err="1">
                <a:ea typeface="+mn-lt"/>
                <a:cs typeface="+mn-lt"/>
              </a:rPr>
              <a:t>Implemente</a:t>
            </a:r>
            <a:r>
              <a:rPr lang="en-US" sz="2400" dirty="0">
                <a:ea typeface="+mn-lt"/>
                <a:cs typeface="+mn-lt"/>
              </a:rPr>
              <a:t> </a:t>
            </a:r>
            <a:r>
              <a:rPr lang="en-US" sz="2400" dirty="0" err="1">
                <a:ea typeface="+mn-lt"/>
                <a:cs typeface="+mn-lt"/>
              </a:rPr>
              <a:t>etmek</a:t>
            </a:r>
            <a:r>
              <a:rPr lang="en-US" sz="2400" dirty="0">
                <a:ea typeface="+mn-lt"/>
                <a:cs typeface="+mn-lt"/>
              </a:rPr>
              <a:t> </a:t>
            </a:r>
            <a:r>
              <a:rPr lang="en-US" sz="2400" dirty="0" err="1">
                <a:ea typeface="+mn-lt"/>
                <a:cs typeface="+mn-lt"/>
              </a:rPr>
              <a:t>ve</a:t>
            </a:r>
            <a:r>
              <a:rPr lang="en-US" sz="2400" dirty="0">
                <a:ea typeface="+mn-lt"/>
                <a:cs typeface="+mn-lt"/>
              </a:rPr>
              <a:t> test </a:t>
            </a:r>
            <a:r>
              <a:rPr lang="en-US" sz="2400" dirty="0" err="1">
                <a:ea typeface="+mn-lt"/>
                <a:cs typeface="+mn-lt"/>
              </a:rPr>
              <a:t>etmek</a:t>
            </a:r>
            <a:r>
              <a:rPr lang="en-US" sz="2400" dirty="0">
                <a:ea typeface="+mn-lt"/>
                <a:cs typeface="+mn-lt"/>
              </a:rPr>
              <a:t> </a:t>
            </a:r>
            <a:r>
              <a:rPr lang="en-US" sz="2400" dirty="0" err="1">
                <a:ea typeface="+mn-lt"/>
                <a:cs typeface="+mn-lt"/>
              </a:rPr>
              <a:t>kolaydır</a:t>
            </a:r>
            <a:r>
              <a:rPr lang="en-US" sz="2400" dirty="0">
                <a:ea typeface="+mn-lt"/>
                <a:cs typeface="+mn-lt"/>
              </a:rPr>
              <a:t>.</a:t>
            </a:r>
            <a:endParaRPr lang="en-US" sz="2400" dirty="0"/>
          </a:p>
          <a:p>
            <a:r>
              <a:rPr lang="tr-TR" sz="2400" i="1" dirty="0">
                <a:ea typeface="+mn-lt"/>
                <a:cs typeface="+mn-lt"/>
              </a:rPr>
              <a:t>Hata Durum (Failover)</a:t>
            </a:r>
            <a:r>
              <a:rPr lang="en-US" sz="2400" i="1" dirty="0">
                <a:ea typeface="+mn-lt"/>
                <a:cs typeface="+mn-lt"/>
              </a:rPr>
              <a:t> </a:t>
            </a:r>
            <a:r>
              <a:rPr lang="en-US" sz="2400" dirty="0" err="1">
                <a:ea typeface="+mn-lt"/>
                <a:cs typeface="+mn-lt"/>
              </a:rPr>
              <a:t>yönetimi</a:t>
            </a:r>
            <a:r>
              <a:rPr lang="en-US" sz="2400" dirty="0">
                <a:ea typeface="+mn-lt"/>
                <a:cs typeface="+mn-lt"/>
              </a:rPr>
              <a:t> </a:t>
            </a:r>
            <a:r>
              <a:rPr lang="en-US" sz="2400" dirty="0" err="1">
                <a:ea typeface="+mn-lt"/>
                <a:cs typeface="+mn-lt"/>
              </a:rPr>
              <a:t>basittir</a:t>
            </a:r>
            <a:r>
              <a:rPr lang="en-US" sz="2400" dirty="0">
                <a:ea typeface="+mn-lt"/>
                <a:cs typeface="+mn-lt"/>
              </a:rPr>
              <a:t>.</a:t>
            </a:r>
            <a:endParaRPr lang="en-US" sz="2400" dirty="0"/>
          </a:p>
          <a:p>
            <a:r>
              <a:rPr lang="en-US" sz="2400" dirty="0">
                <a:ea typeface="+mn-lt"/>
                <a:cs typeface="+mn-lt"/>
              </a:rPr>
              <a:t>Yeni </a:t>
            </a:r>
            <a:r>
              <a:rPr lang="en-US" sz="2400" dirty="0" err="1">
                <a:ea typeface="+mn-lt"/>
                <a:cs typeface="+mn-lt"/>
              </a:rPr>
              <a:t>step’ler</a:t>
            </a:r>
            <a:r>
              <a:rPr lang="en-US" sz="2400" dirty="0">
                <a:ea typeface="+mn-lt"/>
                <a:cs typeface="+mn-lt"/>
              </a:rPr>
              <a:t> </a:t>
            </a:r>
            <a:r>
              <a:rPr lang="en-US" sz="2400" dirty="0" err="1">
                <a:ea typeface="+mn-lt"/>
                <a:cs typeface="+mn-lt"/>
              </a:rPr>
              <a:t>eklendiğinde</a:t>
            </a:r>
            <a:r>
              <a:rPr lang="en-US" sz="2400" dirty="0">
                <a:ea typeface="+mn-lt"/>
                <a:cs typeface="+mn-lt"/>
              </a:rPr>
              <a:t> </a:t>
            </a:r>
            <a:r>
              <a:rPr lang="en-US" sz="2400" dirty="0" err="1">
                <a:ea typeface="+mn-lt"/>
                <a:cs typeface="+mn-lt"/>
              </a:rPr>
              <a:t>işlem</a:t>
            </a:r>
            <a:r>
              <a:rPr lang="en-US" sz="2400" dirty="0">
                <a:ea typeface="+mn-lt"/>
                <a:cs typeface="+mn-lt"/>
              </a:rPr>
              <a:t> </a:t>
            </a:r>
            <a:r>
              <a:rPr lang="en-US" sz="2400" dirty="0" err="1">
                <a:ea typeface="+mn-lt"/>
                <a:cs typeface="+mn-lt"/>
              </a:rPr>
              <a:t>karmaşıklığı</a:t>
            </a:r>
            <a:r>
              <a:rPr lang="en-US" sz="2400" dirty="0">
                <a:ea typeface="+mn-lt"/>
                <a:cs typeface="+mn-lt"/>
              </a:rPr>
              <a:t> </a:t>
            </a:r>
            <a:r>
              <a:rPr lang="en-US" sz="2400" i="1" dirty="0" err="1">
                <a:solidFill>
                  <a:schemeClr val="accent2">
                    <a:lumMod val="75000"/>
                  </a:schemeClr>
                </a:solidFill>
                <a:ea typeface="+mn-lt"/>
                <a:cs typeface="+mn-lt"/>
              </a:rPr>
              <a:t>cherography</a:t>
            </a:r>
            <a:r>
              <a:rPr lang="en-US" sz="2400" i="1" dirty="0">
                <a:solidFill>
                  <a:schemeClr val="accent2">
                    <a:lumMod val="75000"/>
                  </a:schemeClr>
                </a:solidFill>
                <a:ea typeface="+mn-lt"/>
                <a:cs typeface="+mn-lt"/>
              </a:rPr>
              <a:t> </a:t>
            </a:r>
            <a:r>
              <a:rPr lang="en-US" sz="2400" dirty="0" err="1">
                <a:ea typeface="+mn-lt"/>
                <a:cs typeface="+mn-lt"/>
              </a:rPr>
              <a:t>yaklaşımına</a:t>
            </a:r>
            <a:r>
              <a:rPr lang="en-US" sz="2400" dirty="0">
                <a:ea typeface="+mn-lt"/>
                <a:cs typeface="+mn-lt"/>
              </a:rPr>
              <a:t> </a:t>
            </a:r>
            <a:r>
              <a:rPr lang="en-US" sz="2400" dirty="0" err="1">
                <a:ea typeface="+mn-lt"/>
                <a:cs typeface="+mn-lt"/>
              </a:rPr>
              <a:t>göre</a:t>
            </a:r>
            <a:r>
              <a:rPr lang="en-US" sz="2400" dirty="0">
                <a:ea typeface="+mn-lt"/>
                <a:cs typeface="+mn-lt"/>
              </a:rPr>
              <a:t> </a:t>
            </a:r>
            <a:r>
              <a:rPr lang="en-US" sz="2400" dirty="0" err="1">
                <a:ea typeface="+mn-lt"/>
                <a:cs typeface="+mn-lt"/>
              </a:rPr>
              <a:t>daha</a:t>
            </a:r>
            <a:r>
              <a:rPr lang="en-US" sz="2400" dirty="0">
                <a:ea typeface="+mn-lt"/>
                <a:cs typeface="+mn-lt"/>
              </a:rPr>
              <a:t> </a:t>
            </a:r>
            <a:r>
              <a:rPr lang="en-US" sz="2400" dirty="0" err="1">
                <a:ea typeface="+mn-lt"/>
                <a:cs typeface="+mn-lt"/>
              </a:rPr>
              <a:t>az</a:t>
            </a:r>
            <a:r>
              <a:rPr lang="en-US" sz="2400" dirty="0">
                <a:ea typeface="+mn-lt"/>
                <a:cs typeface="+mn-lt"/>
              </a:rPr>
              <a:t> </a:t>
            </a:r>
            <a:r>
              <a:rPr lang="en-US" sz="2400" dirty="0" err="1">
                <a:ea typeface="+mn-lt"/>
                <a:cs typeface="+mn-lt"/>
              </a:rPr>
              <a:t>kompleksleşir</a:t>
            </a:r>
            <a:r>
              <a:rPr lang="en-US" sz="2400" dirty="0">
                <a:ea typeface="+mn-lt"/>
                <a:cs typeface="+mn-lt"/>
              </a:rPr>
              <a:t>.</a:t>
            </a:r>
            <a:endParaRPr lang="en-US" sz="2400" dirty="0"/>
          </a:p>
          <a:p>
            <a:r>
              <a:rPr lang="en-US" sz="2400" dirty="0" err="1">
                <a:ea typeface="+mn-lt"/>
                <a:cs typeface="+mn-lt"/>
              </a:rPr>
              <a:t>Birbirini</a:t>
            </a:r>
            <a:r>
              <a:rPr lang="en-US" sz="2400" dirty="0">
                <a:ea typeface="+mn-lt"/>
                <a:cs typeface="+mn-lt"/>
              </a:rPr>
              <a:t> </a:t>
            </a:r>
            <a:r>
              <a:rPr lang="en-US" sz="2400" dirty="0" err="1">
                <a:ea typeface="+mn-lt"/>
                <a:cs typeface="+mn-lt"/>
              </a:rPr>
              <a:t>bekleyen</a:t>
            </a:r>
            <a:r>
              <a:rPr lang="en-US" sz="2400" dirty="0">
                <a:ea typeface="+mn-lt"/>
                <a:cs typeface="+mn-lt"/>
              </a:rPr>
              <a:t> </a:t>
            </a:r>
            <a:r>
              <a:rPr lang="en-US" sz="2400" dirty="0" err="1">
                <a:ea typeface="+mn-lt"/>
                <a:cs typeface="+mn-lt"/>
              </a:rPr>
              <a:t>işlemleri</a:t>
            </a:r>
            <a:r>
              <a:rPr lang="en-US" sz="2400" dirty="0">
                <a:ea typeface="+mn-lt"/>
                <a:cs typeface="+mn-lt"/>
              </a:rPr>
              <a:t> </a:t>
            </a:r>
            <a:r>
              <a:rPr lang="en-US" sz="2400" dirty="0" err="1">
                <a:ea typeface="+mn-lt"/>
                <a:cs typeface="+mn-lt"/>
              </a:rPr>
              <a:t>bu</a:t>
            </a:r>
            <a:r>
              <a:rPr lang="en-US" sz="2400" dirty="0">
                <a:ea typeface="+mn-lt"/>
                <a:cs typeface="+mn-lt"/>
              </a:rPr>
              <a:t> </a:t>
            </a:r>
            <a:r>
              <a:rPr lang="en-US" sz="2400" dirty="0" err="1">
                <a:ea typeface="+mn-lt"/>
                <a:cs typeface="+mn-lt"/>
              </a:rPr>
              <a:t>yaklaşım</a:t>
            </a:r>
            <a:r>
              <a:rPr lang="en-US" sz="2400" dirty="0">
                <a:ea typeface="+mn-lt"/>
                <a:cs typeface="+mn-lt"/>
              </a:rPr>
              <a:t> </a:t>
            </a:r>
            <a:r>
              <a:rPr lang="en-US" sz="2400" dirty="0" err="1">
                <a:ea typeface="+mn-lt"/>
                <a:cs typeface="+mn-lt"/>
              </a:rPr>
              <a:t>ile</a:t>
            </a:r>
            <a:r>
              <a:rPr lang="en-US" sz="2400" dirty="0">
                <a:ea typeface="+mn-lt"/>
                <a:cs typeface="+mn-lt"/>
              </a:rPr>
              <a:t> </a:t>
            </a:r>
            <a:r>
              <a:rPr lang="en-US" sz="2400" dirty="0" err="1">
                <a:ea typeface="+mn-lt"/>
                <a:cs typeface="+mn-lt"/>
              </a:rPr>
              <a:t>yönetebilirsiniz</a:t>
            </a:r>
            <a:r>
              <a:rPr lang="en-US" sz="2400" dirty="0">
                <a:ea typeface="+mn-lt"/>
                <a:cs typeface="+mn-lt"/>
              </a:rPr>
              <a:t>.</a:t>
            </a:r>
            <a:endParaRPr lang="en-US" sz="2400" dirty="0"/>
          </a:p>
          <a:p>
            <a:r>
              <a:rPr lang="en-US" sz="2400" dirty="0" err="1">
                <a:ea typeface="+mn-lt"/>
                <a:cs typeface="+mn-lt"/>
              </a:rPr>
              <a:t>Fazladan</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service’i</a:t>
            </a:r>
            <a:r>
              <a:rPr lang="en-US" sz="2400" dirty="0">
                <a:ea typeface="+mn-lt"/>
                <a:cs typeface="+mn-lt"/>
              </a:rPr>
              <a:t> </a:t>
            </a:r>
            <a:r>
              <a:rPr lang="en-US" sz="2400" dirty="0" err="1">
                <a:ea typeface="+mn-lt"/>
                <a:cs typeface="+mn-lt"/>
              </a:rPr>
              <a:t>yönetmeniz</a:t>
            </a:r>
            <a:r>
              <a:rPr lang="en-US" sz="2400" dirty="0">
                <a:ea typeface="+mn-lt"/>
                <a:cs typeface="+mn-lt"/>
              </a:rPr>
              <a:t> </a:t>
            </a:r>
            <a:r>
              <a:rPr lang="en-US" sz="2400" dirty="0" err="1">
                <a:ea typeface="+mn-lt"/>
                <a:cs typeface="+mn-lt"/>
              </a:rPr>
              <a:t>gerektiği</a:t>
            </a:r>
            <a:r>
              <a:rPr lang="en-US" sz="2400" dirty="0">
                <a:ea typeface="+mn-lt"/>
                <a:cs typeface="+mn-lt"/>
              </a:rPr>
              <a:t> </a:t>
            </a:r>
            <a:r>
              <a:rPr lang="en-US" sz="2400" dirty="0" err="1">
                <a:ea typeface="+mn-lt"/>
                <a:cs typeface="+mn-lt"/>
              </a:rPr>
              <a:t>için</a:t>
            </a:r>
            <a:r>
              <a:rPr lang="en-US" sz="2400" dirty="0">
                <a:ea typeface="+mn-lt"/>
                <a:cs typeface="+mn-lt"/>
              </a:rPr>
              <a:t> </a:t>
            </a:r>
            <a:r>
              <a:rPr lang="en-US" sz="2400" dirty="0" err="1">
                <a:ea typeface="+mn-lt"/>
                <a:cs typeface="+mn-lt"/>
              </a:rPr>
              <a:t>sisteminizdeki</a:t>
            </a:r>
            <a:r>
              <a:rPr lang="en-US" sz="2400" dirty="0">
                <a:ea typeface="+mn-lt"/>
                <a:cs typeface="+mn-lt"/>
              </a:rPr>
              <a:t> infrastructure </a:t>
            </a:r>
            <a:r>
              <a:rPr lang="en-US" sz="2400" dirty="0" err="1">
                <a:ea typeface="+mn-lt"/>
                <a:cs typeface="+mn-lt"/>
              </a:rPr>
              <a:t>karmaşıklığı</a:t>
            </a:r>
            <a:r>
              <a:rPr lang="en-US" sz="2400" dirty="0">
                <a:ea typeface="+mn-lt"/>
                <a:cs typeface="+mn-lt"/>
              </a:rPr>
              <a:t> </a:t>
            </a:r>
            <a:r>
              <a:rPr lang="en-US" sz="2400" dirty="0" err="1">
                <a:ea typeface="+mn-lt"/>
                <a:cs typeface="+mn-lt"/>
              </a:rPr>
              <a:t>artacaktır</a:t>
            </a:r>
            <a:r>
              <a:rPr lang="en-US" sz="2400" dirty="0">
                <a:ea typeface="+mn-lt"/>
                <a:cs typeface="+mn-lt"/>
              </a:rPr>
              <a:t>.</a:t>
            </a:r>
            <a:endParaRPr lang="en-US" sz="2400" dirty="0"/>
          </a:p>
          <a:p>
            <a:endParaRPr lang="en-US" dirty="0"/>
          </a:p>
        </p:txBody>
      </p:sp>
    </p:spTree>
    <p:extLst>
      <p:ext uri="{BB962C8B-B14F-4D97-AF65-F5344CB8AC3E}">
        <p14:creationId xmlns:p14="http://schemas.microsoft.com/office/powerpoint/2010/main" val="27095875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D0893-3627-3497-5000-724EA91C6711}"/>
              </a:ext>
            </a:extLst>
          </p:cNvPr>
          <p:cNvSpPr>
            <a:spLocks noGrp="1"/>
          </p:cNvSpPr>
          <p:nvPr>
            <p:ph type="title"/>
          </p:nvPr>
        </p:nvSpPr>
        <p:spPr/>
        <p:txBody>
          <a:bodyPr/>
          <a:lstStyle/>
          <a:p>
            <a:r>
              <a:rPr lang="tr-TR" dirty="0">
                <a:solidFill>
                  <a:schemeClr val="accent2">
                    <a:lumMod val="75000"/>
                  </a:schemeClr>
                </a:solidFill>
              </a:rPr>
              <a:t>OutBox Pattern</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46E42582-F995-4BBB-9F9A-DA7806B56E3E}"/>
              </a:ext>
            </a:extLst>
          </p:cNvPr>
          <p:cNvSpPr>
            <a:spLocks noGrp="1"/>
          </p:cNvSpPr>
          <p:nvPr>
            <p:ph idx="1"/>
          </p:nvPr>
        </p:nvSpPr>
        <p:spPr/>
        <p:txBody>
          <a:bodyPr>
            <a:normAutofit lnSpcReduction="10000"/>
          </a:bodyPr>
          <a:lstStyle/>
          <a:p>
            <a:r>
              <a:rPr lang="en-US" dirty="0"/>
              <a:t>Outbox pattern, </a:t>
            </a:r>
            <a:r>
              <a:rPr lang="en-US" dirty="0">
                <a:solidFill>
                  <a:schemeClr val="accent2">
                    <a:lumMod val="75000"/>
                  </a:schemeClr>
                </a:solidFill>
              </a:rPr>
              <a:t>Guaranteed Delivery Pattern</a:t>
            </a:r>
            <a:r>
              <a:rPr lang="en-US" dirty="0"/>
              <a:t>(</a:t>
            </a:r>
            <a:r>
              <a:rPr lang="en-US" dirty="0" err="1"/>
              <a:t>Garantili</a:t>
            </a:r>
            <a:r>
              <a:rPr lang="en-US" dirty="0"/>
              <a:t> </a:t>
            </a:r>
            <a:r>
              <a:rPr lang="en-US" dirty="0" err="1"/>
              <a:t>Teslimat</a:t>
            </a:r>
            <a:r>
              <a:rPr lang="en-US" dirty="0"/>
              <a:t> </a:t>
            </a:r>
            <a:r>
              <a:rPr lang="en-US" dirty="0" err="1"/>
              <a:t>Deseni</a:t>
            </a:r>
            <a:r>
              <a:rPr lang="en-US" dirty="0"/>
              <a:t>)’a </a:t>
            </a:r>
            <a:r>
              <a:rPr lang="en-US" dirty="0" err="1"/>
              <a:t>dayanır</a:t>
            </a:r>
            <a:r>
              <a:rPr lang="en-US" dirty="0"/>
              <a:t>!</a:t>
            </a:r>
            <a:endParaRPr lang="tr-TR" dirty="0"/>
          </a:p>
          <a:p>
            <a:endParaRPr lang="tr-TR" dirty="0"/>
          </a:p>
          <a:p>
            <a:r>
              <a:rPr lang="tr-TR" dirty="0"/>
              <a:t>Asenkron iletişim kuran dağıtık yapılarda istek sonrası bir kesinti olması durumlarına istinaden olası veri kaybını ve verinin tutarsızlığını engellemek amacı güden bir yaklaşımdır. </a:t>
            </a:r>
          </a:p>
          <a:p>
            <a:endParaRPr lang="tr-TR" dirty="0"/>
          </a:p>
          <a:p>
            <a:r>
              <a:rPr lang="tr-TR" dirty="0"/>
              <a:t>Hizmet kesintiye uğrasa bile mesaj fiziki olarak saklanır. Kesinti sonrasında tekrar mesaj gönderilir. </a:t>
            </a:r>
            <a:endParaRPr lang="en-US" dirty="0"/>
          </a:p>
        </p:txBody>
      </p:sp>
    </p:spTree>
    <p:extLst>
      <p:ext uri="{BB962C8B-B14F-4D97-AF65-F5344CB8AC3E}">
        <p14:creationId xmlns:p14="http://schemas.microsoft.com/office/powerpoint/2010/main" val="28392777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8E8C-17F0-AF08-7F11-37553F921C6E}"/>
              </a:ext>
            </a:extLst>
          </p:cNvPr>
          <p:cNvSpPr>
            <a:spLocks noGrp="1"/>
          </p:cNvSpPr>
          <p:nvPr>
            <p:ph type="title"/>
          </p:nvPr>
        </p:nvSpPr>
        <p:spPr/>
        <p:txBody>
          <a:bodyPr/>
          <a:lstStyle/>
          <a:p>
            <a:r>
              <a:rPr lang="tr-TR" dirty="0">
                <a:solidFill>
                  <a:schemeClr val="accent2">
                    <a:lumMod val="75000"/>
                  </a:schemeClr>
                </a:solidFill>
              </a:rPr>
              <a:t>OutBox Pattern</a:t>
            </a:r>
            <a:endParaRPr lang="en-US" dirty="0"/>
          </a:p>
        </p:txBody>
      </p:sp>
      <p:sp>
        <p:nvSpPr>
          <p:cNvPr id="3" name="Content Placeholder 2">
            <a:extLst>
              <a:ext uri="{FF2B5EF4-FFF2-40B4-BE49-F238E27FC236}">
                <a16:creationId xmlns:a16="http://schemas.microsoft.com/office/drawing/2014/main" id="{E18D2ABD-FCA3-497B-5F8D-6E0CBCB889F0}"/>
              </a:ext>
            </a:extLst>
          </p:cNvPr>
          <p:cNvSpPr>
            <a:spLocks noGrp="1"/>
          </p:cNvSpPr>
          <p:nvPr>
            <p:ph idx="1"/>
          </p:nvPr>
        </p:nvSpPr>
        <p:spPr/>
        <p:txBody>
          <a:bodyPr/>
          <a:lstStyle/>
          <a:p>
            <a:r>
              <a:rPr lang="en-US" dirty="0"/>
              <a:t>Outbox pattern distributed </a:t>
            </a:r>
            <a:r>
              <a:rPr lang="en-US" dirty="0" err="1"/>
              <a:t>mimarilerde</a:t>
            </a:r>
            <a:r>
              <a:rPr lang="en-US" dirty="0"/>
              <a:t> </a:t>
            </a:r>
            <a:r>
              <a:rPr lang="en-US" dirty="0" err="1"/>
              <a:t>atomik</a:t>
            </a:r>
            <a:r>
              <a:rPr lang="en-US" dirty="0"/>
              <a:t> </a:t>
            </a:r>
            <a:r>
              <a:rPr lang="en-US" dirty="0" err="1"/>
              <a:t>bir</a:t>
            </a:r>
            <a:r>
              <a:rPr lang="en-US" dirty="0"/>
              <a:t> </a:t>
            </a:r>
            <a:r>
              <a:rPr lang="en-US" dirty="0" err="1"/>
              <a:t>davranış</a:t>
            </a:r>
            <a:r>
              <a:rPr lang="en-US" dirty="0"/>
              <a:t> </a:t>
            </a:r>
            <a:r>
              <a:rPr lang="en-US" dirty="0" err="1"/>
              <a:t>sergilenmesini</a:t>
            </a:r>
            <a:r>
              <a:rPr lang="en-US" dirty="0"/>
              <a:t> </a:t>
            </a:r>
            <a:r>
              <a:rPr lang="en-US" dirty="0" err="1"/>
              <a:t>sağlar</a:t>
            </a:r>
            <a:r>
              <a:rPr lang="en-US" dirty="0"/>
              <a:t>.</a:t>
            </a:r>
            <a:endParaRPr lang="tr-TR" dirty="0"/>
          </a:p>
          <a:p>
            <a:endParaRPr lang="tr-TR" dirty="0"/>
          </a:p>
          <a:p>
            <a:r>
              <a:rPr lang="en-US" dirty="0"/>
              <a:t>Microservice </a:t>
            </a:r>
            <a:r>
              <a:rPr lang="en-US" dirty="0" err="1"/>
              <a:t>yaklaşımlarında</a:t>
            </a:r>
            <a:r>
              <a:rPr lang="en-US" dirty="0"/>
              <a:t>, </a:t>
            </a:r>
            <a:r>
              <a:rPr lang="en-US" dirty="0" err="1"/>
              <a:t>kritik</a:t>
            </a:r>
            <a:r>
              <a:rPr lang="en-US" dirty="0"/>
              <a:t> </a:t>
            </a:r>
            <a:r>
              <a:rPr lang="en-US" dirty="0" err="1"/>
              <a:t>mesajlara</a:t>
            </a:r>
            <a:r>
              <a:rPr lang="en-US" dirty="0"/>
              <a:t> </a:t>
            </a:r>
            <a:r>
              <a:rPr lang="en-US" dirty="0" err="1"/>
              <a:t>sahip</a:t>
            </a:r>
            <a:r>
              <a:rPr lang="en-US" dirty="0"/>
              <a:t> </a:t>
            </a:r>
            <a:r>
              <a:rPr lang="en-US" dirty="0" err="1"/>
              <a:t>olan</a:t>
            </a:r>
            <a:r>
              <a:rPr lang="en-US" dirty="0"/>
              <a:t> her </a:t>
            </a:r>
            <a:r>
              <a:rPr lang="en-US" dirty="0" err="1"/>
              <a:t>bir</a:t>
            </a:r>
            <a:r>
              <a:rPr lang="en-US" dirty="0"/>
              <a:t> </a:t>
            </a:r>
            <a:r>
              <a:rPr lang="en-US" dirty="0" err="1"/>
              <a:t>servis</a:t>
            </a:r>
            <a:r>
              <a:rPr lang="en-US" dirty="0"/>
              <a:t> </a:t>
            </a:r>
            <a:r>
              <a:rPr lang="en-US" dirty="0" err="1"/>
              <a:t>kendi</a:t>
            </a:r>
            <a:r>
              <a:rPr lang="en-US" dirty="0"/>
              <a:t> Outbox </a:t>
            </a:r>
            <a:r>
              <a:rPr lang="en-US" dirty="0" err="1"/>
              <a:t>tablosuna</a:t>
            </a:r>
            <a:r>
              <a:rPr lang="en-US" dirty="0"/>
              <a:t> </a:t>
            </a:r>
            <a:r>
              <a:rPr lang="en-US" dirty="0" err="1"/>
              <a:t>sahip</a:t>
            </a:r>
            <a:r>
              <a:rPr lang="en-US" dirty="0"/>
              <a:t> </a:t>
            </a:r>
            <a:r>
              <a:rPr lang="en-US" dirty="0" err="1"/>
              <a:t>olmalı</a:t>
            </a:r>
            <a:r>
              <a:rPr lang="en-US" dirty="0"/>
              <a:t> </a:t>
            </a:r>
            <a:r>
              <a:rPr lang="en-US" dirty="0" err="1"/>
              <a:t>ve</a:t>
            </a:r>
            <a:r>
              <a:rPr lang="en-US" dirty="0"/>
              <a:t> </a:t>
            </a:r>
            <a:r>
              <a:rPr lang="en-US" dirty="0" err="1"/>
              <a:t>mesajları</a:t>
            </a:r>
            <a:r>
              <a:rPr lang="en-US" dirty="0"/>
              <a:t> </a:t>
            </a:r>
            <a:r>
              <a:rPr lang="en-US" dirty="0" err="1"/>
              <a:t>önce</a:t>
            </a:r>
            <a:r>
              <a:rPr lang="en-US" dirty="0"/>
              <a:t> </a:t>
            </a:r>
            <a:r>
              <a:rPr lang="en-US" dirty="0" err="1"/>
              <a:t>bu</a:t>
            </a:r>
            <a:r>
              <a:rPr lang="en-US" dirty="0"/>
              <a:t> </a:t>
            </a:r>
            <a:r>
              <a:rPr lang="en-US" dirty="0" err="1"/>
              <a:t>tabloya</a:t>
            </a:r>
            <a:r>
              <a:rPr lang="en-US" dirty="0"/>
              <a:t> </a:t>
            </a:r>
            <a:r>
              <a:rPr lang="en-US" dirty="0" err="1"/>
              <a:t>atıp</a:t>
            </a:r>
            <a:r>
              <a:rPr lang="en-US" dirty="0"/>
              <a:t> </a:t>
            </a:r>
            <a:r>
              <a:rPr lang="en-US" dirty="0" err="1"/>
              <a:t>ardından</a:t>
            </a:r>
            <a:r>
              <a:rPr lang="en-US" dirty="0"/>
              <a:t> </a:t>
            </a:r>
            <a:r>
              <a:rPr lang="en-US" dirty="0" err="1"/>
              <a:t>bir</a:t>
            </a:r>
            <a:r>
              <a:rPr lang="en-US" dirty="0"/>
              <a:t> publisher </a:t>
            </a:r>
            <a:r>
              <a:rPr lang="en-US" dirty="0" err="1"/>
              <a:t>aracılığıyla</a:t>
            </a:r>
            <a:r>
              <a:rPr lang="en-US" dirty="0"/>
              <a:t> </a:t>
            </a:r>
            <a:r>
              <a:rPr lang="en-US" dirty="0" err="1"/>
              <a:t>hedef</a:t>
            </a:r>
            <a:r>
              <a:rPr lang="en-US" dirty="0"/>
              <a:t> </a:t>
            </a:r>
            <a:r>
              <a:rPr lang="en-US" dirty="0" err="1"/>
              <a:t>servise</a:t>
            </a:r>
            <a:r>
              <a:rPr lang="en-US" dirty="0"/>
              <a:t> </a:t>
            </a:r>
            <a:r>
              <a:rPr lang="en-US" dirty="0" err="1"/>
              <a:t>ya</a:t>
            </a:r>
            <a:r>
              <a:rPr lang="en-US" dirty="0"/>
              <a:t> da message </a:t>
            </a:r>
            <a:r>
              <a:rPr lang="en-US" dirty="0" err="1"/>
              <a:t>broker’a</a:t>
            </a:r>
            <a:r>
              <a:rPr lang="en-US" dirty="0"/>
              <a:t> </a:t>
            </a:r>
            <a:r>
              <a:rPr lang="en-US" dirty="0" err="1"/>
              <a:t>göndermelidir</a:t>
            </a:r>
            <a:r>
              <a:rPr lang="en-US" dirty="0"/>
              <a:t>.</a:t>
            </a:r>
          </a:p>
        </p:txBody>
      </p:sp>
    </p:spTree>
    <p:extLst>
      <p:ext uri="{BB962C8B-B14F-4D97-AF65-F5344CB8AC3E}">
        <p14:creationId xmlns:p14="http://schemas.microsoft.com/office/powerpoint/2010/main" val="1007250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DA74-41D9-C004-46E9-EC0564891EAC}"/>
              </a:ext>
            </a:extLst>
          </p:cNvPr>
          <p:cNvSpPr>
            <a:spLocks noGrp="1"/>
          </p:cNvSpPr>
          <p:nvPr>
            <p:ph type="title"/>
          </p:nvPr>
        </p:nvSpPr>
        <p:spPr/>
        <p:txBody>
          <a:bodyPr/>
          <a:lstStyle/>
          <a:p>
            <a:r>
              <a:rPr lang="tr-TR" dirty="0">
                <a:solidFill>
                  <a:schemeClr val="accent2">
                    <a:lumMod val="75000"/>
                  </a:schemeClr>
                </a:solidFill>
              </a:rPr>
              <a:t>OutBox Pattern</a:t>
            </a:r>
            <a:endParaRPr lang="en-US" dirty="0"/>
          </a:p>
        </p:txBody>
      </p:sp>
      <p:sp>
        <p:nvSpPr>
          <p:cNvPr id="3" name="Content Placeholder 2">
            <a:extLst>
              <a:ext uri="{FF2B5EF4-FFF2-40B4-BE49-F238E27FC236}">
                <a16:creationId xmlns:a16="http://schemas.microsoft.com/office/drawing/2014/main" id="{0CE7E619-4F5E-2AC1-CB6B-68317A00DAF3}"/>
              </a:ext>
            </a:extLst>
          </p:cNvPr>
          <p:cNvSpPr>
            <a:spLocks noGrp="1"/>
          </p:cNvSpPr>
          <p:nvPr>
            <p:ph idx="1"/>
          </p:nvPr>
        </p:nvSpPr>
        <p:spPr/>
        <p:txBody>
          <a:bodyPr/>
          <a:lstStyle/>
          <a:p>
            <a:r>
              <a:rPr lang="tr-TR" dirty="0"/>
              <a:t>Micro Hizmet mimarilerinde bir olay meydana geldiğinde </a:t>
            </a:r>
            <a:r>
              <a:rPr lang="en-US" dirty="0"/>
              <a:t>hem </a:t>
            </a:r>
            <a:r>
              <a:rPr lang="en-US" dirty="0" err="1"/>
              <a:t>veritabanına</a:t>
            </a:r>
            <a:r>
              <a:rPr lang="en-US" dirty="0"/>
              <a:t> hem de </a:t>
            </a:r>
            <a:r>
              <a:rPr lang="en-US" dirty="0" err="1"/>
              <a:t>bir</a:t>
            </a:r>
            <a:r>
              <a:rPr lang="en-US" dirty="0"/>
              <a:t> message </a:t>
            </a:r>
            <a:r>
              <a:rPr lang="en-US" dirty="0" err="1"/>
              <a:t>broker’a</a:t>
            </a:r>
            <a:r>
              <a:rPr lang="en-US" dirty="0"/>
              <a:t> </a:t>
            </a:r>
            <a:r>
              <a:rPr lang="en-US" dirty="0" err="1"/>
              <a:t>aynı</a:t>
            </a:r>
            <a:r>
              <a:rPr lang="en-US" dirty="0"/>
              <a:t> </a:t>
            </a:r>
            <a:r>
              <a:rPr lang="en-US" dirty="0" err="1"/>
              <a:t>anda</a:t>
            </a:r>
            <a:r>
              <a:rPr lang="en-US" dirty="0"/>
              <a:t> </a:t>
            </a:r>
            <a:r>
              <a:rPr lang="en-US" dirty="0" err="1"/>
              <a:t>veri</a:t>
            </a:r>
            <a:r>
              <a:rPr lang="en-US" dirty="0"/>
              <a:t> </a:t>
            </a:r>
            <a:r>
              <a:rPr lang="en-US" dirty="0" err="1"/>
              <a:t>yazma</a:t>
            </a:r>
            <a:r>
              <a:rPr lang="en-US" dirty="0"/>
              <a:t> </a:t>
            </a:r>
            <a:r>
              <a:rPr lang="en-US" dirty="0" err="1"/>
              <a:t>işlemine</a:t>
            </a:r>
            <a:r>
              <a:rPr lang="en-US" dirty="0"/>
              <a:t> </a:t>
            </a:r>
            <a:r>
              <a:rPr lang="en-US" dirty="0">
                <a:solidFill>
                  <a:schemeClr val="accent2">
                    <a:lumMod val="75000"/>
                  </a:schemeClr>
                </a:solidFill>
              </a:rPr>
              <a:t>Dual Write</a:t>
            </a:r>
            <a:r>
              <a:rPr lang="en-US" dirty="0"/>
              <a:t> </a:t>
            </a:r>
            <a:r>
              <a:rPr lang="en-US" dirty="0" err="1"/>
              <a:t>denir</a:t>
            </a:r>
            <a:r>
              <a:rPr lang="en-US" dirty="0"/>
              <a:t>.</a:t>
            </a:r>
            <a:endParaRPr lang="tr-TR" dirty="0"/>
          </a:p>
          <a:p>
            <a:endParaRPr lang="tr-TR" dirty="0"/>
          </a:p>
          <a:p>
            <a:r>
              <a:rPr lang="tr-TR" dirty="0"/>
              <a:t>Dual Write esnasında veritabanına kaydın atılıp, mesaj broker’a gönderilmemesi durumunda veya tam aksi durumda message broker dinleyen diğer servisler için ciddi veri farklılıkları olacaktır. İşte bu tutarsızlıkları Outbox Pattern ile sıfıra indirgeyebiliriz.</a:t>
            </a:r>
            <a:endParaRPr lang="en-US" dirty="0"/>
          </a:p>
        </p:txBody>
      </p:sp>
    </p:spTree>
    <p:extLst>
      <p:ext uri="{BB962C8B-B14F-4D97-AF65-F5344CB8AC3E}">
        <p14:creationId xmlns:p14="http://schemas.microsoft.com/office/powerpoint/2010/main" val="17807525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C1D8F-648D-25A8-BEE8-B483641C3F87}"/>
              </a:ext>
            </a:extLst>
          </p:cNvPr>
          <p:cNvSpPr>
            <a:spLocks noGrp="1"/>
          </p:cNvSpPr>
          <p:nvPr>
            <p:ph type="title"/>
          </p:nvPr>
        </p:nvSpPr>
        <p:spPr/>
        <p:txBody>
          <a:bodyPr/>
          <a:lstStyle/>
          <a:p>
            <a:r>
              <a:rPr lang="tr-TR" dirty="0">
                <a:solidFill>
                  <a:schemeClr val="accent2">
                    <a:lumMod val="75000"/>
                  </a:schemeClr>
                </a:solidFill>
              </a:rPr>
              <a:t>OutBox Pattern</a:t>
            </a:r>
            <a:endParaRPr lang="en-US" dirty="0"/>
          </a:p>
        </p:txBody>
      </p:sp>
      <p:pic>
        <p:nvPicPr>
          <p:cNvPr id="5" name="Content Placeholder 4" descr="A screenshot of a computer&#10;&#10;Description automatically generated with medium confidence">
            <a:extLst>
              <a:ext uri="{FF2B5EF4-FFF2-40B4-BE49-F238E27FC236}">
                <a16:creationId xmlns:a16="http://schemas.microsoft.com/office/drawing/2014/main" id="{BD39F4A4-96F3-8105-1AB9-9A03B8A5D4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7562" y="2304641"/>
            <a:ext cx="9848327" cy="3403466"/>
          </a:xfrm>
        </p:spPr>
      </p:pic>
    </p:spTree>
    <p:extLst>
      <p:ext uri="{BB962C8B-B14F-4D97-AF65-F5344CB8AC3E}">
        <p14:creationId xmlns:p14="http://schemas.microsoft.com/office/powerpoint/2010/main" val="37321378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AB78C-07A9-857E-0663-704910B9AB3C}"/>
              </a:ext>
            </a:extLst>
          </p:cNvPr>
          <p:cNvSpPr>
            <a:spLocks noGrp="1"/>
          </p:cNvSpPr>
          <p:nvPr>
            <p:ph type="title"/>
          </p:nvPr>
        </p:nvSpPr>
        <p:spPr/>
        <p:txBody>
          <a:bodyPr/>
          <a:lstStyle/>
          <a:p>
            <a:r>
              <a:rPr lang="tr-TR" dirty="0">
                <a:solidFill>
                  <a:schemeClr val="accent2">
                    <a:lumMod val="75000"/>
                  </a:schemeClr>
                </a:solidFill>
              </a:rPr>
              <a:t>NetCore CAP</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1D811AEF-228D-29EF-C945-FCCA3780942B}"/>
              </a:ext>
            </a:extLst>
          </p:cNvPr>
          <p:cNvSpPr>
            <a:spLocks noGrp="1"/>
          </p:cNvSpPr>
          <p:nvPr>
            <p:ph idx="1"/>
          </p:nvPr>
        </p:nvSpPr>
        <p:spPr/>
        <p:txBody>
          <a:bodyPr/>
          <a:lstStyle/>
          <a:p>
            <a:r>
              <a:rPr lang="tr-TR" dirty="0"/>
              <a:t>Altyapısal olarak Outbox Pattern kullanır. Bu sayede micro hizmetler arasındaki veri tutarsızlığı, distributed transaction (saga,2PC) gibi ağır işlemlerden kurtulmuş oluruz.</a:t>
            </a:r>
          </a:p>
          <a:p>
            <a:endParaRPr lang="tr-TR" dirty="0"/>
          </a:p>
          <a:p>
            <a:endParaRPr lang="en-US" dirty="0"/>
          </a:p>
        </p:txBody>
      </p:sp>
    </p:spTree>
    <p:extLst>
      <p:ext uri="{BB962C8B-B14F-4D97-AF65-F5344CB8AC3E}">
        <p14:creationId xmlns:p14="http://schemas.microsoft.com/office/powerpoint/2010/main" val="56000849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B8E2F-60EB-A3BF-B27B-4CF076899474}"/>
              </a:ext>
            </a:extLst>
          </p:cNvPr>
          <p:cNvSpPr>
            <a:spLocks noGrp="1"/>
          </p:cNvSpPr>
          <p:nvPr>
            <p:ph type="title"/>
          </p:nvPr>
        </p:nvSpPr>
        <p:spPr/>
        <p:txBody>
          <a:bodyPr/>
          <a:lstStyle/>
          <a:p>
            <a:r>
              <a:rPr lang="tr-TR" dirty="0">
                <a:solidFill>
                  <a:schemeClr val="accent2">
                    <a:lumMod val="75000"/>
                  </a:schemeClr>
                </a:solidFill>
              </a:rPr>
              <a:t>NetCore CAP</a:t>
            </a:r>
            <a:endParaRPr lang="en-US" dirty="0"/>
          </a:p>
        </p:txBody>
      </p:sp>
      <p:pic>
        <p:nvPicPr>
          <p:cNvPr id="4" name="Content Placeholder 3" descr="Diagram&#10;&#10;Description automatically generated">
            <a:extLst>
              <a:ext uri="{FF2B5EF4-FFF2-40B4-BE49-F238E27FC236}">
                <a16:creationId xmlns:a16="http://schemas.microsoft.com/office/drawing/2014/main" id="{6FB81274-B143-9B2B-C55E-5315DB7A3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4424" y="2028420"/>
            <a:ext cx="8886135" cy="3528318"/>
          </a:xfrm>
          <a:prstGeom prst="rect">
            <a:avLst/>
          </a:prstGeom>
        </p:spPr>
      </p:pic>
    </p:spTree>
    <p:extLst>
      <p:ext uri="{BB962C8B-B14F-4D97-AF65-F5344CB8AC3E}">
        <p14:creationId xmlns:p14="http://schemas.microsoft.com/office/powerpoint/2010/main" val="6554794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CD98-E081-D197-193B-87D9847E8ABC}"/>
              </a:ext>
            </a:extLst>
          </p:cNvPr>
          <p:cNvSpPr>
            <a:spLocks noGrp="1"/>
          </p:cNvSpPr>
          <p:nvPr>
            <p:ph type="title"/>
          </p:nvPr>
        </p:nvSpPr>
        <p:spPr/>
        <p:txBody>
          <a:bodyPr/>
          <a:lstStyle/>
          <a:p>
            <a:r>
              <a:rPr lang="tr-TR" dirty="0">
                <a:solidFill>
                  <a:schemeClr val="accent2">
                    <a:lumMod val="75000"/>
                  </a:schemeClr>
                </a:solidFill>
              </a:rPr>
              <a:t>NetCore CAP Dashboard</a:t>
            </a:r>
            <a:endParaRPr lang="en-US" dirty="0"/>
          </a:p>
        </p:txBody>
      </p:sp>
      <p:pic>
        <p:nvPicPr>
          <p:cNvPr id="5" name="Content Placeholder 4" descr="Chart&#10;&#10;Description automatically generated">
            <a:extLst>
              <a:ext uri="{FF2B5EF4-FFF2-40B4-BE49-F238E27FC236}">
                <a16:creationId xmlns:a16="http://schemas.microsoft.com/office/drawing/2014/main" id="{11A60AE3-6231-BE9B-88A2-044FEBFE6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1266" y="1690688"/>
            <a:ext cx="9466348" cy="4481512"/>
          </a:xfrm>
        </p:spPr>
      </p:pic>
    </p:spTree>
    <p:extLst>
      <p:ext uri="{BB962C8B-B14F-4D97-AF65-F5344CB8AC3E}">
        <p14:creationId xmlns:p14="http://schemas.microsoft.com/office/powerpoint/2010/main" val="11305859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73BF9-439A-E0ED-8F66-CC08EC8F1F41}"/>
              </a:ext>
            </a:extLst>
          </p:cNvPr>
          <p:cNvSpPr>
            <a:spLocks noGrp="1"/>
          </p:cNvSpPr>
          <p:nvPr>
            <p:ph type="title"/>
          </p:nvPr>
        </p:nvSpPr>
        <p:spPr/>
        <p:txBody>
          <a:bodyPr/>
          <a:lstStyle/>
          <a:p>
            <a:r>
              <a:rPr lang="tr-TR" dirty="0">
                <a:solidFill>
                  <a:schemeClr val="accent2">
                    <a:lumMod val="75000"/>
                  </a:schemeClr>
                </a:solidFill>
              </a:rPr>
              <a:t>Micro Hizmet Mimarilerinde Altyapısal Hizmetler</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F220FF82-C1CD-DF90-D5EF-48986B84468F}"/>
              </a:ext>
            </a:extLst>
          </p:cNvPr>
          <p:cNvSpPr>
            <a:spLocks noGrp="1"/>
          </p:cNvSpPr>
          <p:nvPr>
            <p:ph idx="1"/>
          </p:nvPr>
        </p:nvSpPr>
        <p:spPr/>
        <p:txBody>
          <a:bodyPr/>
          <a:lstStyle/>
          <a:p>
            <a:pPr marL="0" indent="0">
              <a:buNone/>
            </a:pPr>
            <a:endParaRPr lang="tr-TR" dirty="0"/>
          </a:p>
          <a:p>
            <a:r>
              <a:rPr lang="tr-TR" dirty="0"/>
              <a:t>Identity Service Kavramı</a:t>
            </a:r>
          </a:p>
          <a:p>
            <a:r>
              <a:rPr lang="tr-TR" dirty="0"/>
              <a:t>API Gateway Kavramı</a:t>
            </a:r>
          </a:p>
          <a:p>
            <a:r>
              <a:rPr lang="tr-TR" dirty="0"/>
              <a:t>Service Discovery Kavramı</a:t>
            </a:r>
          </a:p>
          <a:p>
            <a:r>
              <a:rPr lang="tr-TR" dirty="0"/>
              <a:t>Recilience Kavramı</a:t>
            </a:r>
          </a:p>
          <a:p>
            <a:r>
              <a:rPr lang="tr-TR" dirty="0"/>
              <a:t>Aggregate Log Kavramı</a:t>
            </a:r>
          </a:p>
          <a:p>
            <a:r>
              <a:rPr lang="tr-TR" dirty="0"/>
              <a:t>Distrubuted Cache Kavramı</a:t>
            </a:r>
          </a:p>
          <a:p>
            <a:endParaRPr lang="en-US" dirty="0"/>
          </a:p>
        </p:txBody>
      </p:sp>
    </p:spTree>
    <p:extLst>
      <p:ext uri="{BB962C8B-B14F-4D97-AF65-F5344CB8AC3E}">
        <p14:creationId xmlns:p14="http://schemas.microsoft.com/office/powerpoint/2010/main" val="197623290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FE3720-9130-4C82-AFC3-D9664B8F79D9}"/>
              </a:ext>
            </a:extLst>
          </p:cNvPr>
          <p:cNvSpPr>
            <a:spLocks noGrp="1"/>
          </p:cNvSpPr>
          <p:nvPr>
            <p:ph type="title"/>
          </p:nvPr>
        </p:nvSpPr>
        <p:spPr/>
        <p:txBody>
          <a:bodyPr/>
          <a:lstStyle/>
          <a:p>
            <a:r>
              <a:rPr lang="tr-TR" dirty="0">
                <a:solidFill>
                  <a:schemeClr val="accent2">
                    <a:lumMod val="75000"/>
                  </a:schemeClr>
                </a:solidFill>
              </a:rPr>
              <a:t>API Gateway Kavramı</a:t>
            </a:r>
          </a:p>
        </p:txBody>
      </p:sp>
      <p:sp>
        <p:nvSpPr>
          <p:cNvPr id="3" name="İçerik Yer Tutucusu 2">
            <a:extLst>
              <a:ext uri="{FF2B5EF4-FFF2-40B4-BE49-F238E27FC236}">
                <a16:creationId xmlns:a16="http://schemas.microsoft.com/office/drawing/2014/main" id="{78CFD13F-09D7-4EA5-8B95-2EAE018BBEF3}"/>
              </a:ext>
            </a:extLst>
          </p:cNvPr>
          <p:cNvSpPr>
            <a:spLocks noGrp="1"/>
          </p:cNvSpPr>
          <p:nvPr>
            <p:ph idx="1"/>
          </p:nvPr>
        </p:nvSpPr>
        <p:spPr/>
        <p:txBody>
          <a:bodyPr vert="horz" lIns="91440" tIns="45720" rIns="91440" bIns="45720" rtlCol="0" anchor="t">
            <a:normAutofit/>
          </a:bodyPr>
          <a:lstStyle/>
          <a:p>
            <a:r>
              <a:rPr lang="tr-TR" dirty="0">
                <a:ea typeface="+mn-lt"/>
                <a:cs typeface="+mn-lt"/>
              </a:rPr>
              <a:t>API </a:t>
            </a:r>
            <a:r>
              <a:rPr lang="tr-TR" dirty="0" err="1">
                <a:ea typeface="+mn-lt"/>
                <a:cs typeface="+mn-lt"/>
              </a:rPr>
              <a:t>gatewayin</a:t>
            </a:r>
            <a:r>
              <a:rPr lang="tr-TR" dirty="0">
                <a:ea typeface="+mn-lt"/>
                <a:cs typeface="+mn-lt"/>
              </a:rPr>
              <a:t> birçok işlevi olmasının yanı sıra temel işlevi </a:t>
            </a:r>
            <a:r>
              <a:rPr lang="tr-TR" dirty="0" err="1">
                <a:ea typeface="+mn-lt"/>
                <a:cs typeface="+mn-lt"/>
              </a:rPr>
              <a:t>clienttan</a:t>
            </a:r>
            <a:r>
              <a:rPr lang="tr-TR" dirty="0">
                <a:ea typeface="+mn-lt"/>
                <a:cs typeface="+mn-lt"/>
              </a:rPr>
              <a:t> </a:t>
            </a:r>
            <a:r>
              <a:rPr lang="tr-TR" dirty="0" err="1">
                <a:ea typeface="+mn-lt"/>
                <a:cs typeface="+mn-lt"/>
              </a:rPr>
              <a:t>requestleri</a:t>
            </a:r>
            <a:r>
              <a:rPr lang="tr-TR" dirty="0">
                <a:ea typeface="+mn-lt"/>
                <a:cs typeface="+mn-lt"/>
              </a:rPr>
              <a:t> alıp onları uygun servislere yönlendirmektir.</a:t>
            </a:r>
            <a:endParaRPr lang="tr-TR" dirty="0"/>
          </a:p>
        </p:txBody>
      </p:sp>
      <p:pic>
        <p:nvPicPr>
          <p:cNvPr id="4" name="Picture 4">
            <a:extLst>
              <a:ext uri="{FF2B5EF4-FFF2-40B4-BE49-F238E27FC236}">
                <a16:creationId xmlns:a16="http://schemas.microsoft.com/office/drawing/2014/main" id="{CDF69E44-B874-4038-8F4D-8F1181D067E4}"/>
              </a:ext>
            </a:extLst>
          </p:cNvPr>
          <p:cNvPicPr>
            <a:picLocks noChangeAspect="1"/>
          </p:cNvPicPr>
          <p:nvPr/>
        </p:nvPicPr>
        <p:blipFill>
          <a:blip r:embed="rId2"/>
          <a:stretch>
            <a:fillRect/>
          </a:stretch>
        </p:blipFill>
        <p:spPr>
          <a:xfrm>
            <a:off x="2520043" y="3239261"/>
            <a:ext cx="6208485" cy="3200692"/>
          </a:xfrm>
          <a:prstGeom prst="rect">
            <a:avLst/>
          </a:prstGeom>
        </p:spPr>
      </p:pic>
    </p:spTree>
    <p:extLst>
      <p:ext uri="{BB962C8B-B14F-4D97-AF65-F5344CB8AC3E}">
        <p14:creationId xmlns:p14="http://schemas.microsoft.com/office/powerpoint/2010/main" val="365970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0446-A216-49BE-8313-2151E05B88DB}"/>
              </a:ext>
            </a:extLst>
          </p:cNvPr>
          <p:cNvSpPr>
            <a:spLocks noGrp="1"/>
          </p:cNvSpPr>
          <p:nvPr>
            <p:ph type="title"/>
          </p:nvPr>
        </p:nvSpPr>
        <p:spPr/>
        <p:txBody>
          <a:bodyPr/>
          <a:lstStyle/>
          <a:p>
            <a:r>
              <a:rPr lang="en-US" dirty="0">
                <a:solidFill>
                  <a:schemeClr val="accent2">
                    <a:lumMod val="75000"/>
                  </a:schemeClr>
                </a:solidFill>
              </a:rPr>
              <a:t>SOA </a:t>
            </a:r>
            <a:r>
              <a:rPr lang="en-US" dirty="0" err="1">
                <a:solidFill>
                  <a:schemeClr val="accent2">
                    <a:lumMod val="75000"/>
                  </a:schemeClr>
                </a:solidFill>
              </a:rPr>
              <a:t>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6EACFE9E-0F5C-4962-9DBA-9E097EC54A64}"/>
              </a:ext>
            </a:extLst>
          </p:cNvPr>
          <p:cNvSpPr>
            <a:spLocks noGrp="1"/>
          </p:cNvSpPr>
          <p:nvPr>
            <p:ph idx="1"/>
          </p:nvPr>
        </p:nvSpPr>
        <p:spPr/>
        <p:txBody>
          <a:bodyPr vert="horz" lIns="91440" tIns="45720" rIns="91440" bIns="45720" rtlCol="0" anchor="t">
            <a:normAutofit/>
          </a:bodyPr>
          <a:lstStyle/>
          <a:p>
            <a:endParaRPr lang="en-US" dirty="0"/>
          </a:p>
          <a:p>
            <a:endParaRPr lang="en-US" dirty="0"/>
          </a:p>
        </p:txBody>
      </p:sp>
      <p:pic>
        <p:nvPicPr>
          <p:cNvPr id="4" name="Picture 4">
            <a:extLst>
              <a:ext uri="{FF2B5EF4-FFF2-40B4-BE49-F238E27FC236}">
                <a16:creationId xmlns:a16="http://schemas.microsoft.com/office/drawing/2014/main" id="{B9F7027D-FEF5-40ED-AB75-322D7306E353}"/>
              </a:ext>
            </a:extLst>
          </p:cNvPr>
          <p:cNvPicPr>
            <a:picLocks noChangeAspect="1"/>
          </p:cNvPicPr>
          <p:nvPr/>
        </p:nvPicPr>
        <p:blipFill>
          <a:blip r:embed="rId2"/>
          <a:stretch>
            <a:fillRect/>
          </a:stretch>
        </p:blipFill>
        <p:spPr>
          <a:xfrm>
            <a:off x="1469437" y="1744497"/>
            <a:ext cx="8952088" cy="3641820"/>
          </a:xfrm>
          <a:prstGeom prst="rect">
            <a:avLst/>
          </a:prstGeom>
        </p:spPr>
      </p:pic>
    </p:spTree>
    <p:extLst>
      <p:ext uri="{BB962C8B-B14F-4D97-AF65-F5344CB8AC3E}">
        <p14:creationId xmlns:p14="http://schemas.microsoft.com/office/powerpoint/2010/main" val="712080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3101-AB16-4161-8B09-0976A86437BE}"/>
              </a:ext>
            </a:extLst>
          </p:cNvPr>
          <p:cNvSpPr>
            <a:spLocks noGrp="1"/>
          </p:cNvSpPr>
          <p:nvPr>
            <p:ph type="title"/>
          </p:nvPr>
        </p:nvSpPr>
        <p:spPr/>
        <p:txBody>
          <a:bodyPr/>
          <a:lstStyle/>
          <a:p>
            <a:r>
              <a:rPr lang="en-US" dirty="0">
                <a:solidFill>
                  <a:schemeClr val="accent2">
                    <a:lumMod val="75000"/>
                  </a:schemeClr>
                </a:solidFill>
                <a:ea typeface="+mj-lt"/>
                <a:cs typeface="+mj-lt"/>
              </a:rPr>
              <a:t>API GATEWAY İLE NELER YAPILABİLİR?</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D8E14BDA-447B-49C8-94F9-3582F99A9877}"/>
              </a:ext>
            </a:extLst>
          </p:cNvPr>
          <p:cNvSpPr>
            <a:spLocks noGrp="1"/>
          </p:cNvSpPr>
          <p:nvPr>
            <p:ph idx="1"/>
          </p:nvPr>
        </p:nvSpPr>
        <p:spPr/>
        <p:txBody>
          <a:bodyPr vert="horz" lIns="91440" tIns="45720" rIns="91440" bIns="45720" rtlCol="0" anchor="t">
            <a:normAutofit fontScale="92500"/>
          </a:bodyPr>
          <a:lstStyle/>
          <a:p>
            <a:r>
              <a:rPr lang="en-US" dirty="0">
                <a:solidFill>
                  <a:schemeClr val="accent2">
                    <a:lumMod val="75000"/>
                  </a:schemeClr>
                </a:solidFill>
                <a:ea typeface="+mn-lt"/>
                <a:cs typeface="+mn-lt"/>
              </a:rPr>
              <a:t>Authentication – Authorization :</a:t>
            </a:r>
            <a:r>
              <a:rPr lang="en-US" dirty="0">
                <a:ea typeface="+mn-lt"/>
                <a:cs typeface="+mn-lt"/>
              </a:rPr>
              <a:t> </a:t>
            </a:r>
            <a:r>
              <a:rPr lang="en-US" dirty="0" err="1">
                <a:ea typeface="+mn-lt"/>
                <a:cs typeface="+mn-lt"/>
              </a:rPr>
              <a:t>Servislerimize</a:t>
            </a:r>
            <a:r>
              <a:rPr lang="en-US" dirty="0">
                <a:ea typeface="+mn-lt"/>
                <a:cs typeface="+mn-lt"/>
              </a:rPr>
              <a:t> </a:t>
            </a:r>
            <a:r>
              <a:rPr lang="en-US" dirty="0" err="1">
                <a:ea typeface="+mn-lt"/>
                <a:cs typeface="+mn-lt"/>
              </a:rPr>
              <a:t>tek</a:t>
            </a:r>
            <a:r>
              <a:rPr lang="en-US" dirty="0">
                <a:ea typeface="+mn-lt"/>
                <a:cs typeface="+mn-lt"/>
              </a:rPr>
              <a:t> </a:t>
            </a:r>
            <a:r>
              <a:rPr lang="en-US" dirty="0" err="1">
                <a:ea typeface="+mn-lt"/>
                <a:cs typeface="+mn-lt"/>
              </a:rPr>
              <a:t>giriş</a:t>
            </a:r>
            <a:r>
              <a:rPr lang="en-US" dirty="0">
                <a:ea typeface="+mn-lt"/>
                <a:cs typeface="+mn-lt"/>
              </a:rPr>
              <a:t> </a:t>
            </a:r>
            <a:r>
              <a:rPr lang="en-US" dirty="0" err="1">
                <a:ea typeface="+mn-lt"/>
                <a:cs typeface="+mn-lt"/>
              </a:rPr>
              <a:t>noktası</a:t>
            </a:r>
            <a:r>
              <a:rPr lang="en-US" dirty="0">
                <a:ea typeface="+mn-lt"/>
                <a:cs typeface="+mn-lt"/>
              </a:rPr>
              <a:t> </a:t>
            </a:r>
            <a:r>
              <a:rPr lang="en-US" dirty="0" err="1">
                <a:ea typeface="+mn-lt"/>
                <a:cs typeface="+mn-lt"/>
              </a:rPr>
              <a:t>api</a:t>
            </a:r>
            <a:r>
              <a:rPr lang="en-US" dirty="0">
                <a:ea typeface="+mn-lt"/>
                <a:cs typeface="+mn-lt"/>
              </a:rPr>
              <a:t> </a:t>
            </a:r>
            <a:r>
              <a:rPr lang="en-US" dirty="0" err="1">
                <a:ea typeface="+mn-lt"/>
                <a:cs typeface="+mn-lt"/>
              </a:rPr>
              <a:t>gatewayimiz</a:t>
            </a:r>
            <a:r>
              <a:rPr lang="en-US" dirty="0">
                <a:ea typeface="+mn-lt"/>
                <a:cs typeface="+mn-lt"/>
              </a:rPr>
              <a:t> </a:t>
            </a:r>
            <a:r>
              <a:rPr lang="en-US" dirty="0" err="1">
                <a:ea typeface="+mn-lt"/>
                <a:cs typeface="+mn-lt"/>
              </a:rPr>
              <a:t>olacağından</a:t>
            </a:r>
            <a:r>
              <a:rPr lang="en-US" dirty="0">
                <a:ea typeface="+mn-lt"/>
                <a:cs typeface="+mn-lt"/>
              </a:rPr>
              <a:t> </a:t>
            </a:r>
            <a:r>
              <a:rPr lang="en-US" dirty="0" err="1">
                <a:ea typeface="+mn-lt"/>
                <a:cs typeface="+mn-lt"/>
              </a:rPr>
              <a:t>bu</a:t>
            </a:r>
            <a:r>
              <a:rPr lang="en-US" dirty="0">
                <a:ea typeface="+mn-lt"/>
                <a:cs typeface="+mn-lt"/>
              </a:rPr>
              <a:t> </a:t>
            </a:r>
            <a:r>
              <a:rPr lang="en-US" dirty="0" err="1">
                <a:ea typeface="+mn-lt"/>
                <a:cs typeface="+mn-lt"/>
              </a:rPr>
              <a:t>servislerin</a:t>
            </a:r>
            <a:r>
              <a:rPr lang="en-US" dirty="0">
                <a:ea typeface="+mn-lt"/>
                <a:cs typeface="+mn-lt"/>
              </a:rPr>
              <a:t> authentication </a:t>
            </a:r>
            <a:r>
              <a:rPr lang="en-US" dirty="0" err="1">
                <a:ea typeface="+mn-lt"/>
                <a:cs typeface="+mn-lt"/>
              </a:rPr>
              <a:t>ve</a:t>
            </a:r>
            <a:r>
              <a:rPr lang="en-US" dirty="0">
                <a:ea typeface="+mn-lt"/>
                <a:cs typeface="+mn-lt"/>
              </a:rPr>
              <a:t> </a:t>
            </a:r>
            <a:r>
              <a:rPr lang="en-US" dirty="0" err="1">
                <a:ea typeface="+mn-lt"/>
                <a:cs typeface="+mn-lt"/>
              </a:rPr>
              <a:t>authorizationunu</a:t>
            </a:r>
            <a:r>
              <a:rPr lang="en-US" dirty="0">
                <a:ea typeface="+mn-lt"/>
                <a:cs typeface="+mn-lt"/>
              </a:rPr>
              <a:t> </a:t>
            </a:r>
            <a:r>
              <a:rPr lang="en-US" dirty="0" err="1">
                <a:ea typeface="+mn-lt"/>
                <a:cs typeface="+mn-lt"/>
              </a:rPr>
              <a:t>api</a:t>
            </a:r>
            <a:r>
              <a:rPr lang="en-US" dirty="0">
                <a:ea typeface="+mn-lt"/>
                <a:cs typeface="+mn-lt"/>
              </a:rPr>
              <a:t> gateway </a:t>
            </a:r>
            <a:r>
              <a:rPr lang="en-US" dirty="0" err="1">
                <a:ea typeface="+mn-lt"/>
                <a:cs typeface="+mn-lt"/>
              </a:rPr>
              <a:t>üzerinden</a:t>
            </a:r>
            <a:r>
              <a:rPr lang="en-US" dirty="0">
                <a:ea typeface="+mn-lt"/>
                <a:cs typeface="+mn-lt"/>
              </a:rPr>
              <a:t> </a:t>
            </a:r>
            <a:r>
              <a:rPr lang="en-US" dirty="0" err="1">
                <a:ea typeface="+mn-lt"/>
                <a:cs typeface="+mn-lt"/>
              </a:rPr>
              <a:t>yapabiliriz</a:t>
            </a:r>
            <a:r>
              <a:rPr lang="en-US" dirty="0">
                <a:ea typeface="+mn-lt"/>
                <a:cs typeface="+mn-lt"/>
              </a:rPr>
              <a:t>. </a:t>
            </a:r>
          </a:p>
          <a:p>
            <a:r>
              <a:rPr lang="en-US" dirty="0">
                <a:solidFill>
                  <a:schemeClr val="accent2">
                    <a:lumMod val="75000"/>
                  </a:schemeClr>
                </a:solidFill>
                <a:ea typeface="+mn-lt"/>
                <a:cs typeface="+mn-lt"/>
              </a:rPr>
              <a:t>Logging :</a:t>
            </a:r>
            <a:r>
              <a:rPr lang="en-US" dirty="0">
                <a:ea typeface="+mn-lt"/>
                <a:cs typeface="+mn-lt"/>
              </a:rPr>
              <a:t> Api gateway </a:t>
            </a:r>
            <a:r>
              <a:rPr lang="en-US" dirty="0" err="1">
                <a:ea typeface="+mn-lt"/>
                <a:cs typeface="+mn-lt"/>
              </a:rPr>
              <a:t>üzerinden</a:t>
            </a:r>
            <a:r>
              <a:rPr lang="en-US" dirty="0">
                <a:ea typeface="+mn-lt"/>
                <a:cs typeface="+mn-lt"/>
              </a:rPr>
              <a:t> </a:t>
            </a:r>
            <a:r>
              <a:rPr lang="en-US" dirty="0" err="1">
                <a:ea typeface="+mn-lt"/>
                <a:cs typeface="+mn-lt"/>
              </a:rPr>
              <a:t>tüm</a:t>
            </a:r>
            <a:r>
              <a:rPr lang="en-US" dirty="0">
                <a:ea typeface="+mn-lt"/>
                <a:cs typeface="+mn-lt"/>
              </a:rPr>
              <a:t> </a:t>
            </a:r>
            <a:r>
              <a:rPr lang="en-US" dirty="0" err="1">
                <a:ea typeface="+mn-lt"/>
                <a:cs typeface="+mn-lt"/>
              </a:rPr>
              <a:t>servislerimize</a:t>
            </a:r>
            <a:r>
              <a:rPr lang="en-US" dirty="0">
                <a:ea typeface="+mn-lt"/>
                <a:cs typeface="+mn-lt"/>
              </a:rPr>
              <a:t> </a:t>
            </a:r>
            <a:r>
              <a:rPr lang="en-US" dirty="0" err="1">
                <a:ea typeface="+mn-lt"/>
                <a:cs typeface="+mn-lt"/>
              </a:rPr>
              <a:t>gelen</a:t>
            </a:r>
            <a:r>
              <a:rPr lang="en-US" dirty="0">
                <a:ea typeface="+mn-lt"/>
                <a:cs typeface="+mn-lt"/>
              </a:rPr>
              <a:t> request </a:t>
            </a:r>
            <a:r>
              <a:rPr lang="en-US" dirty="0" err="1">
                <a:ea typeface="+mn-lt"/>
                <a:cs typeface="+mn-lt"/>
              </a:rPr>
              <a:t>ve</a:t>
            </a:r>
            <a:r>
              <a:rPr lang="en-US" dirty="0">
                <a:ea typeface="+mn-lt"/>
                <a:cs typeface="+mn-lt"/>
              </a:rPr>
              <a:t> </a:t>
            </a:r>
            <a:r>
              <a:rPr lang="en-US" dirty="0" err="1">
                <a:ea typeface="+mn-lt"/>
                <a:cs typeface="+mn-lt"/>
              </a:rPr>
              <a:t>responseları</a:t>
            </a:r>
            <a:r>
              <a:rPr lang="en-US" dirty="0">
                <a:ea typeface="+mn-lt"/>
                <a:cs typeface="+mn-lt"/>
              </a:rPr>
              <a:t> </a:t>
            </a:r>
            <a:r>
              <a:rPr lang="en-US" dirty="0" err="1">
                <a:ea typeface="+mn-lt"/>
                <a:cs typeface="+mn-lt"/>
              </a:rPr>
              <a:t>loglayabiliriz</a:t>
            </a:r>
            <a:r>
              <a:rPr lang="en-US" dirty="0">
                <a:ea typeface="+mn-lt"/>
                <a:cs typeface="+mn-lt"/>
              </a:rPr>
              <a:t>.</a:t>
            </a:r>
            <a:endParaRPr lang="en-US" dirty="0"/>
          </a:p>
          <a:p>
            <a:r>
              <a:rPr lang="en-US" dirty="0">
                <a:solidFill>
                  <a:schemeClr val="accent2">
                    <a:lumMod val="75000"/>
                  </a:schemeClr>
                </a:solidFill>
                <a:ea typeface="+mn-lt"/>
                <a:cs typeface="+mn-lt"/>
              </a:rPr>
              <a:t>Response Caching  : </a:t>
            </a:r>
            <a:r>
              <a:rPr lang="en-US" dirty="0">
                <a:ea typeface="+mn-lt"/>
                <a:cs typeface="+mn-lt"/>
              </a:rPr>
              <a:t>API gateway </a:t>
            </a:r>
            <a:r>
              <a:rPr lang="en-US" dirty="0" err="1">
                <a:ea typeface="+mn-lt"/>
                <a:cs typeface="+mn-lt"/>
              </a:rPr>
              <a:t>üzerinden</a:t>
            </a:r>
            <a:r>
              <a:rPr lang="en-US" dirty="0">
                <a:ea typeface="+mn-lt"/>
                <a:cs typeface="+mn-lt"/>
              </a:rPr>
              <a:t> </a:t>
            </a:r>
            <a:r>
              <a:rPr lang="en-US" dirty="0" err="1">
                <a:ea typeface="+mn-lt"/>
                <a:cs typeface="+mn-lt"/>
              </a:rPr>
              <a:t>enpointlerinizin</a:t>
            </a:r>
            <a:r>
              <a:rPr lang="en-US" dirty="0">
                <a:ea typeface="+mn-lt"/>
                <a:cs typeface="+mn-lt"/>
              </a:rPr>
              <a:t> </a:t>
            </a:r>
            <a:r>
              <a:rPr lang="en-US" dirty="0" err="1">
                <a:ea typeface="+mn-lt"/>
                <a:cs typeface="+mn-lt"/>
              </a:rPr>
              <a:t>responselarını</a:t>
            </a:r>
            <a:r>
              <a:rPr lang="en-US" dirty="0">
                <a:ea typeface="+mn-lt"/>
                <a:cs typeface="+mn-lt"/>
              </a:rPr>
              <a:t> </a:t>
            </a:r>
            <a:r>
              <a:rPr lang="en-US" dirty="0" err="1">
                <a:ea typeface="+mn-lt"/>
                <a:cs typeface="+mn-lt"/>
              </a:rPr>
              <a:t>cachleyebilirsiniz</a:t>
            </a:r>
            <a:r>
              <a:rPr lang="en-US" dirty="0">
                <a:ea typeface="+mn-lt"/>
                <a:cs typeface="+mn-lt"/>
              </a:rPr>
              <a:t>. </a:t>
            </a:r>
            <a:r>
              <a:rPr lang="en-US" dirty="0" err="1">
                <a:ea typeface="+mn-lt"/>
                <a:cs typeface="+mn-lt"/>
              </a:rPr>
              <a:t>Böylece</a:t>
            </a:r>
            <a:r>
              <a:rPr lang="en-US" dirty="0">
                <a:ea typeface="+mn-lt"/>
                <a:cs typeface="+mn-lt"/>
              </a:rPr>
              <a:t>, </a:t>
            </a:r>
            <a:r>
              <a:rPr lang="en-US" dirty="0" err="1">
                <a:ea typeface="+mn-lt"/>
                <a:cs typeface="+mn-lt"/>
              </a:rPr>
              <a:t>endpointe</a:t>
            </a:r>
            <a:r>
              <a:rPr lang="en-US" dirty="0">
                <a:ea typeface="+mn-lt"/>
                <a:cs typeface="+mn-lt"/>
              </a:rPr>
              <a:t> </a:t>
            </a:r>
            <a:r>
              <a:rPr lang="en-US" dirty="0" err="1">
                <a:ea typeface="+mn-lt"/>
                <a:cs typeface="+mn-lt"/>
              </a:rPr>
              <a:t>giden</a:t>
            </a:r>
            <a:r>
              <a:rPr lang="en-US" dirty="0">
                <a:ea typeface="+mn-lt"/>
                <a:cs typeface="+mn-lt"/>
              </a:rPr>
              <a:t> call </a:t>
            </a:r>
            <a:r>
              <a:rPr lang="en-US" dirty="0" err="1">
                <a:ea typeface="+mn-lt"/>
                <a:cs typeface="+mn-lt"/>
              </a:rPr>
              <a:t>sayısını</a:t>
            </a:r>
            <a:r>
              <a:rPr lang="en-US" dirty="0">
                <a:ea typeface="+mn-lt"/>
                <a:cs typeface="+mn-lt"/>
              </a:rPr>
              <a:t> </a:t>
            </a:r>
            <a:r>
              <a:rPr lang="en-US" dirty="0" err="1">
                <a:ea typeface="+mn-lt"/>
                <a:cs typeface="+mn-lt"/>
              </a:rPr>
              <a:t>düşürebiliriz</a:t>
            </a:r>
            <a:r>
              <a:rPr lang="en-US" dirty="0">
                <a:ea typeface="+mn-lt"/>
                <a:cs typeface="+mn-lt"/>
              </a:rPr>
              <a:t>.</a:t>
            </a:r>
            <a:endParaRPr lang="en-US" dirty="0"/>
          </a:p>
          <a:p>
            <a:r>
              <a:rPr lang="en-US" dirty="0">
                <a:solidFill>
                  <a:schemeClr val="accent2">
                    <a:lumMod val="75000"/>
                  </a:schemeClr>
                </a:solidFill>
                <a:ea typeface="+mn-lt"/>
                <a:cs typeface="+mn-lt"/>
              </a:rPr>
              <a:t>Routing :</a:t>
            </a:r>
            <a:r>
              <a:rPr lang="en-US" dirty="0">
                <a:ea typeface="+mn-lt"/>
                <a:cs typeface="+mn-lt"/>
              </a:rPr>
              <a:t> API gateway </a:t>
            </a:r>
            <a:r>
              <a:rPr lang="en-US" dirty="0" err="1">
                <a:ea typeface="+mn-lt"/>
                <a:cs typeface="+mn-lt"/>
              </a:rPr>
              <a:t>ile</a:t>
            </a:r>
            <a:r>
              <a:rPr lang="en-US" dirty="0">
                <a:ea typeface="+mn-lt"/>
                <a:cs typeface="+mn-lt"/>
              </a:rPr>
              <a:t> </a:t>
            </a:r>
            <a:r>
              <a:rPr lang="en-US" dirty="0" err="1">
                <a:ea typeface="+mn-lt"/>
                <a:cs typeface="+mn-lt"/>
              </a:rPr>
              <a:t>clienti</a:t>
            </a:r>
            <a:r>
              <a:rPr lang="en-US" dirty="0">
                <a:ea typeface="+mn-lt"/>
                <a:cs typeface="+mn-lt"/>
              </a:rPr>
              <a:t> </a:t>
            </a:r>
            <a:r>
              <a:rPr lang="en-US" dirty="0" err="1">
                <a:ea typeface="+mn-lt"/>
                <a:cs typeface="+mn-lt"/>
              </a:rPr>
              <a:t>ilgili</a:t>
            </a:r>
            <a:r>
              <a:rPr lang="en-US" dirty="0">
                <a:ea typeface="+mn-lt"/>
                <a:cs typeface="+mn-lt"/>
              </a:rPr>
              <a:t> </a:t>
            </a:r>
            <a:r>
              <a:rPr lang="en-US" dirty="0" err="1">
                <a:ea typeface="+mn-lt"/>
                <a:cs typeface="+mn-lt"/>
              </a:rPr>
              <a:t>routelara</a:t>
            </a:r>
            <a:r>
              <a:rPr lang="en-US" dirty="0">
                <a:ea typeface="+mn-lt"/>
                <a:cs typeface="+mn-lt"/>
              </a:rPr>
              <a:t> </a:t>
            </a:r>
            <a:r>
              <a:rPr lang="en-US" dirty="0" err="1">
                <a:ea typeface="+mn-lt"/>
                <a:cs typeface="+mn-lt"/>
              </a:rPr>
              <a:t>yönlendirebiliriz</a:t>
            </a:r>
            <a:r>
              <a:rPr lang="en-US" dirty="0">
                <a:ea typeface="+mn-lt"/>
                <a:cs typeface="+mn-lt"/>
              </a:rPr>
              <a:t>.</a:t>
            </a:r>
            <a:endParaRPr lang="en-US" dirty="0"/>
          </a:p>
          <a:p>
            <a:endParaRPr lang="en-US" dirty="0"/>
          </a:p>
        </p:txBody>
      </p:sp>
    </p:spTree>
    <p:extLst>
      <p:ext uri="{BB962C8B-B14F-4D97-AF65-F5344CB8AC3E}">
        <p14:creationId xmlns:p14="http://schemas.microsoft.com/office/powerpoint/2010/main" val="35182425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9BB1E-893C-4E4C-9E88-9F0424501514}"/>
              </a:ext>
            </a:extLst>
          </p:cNvPr>
          <p:cNvSpPr>
            <a:spLocks noGrp="1"/>
          </p:cNvSpPr>
          <p:nvPr>
            <p:ph type="title"/>
          </p:nvPr>
        </p:nvSpPr>
        <p:spPr/>
        <p:txBody>
          <a:bodyPr/>
          <a:lstStyle/>
          <a:p>
            <a:r>
              <a:rPr lang="en-US" dirty="0">
                <a:solidFill>
                  <a:schemeClr val="accent2">
                    <a:lumMod val="75000"/>
                  </a:schemeClr>
                </a:solidFill>
                <a:ea typeface="+mj-lt"/>
                <a:cs typeface="+mj-lt"/>
              </a:rPr>
              <a:t>API </a:t>
            </a:r>
            <a:r>
              <a:rPr lang="en-US" dirty="0" err="1">
                <a:solidFill>
                  <a:schemeClr val="accent2">
                    <a:lumMod val="75000"/>
                  </a:schemeClr>
                </a:solidFill>
                <a:ea typeface="+mj-lt"/>
                <a:cs typeface="+mj-lt"/>
              </a:rPr>
              <a:t>Gateway’in</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1D0B1FC7-11DD-4D38-98FF-69B8ACFFBB37}"/>
              </a:ext>
            </a:extLst>
          </p:cNvPr>
          <p:cNvSpPr>
            <a:spLocks noGrp="1"/>
          </p:cNvSpPr>
          <p:nvPr>
            <p:ph idx="1"/>
          </p:nvPr>
        </p:nvSpPr>
        <p:spPr/>
        <p:txBody>
          <a:bodyPr vert="horz" lIns="91440" tIns="45720" rIns="91440" bIns="45720" rtlCol="0" anchor="t">
            <a:noAutofit/>
          </a:bodyPr>
          <a:lstStyle/>
          <a:p>
            <a:r>
              <a:rPr lang="en-US" sz="2400" dirty="0">
                <a:ea typeface="+mn-lt"/>
                <a:cs typeface="+mn-lt"/>
              </a:rPr>
              <a:t>Client</a:t>
            </a:r>
            <a:r>
              <a:rPr lang="tr-TR" sz="2400" dirty="0">
                <a:ea typeface="+mn-lt"/>
                <a:cs typeface="+mn-lt"/>
              </a:rPr>
              <a:t> Uygulamaların</a:t>
            </a:r>
            <a:r>
              <a:rPr lang="en-US" sz="2400" dirty="0">
                <a:ea typeface="+mn-lt"/>
                <a:cs typeface="+mn-lt"/>
              </a:rPr>
              <a:t>, </a:t>
            </a:r>
            <a:r>
              <a:rPr lang="tr-TR" sz="2400" dirty="0">
                <a:ea typeface="+mn-lt"/>
                <a:cs typeface="+mn-lt"/>
              </a:rPr>
              <a:t>Server </a:t>
            </a:r>
            <a:r>
              <a:rPr lang="en-US" sz="2400" dirty="0" err="1">
                <a:ea typeface="+mn-lt"/>
                <a:cs typeface="+mn-lt"/>
              </a:rPr>
              <a:t>uygulama</a:t>
            </a:r>
            <a:r>
              <a:rPr lang="tr-TR" sz="2400" dirty="0">
                <a:ea typeface="+mn-lt"/>
                <a:cs typeface="+mn-lt"/>
              </a:rPr>
              <a:t>ların</a:t>
            </a:r>
            <a:r>
              <a:rPr lang="en-US" sz="2400" dirty="0">
                <a:ea typeface="+mn-lt"/>
                <a:cs typeface="+mn-lt"/>
              </a:rPr>
              <a:t> mi</a:t>
            </a:r>
            <a:r>
              <a:rPr lang="tr-TR" sz="2400" dirty="0">
                <a:ea typeface="+mn-lt"/>
                <a:cs typeface="+mn-lt"/>
              </a:rPr>
              <a:t>kro hizmetlere</a:t>
            </a:r>
            <a:r>
              <a:rPr lang="en-US" sz="2400" dirty="0">
                <a:ea typeface="+mn-lt"/>
                <a:cs typeface="+mn-lt"/>
              </a:rPr>
              <a:t> </a:t>
            </a:r>
            <a:r>
              <a:rPr lang="en-US" sz="2400" dirty="0" err="1">
                <a:ea typeface="+mn-lt"/>
                <a:cs typeface="+mn-lt"/>
              </a:rPr>
              <a:t>nasıl</a:t>
            </a:r>
            <a:r>
              <a:rPr lang="en-US" sz="2400" dirty="0">
                <a:ea typeface="+mn-lt"/>
                <a:cs typeface="+mn-lt"/>
              </a:rPr>
              <a:t> </a:t>
            </a:r>
            <a:r>
              <a:rPr lang="en-US" sz="2400" dirty="0" err="1">
                <a:ea typeface="+mn-lt"/>
                <a:cs typeface="+mn-lt"/>
              </a:rPr>
              <a:t>bölündüğü</a:t>
            </a:r>
            <a:r>
              <a:rPr lang="en-US" sz="2400" dirty="0">
                <a:ea typeface="+mn-lt"/>
                <a:cs typeface="+mn-lt"/>
              </a:rPr>
              <a:t> </a:t>
            </a:r>
            <a:r>
              <a:rPr lang="en-US" sz="2400" dirty="0" err="1">
                <a:ea typeface="+mn-lt"/>
                <a:cs typeface="+mn-lt"/>
              </a:rPr>
              <a:t>hususunda</a:t>
            </a:r>
            <a:r>
              <a:rPr lang="en-US" sz="2400" dirty="0">
                <a:ea typeface="+mn-lt"/>
                <a:cs typeface="+mn-lt"/>
              </a:rPr>
              <a:t> </a:t>
            </a:r>
            <a:r>
              <a:rPr lang="en-US" sz="2400" dirty="0" err="1">
                <a:ea typeface="+mn-lt"/>
                <a:cs typeface="+mn-lt"/>
              </a:rPr>
              <a:t>düşünmekten</a:t>
            </a:r>
            <a:r>
              <a:rPr lang="en-US" sz="2400" dirty="0">
                <a:ea typeface="+mn-lt"/>
                <a:cs typeface="+mn-lt"/>
              </a:rPr>
              <a:t> </a:t>
            </a:r>
            <a:r>
              <a:rPr lang="en-US" sz="2400" dirty="0" err="1">
                <a:ea typeface="+mn-lt"/>
                <a:cs typeface="+mn-lt"/>
              </a:rPr>
              <a:t>izole</a:t>
            </a:r>
            <a:r>
              <a:rPr lang="en-US" sz="2400" dirty="0">
                <a:ea typeface="+mn-lt"/>
                <a:cs typeface="+mn-lt"/>
              </a:rPr>
              <a:t> </a:t>
            </a:r>
            <a:r>
              <a:rPr lang="en-US" sz="2400" dirty="0" err="1">
                <a:ea typeface="+mn-lt"/>
                <a:cs typeface="+mn-lt"/>
              </a:rPr>
              <a:t>eder</a:t>
            </a:r>
            <a:r>
              <a:rPr lang="en-US" sz="2400" dirty="0">
                <a:ea typeface="+mn-lt"/>
                <a:cs typeface="+mn-lt"/>
              </a:rPr>
              <a:t>.</a:t>
            </a:r>
            <a:endParaRPr lang="tr-TR" sz="2400" dirty="0">
              <a:ea typeface="+mn-lt"/>
              <a:cs typeface="+mn-lt"/>
            </a:endParaRPr>
          </a:p>
          <a:p>
            <a:r>
              <a:rPr lang="en-US" sz="2400" dirty="0">
                <a:ea typeface="+mn-lt"/>
                <a:cs typeface="+mn-lt"/>
              </a:rPr>
              <a:t>Request/ Response </a:t>
            </a:r>
            <a:r>
              <a:rPr lang="en-US" sz="2400" dirty="0" err="1">
                <a:ea typeface="+mn-lt"/>
                <a:cs typeface="+mn-lt"/>
              </a:rPr>
              <a:t>sayısını</a:t>
            </a:r>
            <a:r>
              <a:rPr lang="en-US" sz="2400" dirty="0">
                <a:ea typeface="+mn-lt"/>
                <a:cs typeface="+mn-lt"/>
              </a:rPr>
              <a:t> </a:t>
            </a:r>
            <a:r>
              <a:rPr lang="en-US" sz="2400" dirty="0" err="1">
                <a:ea typeface="+mn-lt"/>
                <a:cs typeface="+mn-lt"/>
              </a:rPr>
              <a:t>azaltır</a:t>
            </a:r>
            <a:r>
              <a:rPr lang="en-US" sz="2400" dirty="0">
                <a:ea typeface="+mn-lt"/>
                <a:cs typeface="+mn-lt"/>
              </a:rPr>
              <a:t>. </a:t>
            </a:r>
            <a:endParaRPr lang="tr-TR" sz="2400" dirty="0">
              <a:ea typeface="+mn-lt"/>
              <a:cs typeface="+mn-lt"/>
            </a:endParaRPr>
          </a:p>
          <a:p>
            <a:r>
              <a:rPr lang="tr-TR" sz="2400" dirty="0">
                <a:ea typeface="+mn-lt"/>
                <a:cs typeface="+mn-lt"/>
              </a:rPr>
              <a:t>C</a:t>
            </a:r>
            <a:r>
              <a:rPr lang="en-US" sz="2400" dirty="0">
                <a:ea typeface="+mn-lt"/>
                <a:cs typeface="+mn-lt"/>
              </a:rPr>
              <a:t>ross </a:t>
            </a:r>
            <a:r>
              <a:rPr lang="tr-TR" sz="2400" dirty="0">
                <a:ea typeface="+mn-lt"/>
                <a:cs typeface="+mn-lt"/>
              </a:rPr>
              <a:t>-C</a:t>
            </a:r>
            <a:r>
              <a:rPr lang="en-US" sz="2400" dirty="0" err="1">
                <a:ea typeface="+mn-lt"/>
                <a:cs typeface="+mn-lt"/>
              </a:rPr>
              <a:t>utting</a:t>
            </a:r>
            <a:r>
              <a:rPr lang="en-US" sz="2400" dirty="0">
                <a:ea typeface="+mn-lt"/>
                <a:cs typeface="+mn-lt"/>
              </a:rPr>
              <a:t> </a:t>
            </a:r>
            <a:r>
              <a:rPr lang="tr-TR" sz="2400" dirty="0">
                <a:ea typeface="+mn-lt"/>
                <a:cs typeface="+mn-lt"/>
              </a:rPr>
              <a:t>C</a:t>
            </a:r>
            <a:r>
              <a:rPr lang="en-US" sz="2400" dirty="0" err="1">
                <a:ea typeface="+mn-lt"/>
                <a:cs typeface="+mn-lt"/>
              </a:rPr>
              <a:t>oncern</a:t>
            </a:r>
            <a:r>
              <a:rPr lang="en-US" sz="2400" dirty="0">
                <a:ea typeface="+mn-lt"/>
                <a:cs typeface="+mn-lt"/>
              </a:rPr>
              <a:t> </a:t>
            </a:r>
            <a:r>
              <a:rPr lang="en-US" sz="2400" dirty="0" err="1">
                <a:ea typeface="+mn-lt"/>
                <a:cs typeface="+mn-lt"/>
              </a:rPr>
              <a:t>tek</a:t>
            </a:r>
            <a:r>
              <a:rPr lang="en-US" sz="2400" dirty="0">
                <a:ea typeface="+mn-lt"/>
                <a:cs typeface="+mn-lt"/>
              </a:rPr>
              <a:t> </a:t>
            </a:r>
            <a:r>
              <a:rPr lang="en-US" sz="2400" dirty="0" err="1">
                <a:ea typeface="+mn-lt"/>
                <a:cs typeface="+mn-lt"/>
              </a:rPr>
              <a:t>elden</a:t>
            </a:r>
            <a:r>
              <a:rPr lang="en-US" sz="2400" dirty="0">
                <a:ea typeface="+mn-lt"/>
                <a:cs typeface="+mn-lt"/>
              </a:rPr>
              <a:t> </a:t>
            </a:r>
            <a:r>
              <a:rPr lang="en-US" sz="2400" dirty="0" err="1">
                <a:ea typeface="+mn-lt"/>
                <a:cs typeface="+mn-lt"/>
              </a:rPr>
              <a:t>yönetebilmeyi</a:t>
            </a:r>
            <a:r>
              <a:rPr lang="en-US" sz="2400" dirty="0">
                <a:ea typeface="+mn-lt"/>
                <a:cs typeface="+mn-lt"/>
              </a:rPr>
              <a:t> </a:t>
            </a:r>
            <a:r>
              <a:rPr lang="en-US" sz="2400" dirty="0" err="1">
                <a:ea typeface="+mn-lt"/>
                <a:cs typeface="+mn-lt"/>
              </a:rPr>
              <a:t>sağlar</a:t>
            </a:r>
            <a:r>
              <a:rPr lang="en-US" sz="2400" dirty="0">
                <a:ea typeface="+mn-lt"/>
                <a:cs typeface="+mn-lt"/>
              </a:rPr>
              <a:t>.</a:t>
            </a:r>
            <a:endParaRPr lang="tr-TR" sz="2400" dirty="0">
              <a:ea typeface="+mn-lt"/>
              <a:cs typeface="+mn-lt"/>
            </a:endParaRPr>
          </a:p>
          <a:p>
            <a:pPr lvl="1"/>
            <a:r>
              <a:rPr lang="en-US" sz="2000" dirty="0">
                <a:solidFill>
                  <a:schemeClr val="accent2">
                    <a:lumMod val="75000"/>
                  </a:schemeClr>
                </a:solidFill>
                <a:ea typeface="+mn-lt"/>
                <a:cs typeface="+mn-lt"/>
              </a:rPr>
              <a:t>Authentication</a:t>
            </a:r>
            <a:r>
              <a:rPr lang="en-US" sz="2000" dirty="0">
                <a:ea typeface="+mn-lt"/>
                <a:cs typeface="+mn-lt"/>
              </a:rPr>
              <a:t> </a:t>
            </a:r>
            <a:endParaRPr lang="tr-TR" sz="2000" dirty="0">
              <a:ea typeface="+mn-lt"/>
              <a:cs typeface="+mn-lt"/>
            </a:endParaRPr>
          </a:p>
          <a:p>
            <a:pPr lvl="1"/>
            <a:r>
              <a:rPr lang="en-US" sz="2000" dirty="0">
                <a:solidFill>
                  <a:schemeClr val="accent2">
                    <a:lumMod val="75000"/>
                  </a:schemeClr>
                </a:solidFill>
                <a:ea typeface="+mn-lt"/>
                <a:cs typeface="+mn-lt"/>
              </a:rPr>
              <a:t>Auth</a:t>
            </a:r>
            <a:r>
              <a:rPr lang="tr-TR" sz="2000" dirty="0">
                <a:solidFill>
                  <a:schemeClr val="accent2">
                    <a:lumMod val="75000"/>
                  </a:schemeClr>
                </a:solidFill>
                <a:ea typeface="+mn-lt"/>
                <a:cs typeface="+mn-lt"/>
              </a:rPr>
              <a:t>o</a:t>
            </a:r>
            <a:r>
              <a:rPr lang="en-US" sz="2000" dirty="0" err="1">
                <a:solidFill>
                  <a:schemeClr val="accent2">
                    <a:lumMod val="75000"/>
                  </a:schemeClr>
                </a:solidFill>
                <a:ea typeface="+mn-lt"/>
                <a:cs typeface="+mn-lt"/>
              </a:rPr>
              <a:t>rization</a:t>
            </a:r>
            <a:endParaRPr lang="tr-TR" sz="2000" dirty="0">
              <a:ea typeface="+mn-lt"/>
              <a:cs typeface="+mn-lt"/>
            </a:endParaRPr>
          </a:p>
          <a:p>
            <a:pPr lvl="1"/>
            <a:r>
              <a:rPr lang="en-US" sz="2000" dirty="0">
                <a:solidFill>
                  <a:schemeClr val="accent2">
                    <a:lumMod val="75000"/>
                  </a:schemeClr>
                </a:solidFill>
                <a:ea typeface="+mn-lt"/>
                <a:cs typeface="+mn-lt"/>
              </a:rPr>
              <a:t>Logging</a:t>
            </a:r>
            <a:r>
              <a:rPr lang="en-US" sz="2000" dirty="0">
                <a:ea typeface="+mn-lt"/>
                <a:cs typeface="+mn-lt"/>
              </a:rPr>
              <a:t>,</a:t>
            </a:r>
            <a:endParaRPr lang="tr-TR" sz="2000" dirty="0">
              <a:ea typeface="+mn-lt"/>
              <a:cs typeface="+mn-lt"/>
            </a:endParaRPr>
          </a:p>
          <a:p>
            <a:pPr lvl="1"/>
            <a:r>
              <a:rPr lang="en-US" sz="2000" dirty="0">
                <a:solidFill>
                  <a:schemeClr val="accent2">
                    <a:lumMod val="75000"/>
                  </a:schemeClr>
                </a:solidFill>
                <a:ea typeface="+mn-lt"/>
                <a:cs typeface="+mn-lt"/>
              </a:rPr>
              <a:t>Security</a:t>
            </a:r>
            <a:endParaRPr lang="tr-TR" sz="2000" dirty="0">
              <a:solidFill>
                <a:schemeClr val="accent2">
                  <a:lumMod val="75000"/>
                </a:schemeClr>
              </a:solidFill>
              <a:ea typeface="+mn-lt"/>
              <a:cs typeface="+mn-lt"/>
            </a:endParaRPr>
          </a:p>
          <a:p>
            <a:pPr lvl="1"/>
            <a:r>
              <a:rPr lang="en-US" sz="2000" dirty="0">
                <a:solidFill>
                  <a:schemeClr val="accent2">
                    <a:lumMod val="75000"/>
                  </a:schemeClr>
                </a:solidFill>
                <a:ea typeface="+mn-lt"/>
                <a:cs typeface="+mn-lt"/>
              </a:rPr>
              <a:t>Routing</a:t>
            </a:r>
            <a:endParaRPr lang="en-US" sz="2000" dirty="0"/>
          </a:p>
          <a:p>
            <a:endParaRPr lang="en-US" dirty="0"/>
          </a:p>
        </p:txBody>
      </p:sp>
    </p:spTree>
    <p:extLst>
      <p:ext uri="{BB962C8B-B14F-4D97-AF65-F5344CB8AC3E}">
        <p14:creationId xmlns:p14="http://schemas.microsoft.com/office/powerpoint/2010/main" val="20837819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3FC8-02ED-489D-B424-4A5985BA46C8}"/>
              </a:ext>
            </a:extLst>
          </p:cNvPr>
          <p:cNvSpPr>
            <a:spLocks noGrp="1"/>
          </p:cNvSpPr>
          <p:nvPr>
            <p:ph type="title"/>
          </p:nvPr>
        </p:nvSpPr>
        <p:spPr/>
        <p:txBody>
          <a:bodyPr/>
          <a:lstStyle/>
          <a:p>
            <a:r>
              <a:rPr lang="en-US" dirty="0">
                <a:solidFill>
                  <a:schemeClr val="accent2">
                    <a:lumMod val="75000"/>
                  </a:schemeClr>
                </a:solidFill>
                <a:ea typeface="+mj-lt"/>
                <a:cs typeface="+mj-lt"/>
              </a:rPr>
              <a:t>API </a:t>
            </a:r>
            <a:r>
              <a:rPr lang="en-US" dirty="0" err="1">
                <a:solidFill>
                  <a:schemeClr val="accent2">
                    <a:lumMod val="75000"/>
                  </a:schemeClr>
                </a:solidFill>
                <a:ea typeface="+mj-lt"/>
                <a:cs typeface="+mj-lt"/>
              </a:rPr>
              <a:t>Gateway’in</a:t>
            </a:r>
            <a:r>
              <a:rPr lang="en-US" dirty="0">
                <a:solidFill>
                  <a:schemeClr val="accent2">
                    <a:lumMod val="75000"/>
                  </a:schemeClr>
                </a:solidFill>
                <a:ea typeface="+mj-lt"/>
                <a:cs typeface="+mj-lt"/>
              </a:rPr>
              <a:t> </a:t>
            </a:r>
            <a:r>
              <a:rPr lang="en-US" dirty="0" err="1">
                <a:solidFill>
                  <a:schemeClr val="accent2">
                    <a:lumMod val="75000"/>
                  </a:schemeClr>
                </a:solidFill>
                <a:ea typeface="+mj-lt"/>
                <a:cs typeface="+mj-lt"/>
              </a:rPr>
              <a:t>Dezavantajları</a:t>
            </a:r>
            <a:endParaRPr lang="en-US" dirty="0" err="1">
              <a:solidFill>
                <a:schemeClr val="accent2">
                  <a:lumMod val="75000"/>
                </a:schemeClr>
              </a:solidFill>
            </a:endParaRPr>
          </a:p>
        </p:txBody>
      </p:sp>
      <p:sp>
        <p:nvSpPr>
          <p:cNvPr id="3" name="Content Placeholder 2">
            <a:extLst>
              <a:ext uri="{FF2B5EF4-FFF2-40B4-BE49-F238E27FC236}">
                <a16:creationId xmlns:a16="http://schemas.microsoft.com/office/drawing/2014/main" id="{2723737A-F82E-4A04-AFCE-059AFEF89BAA}"/>
              </a:ext>
            </a:extLst>
          </p:cNvPr>
          <p:cNvSpPr>
            <a:spLocks noGrp="1"/>
          </p:cNvSpPr>
          <p:nvPr>
            <p:ph idx="1"/>
          </p:nvPr>
        </p:nvSpPr>
        <p:spPr/>
        <p:txBody>
          <a:bodyPr vert="horz" lIns="91440" tIns="45720" rIns="91440" bIns="45720" rtlCol="0" anchor="t">
            <a:normAutofit/>
          </a:bodyPr>
          <a:lstStyle/>
          <a:p>
            <a:r>
              <a:rPr lang="en-US" sz="2400" dirty="0">
                <a:ea typeface="+mn-lt"/>
                <a:cs typeface="+mn-lt"/>
              </a:rPr>
              <a:t>Network </a:t>
            </a:r>
            <a:r>
              <a:rPr lang="en-US" sz="2400" dirty="0" err="1">
                <a:ea typeface="+mn-lt"/>
                <a:cs typeface="+mn-lt"/>
              </a:rPr>
              <a:t>üzerinde</a:t>
            </a:r>
            <a:r>
              <a:rPr lang="en-US" sz="2400" dirty="0">
                <a:ea typeface="+mn-lt"/>
                <a:cs typeface="+mn-lt"/>
              </a:rPr>
              <a:t> yeni </a:t>
            </a:r>
            <a:r>
              <a:rPr lang="en-US" sz="2400" dirty="0" err="1">
                <a:ea typeface="+mn-lt"/>
                <a:cs typeface="+mn-lt"/>
              </a:rPr>
              <a:t>bir</a:t>
            </a:r>
            <a:r>
              <a:rPr lang="en-US" sz="2400" dirty="0">
                <a:ea typeface="+mn-lt"/>
                <a:cs typeface="+mn-lt"/>
              </a:rPr>
              <a:t> </a:t>
            </a:r>
            <a:r>
              <a:rPr lang="en-US" sz="2400" dirty="0" err="1">
                <a:ea typeface="+mn-lt"/>
                <a:cs typeface="+mn-lt"/>
              </a:rPr>
              <a:t>katman</a:t>
            </a:r>
            <a:r>
              <a:rPr lang="en-US" sz="2400" dirty="0">
                <a:ea typeface="+mn-lt"/>
                <a:cs typeface="+mn-lt"/>
              </a:rPr>
              <a:t> </a:t>
            </a:r>
            <a:r>
              <a:rPr lang="en-US" sz="2400" dirty="0" err="1">
                <a:ea typeface="+mn-lt"/>
                <a:cs typeface="+mn-lt"/>
              </a:rPr>
              <a:t>yanıt</a:t>
            </a:r>
            <a:r>
              <a:rPr lang="en-US" sz="2400" dirty="0">
                <a:ea typeface="+mn-lt"/>
                <a:cs typeface="+mn-lt"/>
              </a:rPr>
              <a:t> </a:t>
            </a:r>
            <a:r>
              <a:rPr lang="en-US" sz="2400" dirty="0" err="1">
                <a:ea typeface="+mn-lt"/>
                <a:cs typeface="+mn-lt"/>
              </a:rPr>
              <a:t>süresinin</a:t>
            </a:r>
            <a:r>
              <a:rPr lang="en-US" sz="2400" dirty="0">
                <a:ea typeface="+mn-lt"/>
                <a:cs typeface="+mn-lt"/>
              </a:rPr>
              <a:t> </a:t>
            </a:r>
            <a:r>
              <a:rPr lang="en-US" sz="2400" dirty="0" err="1">
                <a:ea typeface="+mn-lt"/>
                <a:cs typeface="+mn-lt"/>
              </a:rPr>
              <a:t>artmasına</a:t>
            </a:r>
            <a:r>
              <a:rPr lang="en-US" sz="2400" dirty="0">
                <a:ea typeface="+mn-lt"/>
                <a:cs typeface="+mn-lt"/>
              </a:rPr>
              <a:t> </a:t>
            </a:r>
            <a:r>
              <a:rPr lang="en-US" sz="2400" dirty="0" err="1">
                <a:ea typeface="+mn-lt"/>
                <a:cs typeface="+mn-lt"/>
              </a:rPr>
              <a:t>neden</a:t>
            </a:r>
            <a:r>
              <a:rPr lang="en-US" sz="2400" dirty="0">
                <a:ea typeface="+mn-lt"/>
                <a:cs typeface="+mn-lt"/>
              </a:rPr>
              <a:t> </a:t>
            </a:r>
            <a:r>
              <a:rPr lang="en-US" sz="2400" dirty="0" err="1">
                <a:ea typeface="+mn-lt"/>
                <a:cs typeface="+mn-lt"/>
              </a:rPr>
              <a:t>olabilir</a:t>
            </a:r>
            <a:r>
              <a:rPr lang="en-US" sz="2400" dirty="0">
                <a:ea typeface="+mn-lt"/>
                <a:cs typeface="+mn-lt"/>
              </a:rPr>
              <a:t>.</a:t>
            </a:r>
            <a:endParaRPr lang="en-US" sz="2400" dirty="0"/>
          </a:p>
          <a:p>
            <a:r>
              <a:rPr lang="en-US" sz="2400" dirty="0">
                <a:solidFill>
                  <a:schemeClr val="accent2">
                    <a:lumMod val="75000"/>
                  </a:schemeClr>
                </a:solidFill>
                <a:ea typeface="+mn-lt"/>
                <a:cs typeface="+mn-lt"/>
              </a:rPr>
              <a:t>Increased Complexity</a:t>
            </a:r>
            <a:r>
              <a:rPr lang="en-US" sz="2400" dirty="0">
                <a:ea typeface="+mn-lt"/>
                <a:cs typeface="+mn-lt"/>
              </a:rPr>
              <a:t> – API gateway  </a:t>
            </a:r>
            <a:r>
              <a:rPr lang="en-US" sz="2400" dirty="0" err="1">
                <a:ea typeface="+mn-lt"/>
                <a:cs typeface="+mn-lt"/>
              </a:rPr>
              <a:t>development’i</a:t>
            </a:r>
            <a:r>
              <a:rPr lang="en-US" sz="2400" dirty="0">
                <a:ea typeface="+mn-lt"/>
                <a:cs typeface="+mn-lt"/>
              </a:rPr>
              <a:t>, </a:t>
            </a:r>
            <a:r>
              <a:rPr lang="en-US" sz="2400" dirty="0" err="1">
                <a:ea typeface="+mn-lt"/>
                <a:cs typeface="+mn-lt"/>
              </a:rPr>
              <a:t>deploy’u</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err="1">
                <a:ea typeface="+mn-lt"/>
                <a:cs typeface="+mn-lt"/>
              </a:rPr>
              <a:t>maintenance’ı</a:t>
            </a:r>
            <a:r>
              <a:rPr lang="en-US" sz="2400" dirty="0">
                <a:ea typeface="+mn-lt"/>
                <a:cs typeface="+mn-lt"/>
              </a:rPr>
              <a:t> </a:t>
            </a:r>
            <a:r>
              <a:rPr lang="en-US" sz="2400" dirty="0" err="1">
                <a:ea typeface="+mn-lt"/>
                <a:cs typeface="+mn-lt"/>
              </a:rPr>
              <a:t>gereken</a:t>
            </a:r>
            <a:r>
              <a:rPr lang="en-US" sz="2400" dirty="0">
                <a:ea typeface="+mn-lt"/>
                <a:cs typeface="+mn-lt"/>
              </a:rPr>
              <a:t> </a:t>
            </a:r>
            <a:r>
              <a:rPr lang="en-US" sz="2400" dirty="0" err="1">
                <a:ea typeface="+mn-lt"/>
                <a:cs typeface="+mn-lt"/>
              </a:rPr>
              <a:t>ayrı</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projedir</a:t>
            </a:r>
            <a:r>
              <a:rPr lang="en-US" sz="2400" dirty="0">
                <a:ea typeface="+mn-lt"/>
                <a:cs typeface="+mn-lt"/>
              </a:rPr>
              <a:t>.</a:t>
            </a:r>
            <a:endParaRPr lang="en-US" sz="2400" dirty="0"/>
          </a:p>
          <a:p>
            <a:r>
              <a:rPr lang="en-US" sz="2400" dirty="0">
                <a:solidFill>
                  <a:schemeClr val="accent2">
                    <a:lumMod val="75000"/>
                  </a:schemeClr>
                </a:solidFill>
                <a:ea typeface="+mn-lt"/>
                <a:cs typeface="+mn-lt"/>
              </a:rPr>
              <a:t>Single entry point of failure</a:t>
            </a:r>
            <a:r>
              <a:rPr lang="en-US" sz="2400" dirty="0">
                <a:ea typeface="+mn-lt"/>
                <a:cs typeface="+mn-lt"/>
              </a:rPr>
              <a:t> : Api </a:t>
            </a:r>
            <a:r>
              <a:rPr lang="en-US" sz="2400" dirty="0" err="1">
                <a:ea typeface="+mn-lt"/>
                <a:cs typeface="+mn-lt"/>
              </a:rPr>
              <a:t>gatewayler</a:t>
            </a:r>
            <a:r>
              <a:rPr lang="en-US" sz="2400" dirty="0">
                <a:ea typeface="+mn-lt"/>
                <a:cs typeface="+mn-lt"/>
              </a:rPr>
              <a:t>, micro service </a:t>
            </a:r>
            <a:r>
              <a:rPr lang="en-US" sz="2400" dirty="0" err="1">
                <a:ea typeface="+mn-lt"/>
                <a:cs typeface="+mn-lt"/>
              </a:rPr>
              <a:t>dünyanıza</a:t>
            </a:r>
            <a:r>
              <a:rPr lang="en-US" sz="2400" dirty="0">
                <a:ea typeface="+mn-lt"/>
                <a:cs typeface="+mn-lt"/>
              </a:rPr>
              <a:t> </a:t>
            </a:r>
            <a:r>
              <a:rPr lang="en-US" sz="2400" dirty="0" err="1">
                <a:ea typeface="+mn-lt"/>
                <a:cs typeface="+mn-lt"/>
              </a:rPr>
              <a:t>giriş</a:t>
            </a:r>
            <a:r>
              <a:rPr lang="en-US" sz="2400" dirty="0">
                <a:ea typeface="+mn-lt"/>
                <a:cs typeface="+mn-lt"/>
              </a:rPr>
              <a:t> </a:t>
            </a:r>
            <a:r>
              <a:rPr lang="en-US" sz="2400" dirty="0" err="1">
                <a:ea typeface="+mn-lt"/>
                <a:cs typeface="+mn-lt"/>
              </a:rPr>
              <a:t>yapılan</a:t>
            </a:r>
            <a:r>
              <a:rPr lang="en-US" sz="2400" dirty="0">
                <a:ea typeface="+mn-lt"/>
                <a:cs typeface="+mn-lt"/>
              </a:rPr>
              <a:t> </a:t>
            </a:r>
            <a:r>
              <a:rPr lang="en-US" sz="2400" dirty="0" err="1">
                <a:ea typeface="+mn-lt"/>
                <a:cs typeface="+mn-lt"/>
              </a:rPr>
              <a:t>tek</a:t>
            </a:r>
            <a:r>
              <a:rPr lang="en-US" sz="2400" dirty="0">
                <a:ea typeface="+mn-lt"/>
                <a:cs typeface="+mn-lt"/>
              </a:rPr>
              <a:t> </a:t>
            </a:r>
            <a:r>
              <a:rPr lang="en-US" sz="2400" dirty="0" err="1">
                <a:ea typeface="+mn-lt"/>
                <a:cs typeface="+mn-lt"/>
              </a:rPr>
              <a:t>kapı</a:t>
            </a:r>
            <a:r>
              <a:rPr lang="en-US" sz="2400" dirty="0">
                <a:ea typeface="+mn-lt"/>
                <a:cs typeface="+mn-lt"/>
              </a:rPr>
              <a:t> </a:t>
            </a:r>
            <a:r>
              <a:rPr lang="en-US" sz="2400" dirty="0" err="1">
                <a:ea typeface="+mn-lt"/>
                <a:cs typeface="+mn-lt"/>
              </a:rPr>
              <a:t>olduğundan</a:t>
            </a:r>
            <a:r>
              <a:rPr lang="en-US" sz="2400" dirty="0">
                <a:ea typeface="+mn-lt"/>
                <a:cs typeface="+mn-lt"/>
              </a:rPr>
              <a:t> </a:t>
            </a:r>
            <a:r>
              <a:rPr lang="en-US" sz="2400" dirty="0" err="1">
                <a:ea typeface="+mn-lt"/>
                <a:cs typeface="+mn-lt"/>
              </a:rPr>
              <a:t>çöktüğü</a:t>
            </a:r>
            <a:r>
              <a:rPr lang="en-US" sz="2400" dirty="0">
                <a:ea typeface="+mn-lt"/>
                <a:cs typeface="+mn-lt"/>
              </a:rPr>
              <a:t> zaman </a:t>
            </a:r>
            <a:r>
              <a:rPr lang="en-US" sz="2400" dirty="0" err="1">
                <a:ea typeface="+mn-lt"/>
                <a:cs typeface="+mn-lt"/>
              </a:rPr>
              <a:t>bir</a:t>
            </a:r>
            <a:r>
              <a:rPr lang="en-US" sz="2400" dirty="0">
                <a:ea typeface="+mn-lt"/>
                <a:cs typeface="+mn-lt"/>
              </a:rPr>
              <a:t> </a:t>
            </a:r>
            <a:r>
              <a:rPr lang="en-US" sz="2400" dirty="0" err="1">
                <a:ea typeface="+mn-lt"/>
                <a:cs typeface="+mn-lt"/>
              </a:rPr>
              <a:t>anda</a:t>
            </a:r>
            <a:r>
              <a:rPr lang="en-US" sz="2400" dirty="0">
                <a:ea typeface="+mn-lt"/>
                <a:cs typeface="+mn-lt"/>
              </a:rPr>
              <a:t> </a:t>
            </a:r>
            <a:r>
              <a:rPr lang="en-US" sz="2400" dirty="0" err="1">
                <a:ea typeface="+mn-lt"/>
                <a:cs typeface="+mn-lt"/>
              </a:rPr>
              <a:t>tüm</a:t>
            </a:r>
            <a:r>
              <a:rPr lang="en-US" sz="2400" dirty="0">
                <a:ea typeface="+mn-lt"/>
                <a:cs typeface="+mn-lt"/>
              </a:rPr>
              <a:t> </a:t>
            </a:r>
            <a:r>
              <a:rPr lang="en-US" sz="2400" dirty="0" err="1">
                <a:ea typeface="+mn-lt"/>
                <a:cs typeface="+mn-lt"/>
              </a:rPr>
              <a:t>sistem</a:t>
            </a:r>
            <a:r>
              <a:rPr lang="en-US" sz="2400" dirty="0">
                <a:ea typeface="+mn-lt"/>
                <a:cs typeface="+mn-lt"/>
              </a:rPr>
              <a:t> </a:t>
            </a:r>
            <a:r>
              <a:rPr lang="en-US" sz="2400" dirty="0" err="1">
                <a:ea typeface="+mn-lt"/>
                <a:cs typeface="+mn-lt"/>
              </a:rPr>
              <a:t>aksaklığa</a:t>
            </a:r>
            <a:r>
              <a:rPr lang="en-US" sz="2400" dirty="0">
                <a:ea typeface="+mn-lt"/>
                <a:cs typeface="+mn-lt"/>
              </a:rPr>
              <a:t> </a:t>
            </a:r>
            <a:r>
              <a:rPr lang="en-US" sz="2400" dirty="0" err="1">
                <a:ea typeface="+mn-lt"/>
                <a:cs typeface="+mn-lt"/>
              </a:rPr>
              <a:t>uğrayabilir</a:t>
            </a:r>
            <a:r>
              <a:rPr lang="en-US" sz="2400" dirty="0">
                <a:ea typeface="+mn-lt"/>
                <a:cs typeface="+mn-lt"/>
              </a:rPr>
              <a:t>.</a:t>
            </a:r>
            <a:endParaRPr lang="en-US" sz="2400" dirty="0"/>
          </a:p>
          <a:p>
            <a:endParaRPr lang="en-US" dirty="0"/>
          </a:p>
        </p:txBody>
      </p:sp>
    </p:spTree>
    <p:extLst>
      <p:ext uri="{BB962C8B-B14F-4D97-AF65-F5344CB8AC3E}">
        <p14:creationId xmlns:p14="http://schemas.microsoft.com/office/powerpoint/2010/main" val="33622479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DF4C-A2A3-4F58-ADF6-A4AABEF9C03A}"/>
              </a:ext>
            </a:extLst>
          </p:cNvPr>
          <p:cNvSpPr>
            <a:spLocks noGrp="1"/>
          </p:cNvSpPr>
          <p:nvPr>
            <p:ph type="title"/>
          </p:nvPr>
        </p:nvSpPr>
        <p:spPr/>
        <p:txBody>
          <a:bodyPr/>
          <a:lstStyle/>
          <a:p>
            <a:r>
              <a:rPr lang="en-US" dirty="0">
                <a:solidFill>
                  <a:schemeClr val="accent2">
                    <a:lumMod val="75000"/>
                  </a:schemeClr>
                </a:solidFill>
              </a:rPr>
              <a:t>OCELOT</a:t>
            </a:r>
          </a:p>
        </p:txBody>
      </p:sp>
      <p:sp>
        <p:nvSpPr>
          <p:cNvPr id="3" name="Content Placeholder 2">
            <a:extLst>
              <a:ext uri="{FF2B5EF4-FFF2-40B4-BE49-F238E27FC236}">
                <a16:creationId xmlns:a16="http://schemas.microsoft.com/office/drawing/2014/main" id="{3F0604B2-5835-4838-84C2-53F849DCD509}"/>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Microservice </a:t>
            </a:r>
            <a:r>
              <a:rPr lang="en-US" dirty="0" err="1">
                <a:ea typeface="+mn-lt"/>
                <a:cs typeface="+mn-lt"/>
              </a:rPr>
              <a:t>uygulamalarda</a:t>
            </a:r>
            <a:r>
              <a:rPr lang="en-US" dirty="0">
                <a:ea typeface="+mn-lt"/>
                <a:cs typeface="+mn-lt"/>
              </a:rPr>
              <a:t> </a:t>
            </a:r>
            <a:r>
              <a:rPr lang="en-US" dirty="0" err="1">
                <a:ea typeface="+mn-lt"/>
                <a:cs typeface="+mn-lt"/>
              </a:rPr>
              <a:t>clientlardan</a:t>
            </a:r>
            <a:r>
              <a:rPr lang="en-US" dirty="0">
                <a:ea typeface="+mn-lt"/>
                <a:cs typeface="+mn-lt"/>
              </a:rPr>
              <a:t> </a:t>
            </a:r>
            <a:r>
              <a:rPr lang="en-US" dirty="0" err="1">
                <a:ea typeface="+mn-lt"/>
                <a:cs typeface="+mn-lt"/>
              </a:rPr>
              <a:t>gelen</a:t>
            </a:r>
            <a:r>
              <a:rPr lang="en-US" dirty="0">
                <a:ea typeface="+mn-lt"/>
                <a:cs typeface="+mn-lt"/>
              </a:rPr>
              <a:t> </a:t>
            </a:r>
            <a:r>
              <a:rPr lang="en-US" dirty="0" err="1">
                <a:ea typeface="+mn-lt"/>
                <a:cs typeface="+mn-lt"/>
              </a:rPr>
              <a:t>istekleri</a:t>
            </a:r>
            <a:r>
              <a:rPr lang="en-US" dirty="0">
                <a:ea typeface="+mn-lt"/>
                <a:cs typeface="+mn-lt"/>
              </a:rPr>
              <a:t> </a:t>
            </a:r>
            <a:r>
              <a:rPr lang="en-US" dirty="0" err="1">
                <a:ea typeface="+mn-lt"/>
                <a:cs typeface="+mn-lt"/>
              </a:rPr>
              <a:t>işlevsel</a:t>
            </a:r>
            <a:r>
              <a:rPr lang="en-US" dirty="0">
                <a:ea typeface="+mn-lt"/>
                <a:cs typeface="+mn-lt"/>
              </a:rPr>
              <a:t> </a:t>
            </a:r>
            <a:r>
              <a:rPr lang="en-US" dirty="0" err="1">
                <a:ea typeface="+mn-lt"/>
                <a:cs typeface="+mn-lt"/>
              </a:rPr>
              <a:t>açıdan</a:t>
            </a:r>
            <a:r>
              <a:rPr lang="en-US" dirty="0">
                <a:ea typeface="+mn-lt"/>
                <a:cs typeface="+mn-lt"/>
              </a:rPr>
              <a:t> </a:t>
            </a:r>
            <a:r>
              <a:rPr lang="en-US" dirty="0" err="1">
                <a:ea typeface="+mn-lt"/>
                <a:cs typeface="+mn-lt"/>
              </a:rPr>
              <a:t>uygun</a:t>
            </a:r>
            <a:r>
              <a:rPr lang="en-US" dirty="0">
                <a:ea typeface="+mn-lt"/>
                <a:cs typeface="+mn-lt"/>
              </a:rPr>
              <a:t> </a:t>
            </a:r>
            <a:r>
              <a:rPr lang="en-US" dirty="0" err="1">
                <a:ea typeface="+mn-lt"/>
                <a:cs typeface="+mn-lt"/>
              </a:rPr>
              <a:t>servislere</a:t>
            </a:r>
            <a:r>
              <a:rPr lang="en-US" dirty="0">
                <a:ea typeface="+mn-lt"/>
                <a:cs typeface="+mn-lt"/>
              </a:rPr>
              <a:t> </a:t>
            </a:r>
            <a:r>
              <a:rPr lang="en-US" dirty="0" err="1">
                <a:ea typeface="+mn-lt"/>
                <a:cs typeface="+mn-lt"/>
              </a:rPr>
              <a:t>yönlendirmekten</a:t>
            </a:r>
            <a:r>
              <a:rPr lang="en-US" dirty="0">
                <a:ea typeface="+mn-lt"/>
                <a:cs typeface="+mn-lt"/>
              </a:rPr>
              <a:t> </a:t>
            </a:r>
            <a:r>
              <a:rPr lang="en-US" dirty="0" err="1">
                <a:ea typeface="+mn-lt"/>
                <a:cs typeface="+mn-lt"/>
              </a:rPr>
              <a:t>sorumlu</a:t>
            </a:r>
            <a:r>
              <a:rPr lang="en-US" dirty="0">
                <a:ea typeface="+mn-lt"/>
                <a:cs typeface="+mn-lt"/>
              </a:rPr>
              <a:t> </a:t>
            </a:r>
            <a:r>
              <a:rPr lang="tr-TR" dirty="0">
                <a:ea typeface="+mn-lt"/>
                <a:cs typeface="+mn-lt"/>
              </a:rPr>
              <a:t>.Net tabanlı bir </a:t>
            </a:r>
            <a:r>
              <a:rPr lang="en-US" dirty="0">
                <a:solidFill>
                  <a:schemeClr val="accent2">
                    <a:lumMod val="75000"/>
                  </a:schemeClr>
                </a:solidFill>
                <a:ea typeface="+mn-lt"/>
                <a:cs typeface="+mn-lt"/>
              </a:rPr>
              <a:t>API Gateway </a:t>
            </a:r>
            <a:r>
              <a:rPr lang="en-US" dirty="0" err="1">
                <a:ea typeface="+mn-lt"/>
                <a:cs typeface="+mn-lt"/>
              </a:rPr>
              <a:t>kütüphanesidir</a:t>
            </a:r>
            <a:r>
              <a:rPr lang="en-US" dirty="0">
                <a:ea typeface="+mn-lt"/>
                <a:cs typeface="+mn-lt"/>
              </a:rPr>
              <a:t>.</a:t>
            </a:r>
            <a:endParaRPr lang="en-US" dirty="0"/>
          </a:p>
        </p:txBody>
      </p:sp>
      <p:pic>
        <p:nvPicPr>
          <p:cNvPr id="4" name="Picture 4">
            <a:extLst>
              <a:ext uri="{FF2B5EF4-FFF2-40B4-BE49-F238E27FC236}">
                <a16:creationId xmlns:a16="http://schemas.microsoft.com/office/drawing/2014/main" id="{845F3DC8-C22B-4E1D-A012-02E65409D708}"/>
              </a:ext>
            </a:extLst>
          </p:cNvPr>
          <p:cNvPicPr>
            <a:picLocks noChangeAspect="1"/>
          </p:cNvPicPr>
          <p:nvPr/>
        </p:nvPicPr>
        <p:blipFill>
          <a:blip r:embed="rId2"/>
          <a:stretch>
            <a:fillRect/>
          </a:stretch>
        </p:blipFill>
        <p:spPr>
          <a:xfrm>
            <a:off x="8158766" y="3234183"/>
            <a:ext cx="2743200" cy="3244449"/>
          </a:xfrm>
          <a:prstGeom prst="rect">
            <a:avLst/>
          </a:prstGeom>
        </p:spPr>
      </p:pic>
    </p:spTree>
    <p:extLst>
      <p:ext uri="{BB962C8B-B14F-4D97-AF65-F5344CB8AC3E}">
        <p14:creationId xmlns:p14="http://schemas.microsoft.com/office/powerpoint/2010/main" val="38690154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295D4-5406-0EB2-A454-A558C3941F6B}"/>
              </a:ext>
            </a:extLst>
          </p:cNvPr>
          <p:cNvSpPr>
            <a:spLocks noGrp="1"/>
          </p:cNvSpPr>
          <p:nvPr>
            <p:ph type="title"/>
          </p:nvPr>
        </p:nvSpPr>
        <p:spPr/>
        <p:txBody>
          <a:bodyPr/>
          <a:lstStyle/>
          <a:p>
            <a:r>
              <a:rPr lang="en-US" dirty="0">
                <a:solidFill>
                  <a:schemeClr val="accent2">
                    <a:lumMod val="75000"/>
                  </a:schemeClr>
                </a:solidFill>
              </a:rPr>
              <a:t>OCELOT</a:t>
            </a:r>
            <a:endParaRPr lang="en-US" dirty="0"/>
          </a:p>
        </p:txBody>
      </p:sp>
      <p:sp>
        <p:nvSpPr>
          <p:cNvPr id="3" name="Content Placeholder 2">
            <a:extLst>
              <a:ext uri="{FF2B5EF4-FFF2-40B4-BE49-F238E27FC236}">
                <a16:creationId xmlns:a16="http://schemas.microsoft.com/office/drawing/2014/main" id="{BAE03AA9-E51C-40D1-9EA4-A137373F1413}"/>
              </a:ext>
            </a:extLst>
          </p:cNvPr>
          <p:cNvSpPr>
            <a:spLocks noGrp="1"/>
          </p:cNvSpPr>
          <p:nvPr>
            <p:ph idx="1"/>
          </p:nvPr>
        </p:nvSpPr>
        <p:spPr/>
        <p:txBody>
          <a:bodyPr>
            <a:normAutofit lnSpcReduction="10000"/>
          </a:bodyPr>
          <a:lstStyle/>
          <a:p>
            <a:pPr marL="0" indent="0">
              <a:buNone/>
            </a:pPr>
            <a:r>
              <a:rPr lang="tr-TR" dirty="0"/>
              <a:t>Ocelot aşağıdaki bir çok yeteneğe sahiptir.</a:t>
            </a:r>
          </a:p>
          <a:p>
            <a:pPr marL="0" indent="0">
              <a:buNone/>
            </a:pPr>
            <a:endParaRPr lang="tr-TR" dirty="0"/>
          </a:p>
          <a:p>
            <a:pPr marL="0" indent="0">
              <a:buNone/>
            </a:pPr>
            <a:r>
              <a:rPr lang="tr-TR" dirty="0"/>
              <a:t>Routing, </a:t>
            </a:r>
          </a:p>
          <a:p>
            <a:pPr marL="0" indent="0">
              <a:buNone/>
            </a:pPr>
            <a:r>
              <a:rPr lang="tr-TR" dirty="0"/>
              <a:t>Request Aggregation</a:t>
            </a:r>
          </a:p>
          <a:p>
            <a:pPr marL="0" indent="0">
              <a:buNone/>
            </a:pPr>
            <a:r>
              <a:rPr lang="tr-TR" dirty="0"/>
              <a:t>Service Discovery with Consule &amp; Eureka</a:t>
            </a:r>
          </a:p>
          <a:p>
            <a:pPr marL="0" indent="0">
              <a:buNone/>
            </a:pPr>
            <a:r>
              <a:rPr lang="tr-TR" dirty="0"/>
              <a:t>Service Fabric (Azure)</a:t>
            </a:r>
          </a:p>
          <a:p>
            <a:pPr marL="0" indent="0">
              <a:buNone/>
            </a:pPr>
            <a:r>
              <a:rPr lang="tr-TR" dirty="0"/>
              <a:t>Kubernetes</a:t>
            </a:r>
          </a:p>
          <a:p>
            <a:pPr marL="0" indent="0">
              <a:buNone/>
            </a:pPr>
            <a:r>
              <a:rPr lang="tr-TR" dirty="0"/>
              <a:t>Web Sockets</a:t>
            </a:r>
            <a:endParaRPr lang="en-US" dirty="0"/>
          </a:p>
        </p:txBody>
      </p:sp>
    </p:spTree>
    <p:extLst>
      <p:ext uri="{BB962C8B-B14F-4D97-AF65-F5344CB8AC3E}">
        <p14:creationId xmlns:p14="http://schemas.microsoft.com/office/powerpoint/2010/main" val="13990341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021D7-6C8F-F098-22EA-20383215876C}"/>
              </a:ext>
            </a:extLst>
          </p:cNvPr>
          <p:cNvSpPr>
            <a:spLocks noGrp="1"/>
          </p:cNvSpPr>
          <p:nvPr>
            <p:ph type="title"/>
          </p:nvPr>
        </p:nvSpPr>
        <p:spPr/>
        <p:txBody>
          <a:bodyPr/>
          <a:lstStyle/>
          <a:p>
            <a:r>
              <a:rPr lang="tr-TR" dirty="0">
                <a:solidFill>
                  <a:schemeClr val="accent2">
                    <a:lumMod val="75000"/>
                  </a:schemeClr>
                </a:solidFill>
              </a:rPr>
              <a:t>OCELOT</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DBA12A5A-9391-559E-145C-69599FF158B9}"/>
              </a:ext>
            </a:extLst>
          </p:cNvPr>
          <p:cNvSpPr>
            <a:spLocks noGrp="1"/>
          </p:cNvSpPr>
          <p:nvPr>
            <p:ph idx="1"/>
          </p:nvPr>
        </p:nvSpPr>
        <p:spPr/>
        <p:txBody>
          <a:bodyPr>
            <a:normAutofit fontScale="85000" lnSpcReduction="20000"/>
          </a:bodyPr>
          <a:lstStyle/>
          <a:p>
            <a:r>
              <a:rPr lang="tr-TR" dirty="0"/>
              <a:t>Authentication &amp; Authorization</a:t>
            </a:r>
          </a:p>
          <a:p>
            <a:r>
              <a:rPr lang="tr-TR" dirty="0"/>
              <a:t>Rate Limiting</a:t>
            </a:r>
          </a:p>
          <a:p>
            <a:r>
              <a:rPr lang="tr-TR" dirty="0"/>
              <a:t>Caching</a:t>
            </a:r>
          </a:p>
          <a:p>
            <a:r>
              <a:rPr lang="tr-TR" dirty="0"/>
              <a:t>Retry Policy / Qos</a:t>
            </a:r>
          </a:p>
          <a:p>
            <a:r>
              <a:rPr lang="tr-TR" dirty="0"/>
              <a:t>Load Balancing</a:t>
            </a:r>
          </a:p>
          <a:p>
            <a:r>
              <a:rPr lang="tr-TR" dirty="0"/>
              <a:t>Logging</a:t>
            </a:r>
          </a:p>
          <a:p>
            <a:r>
              <a:rPr lang="tr-TR" dirty="0"/>
              <a:t>Headers, Method, Query String</a:t>
            </a:r>
          </a:p>
          <a:p>
            <a:r>
              <a:rPr lang="tr-TR" dirty="0"/>
              <a:t>Delegating Handler &amp; Custom Middleware</a:t>
            </a:r>
          </a:p>
          <a:p>
            <a:r>
              <a:rPr lang="tr-TR" dirty="0"/>
              <a:t>Configuration with Rest API</a:t>
            </a:r>
          </a:p>
          <a:p>
            <a:r>
              <a:rPr lang="tr-TR" dirty="0"/>
              <a:t>Cloud Agnostic</a:t>
            </a:r>
          </a:p>
          <a:p>
            <a:endParaRPr lang="tr-TR" dirty="0"/>
          </a:p>
        </p:txBody>
      </p:sp>
    </p:spTree>
    <p:extLst>
      <p:ext uri="{BB962C8B-B14F-4D97-AF65-F5344CB8AC3E}">
        <p14:creationId xmlns:p14="http://schemas.microsoft.com/office/powerpoint/2010/main" val="24814751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F40CE-C277-F9B8-719C-4E2CA4FD1CE6}"/>
              </a:ext>
            </a:extLst>
          </p:cNvPr>
          <p:cNvSpPr>
            <a:spLocks noGrp="1"/>
          </p:cNvSpPr>
          <p:nvPr>
            <p:ph type="title"/>
          </p:nvPr>
        </p:nvSpPr>
        <p:spPr>
          <a:xfrm>
            <a:off x="838200" y="353093"/>
            <a:ext cx="10515600" cy="1325563"/>
          </a:xfrm>
        </p:spPr>
        <p:txBody>
          <a:bodyPr/>
          <a:lstStyle/>
          <a:p>
            <a:r>
              <a:rPr lang="tr-TR" dirty="0">
                <a:solidFill>
                  <a:schemeClr val="accent2">
                    <a:lumMod val="75000"/>
                  </a:schemeClr>
                </a:solidFill>
              </a:rPr>
              <a:t>OCELOT KONFİGURASYON</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09E2478-3E1D-5642-6364-81290545E0C7}"/>
              </a:ext>
            </a:extLst>
          </p:cNvPr>
          <p:cNvSpPr>
            <a:spLocks noGrp="1"/>
          </p:cNvSpPr>
          <p:nvPr>
            <p:ph idx="1"/>
          </p:nvPr>
        </p:nvSpPr>
        <p:spPr>
          <a:xfrm>
            <a:off x="838200" y="1488741"/>
            <a:ext cx="10808368" cy="4262354"/>
          </a:xfrm>
        </p:spPr>
        <p:txBody>
          <a:bodyPr>
            <a:noAutofit/>
          </a:bodyPr>
          <a:lstStyle/>
          <a:p>
            <a:pPr marL="0" indent="0" algn="l" fontAlgn="base">
              <a:buNone/>
            </a:pPr>
            <a:r>
              <a:rPr lang="en-US" sz="1600" b="1" i="0" dirty="0" err="1">
                <a:solidFill>
                  <a:schemeClr val="accent2">
                    <a:lumMod val="75000"/>
                  </a:schemeClr>
                </a:solidFill>
                <a:effectLst/>
                <a:latin typeface="Avenir Next LT Pro (Body)"/>
              </a:rPr>
              <a:t>DownstreamPathTemplate</a:t>
            </a:r>
            <a:r>
              <a:rPr lang="tr-TR" sz="1600" b="1" i="0" dirty="0">
                <a:solidFill>
                  <a:schemeClr val="accent2">
                    <a:lumMod val="75000"/>
                  </a:schemeClr>
                </a:solidFill>
                <a:effectLst/>
                <a:latin typeface="Avenir Next LT Pro (Body)"/>
              </a:rPr>
              <a:t>:</a:t>
            </a:r>
            <a:r>
              <a:rPr lang="tr-TR" sz="1600" dirty="0">
                <a:solidFill>
                  <a:srgbClr val="666666"/>
                </a:solidFill>
                <a:latin typeface="Avenir Next LT Pro (Body)"/>
              </a:rPr>
              <a:t> </a:t>
            </a:r>
            <a:r>
              <a:rPr lang="en-US" sz="1600" b="0" i="0" dirty="0" err="1">
                <a:solidFill>
                  <a:srgbClr val="666666"/>
                </a:solidFill>
                <a:effectLst/>
                <a:latin typeface="Avenir Next LT Pro (Body)"/>
              </a:rPr>
              <a:t>Yönlendirme</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yapılacak</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microservice’in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route’unu</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tutmaktadır</a:t>
            </a:r>
            <a:r>
              <a:rPr lang="en-US" sz="1600" b="0" i="0" dirty="0">
                <a:solidFill>
                  <a:srgbClr val="666666"/>
                </a:solidFill>
                <a:effectLst/>
                <a:latin typeface="Avenir Next LT Pro (Body)"/>
              </a:rPr>
              <a:t>.</a:t>
            </a:r>
            <a:endParaRPr lang="tr-TR" sz="1600" b="0" i="0" dirty="0">
              <a:solidFill>
                <a:srgbClr val="666666"/>
              </a:solidFill>
              <a:effectLst/>
              <a:latin typeface="Avenir Next LT Pro (Body)"/>
            </a:endParaRPr>
          </a:p>
          <a:p>
            <a:pPr marL="0" indent="0" algn="l" fontAlgn="base">
              <a:buNone/>
            </a:pPr>
            <a:endParaRPr lang="en-US" sz="1600" b="0" i="0" dirty="0">
              <a:solidFill>
                <a:srgbClr val="666666"/>
              </a:solidFill>
              <a:effectLst/>
              <a:latin typeface="Avenir Next LT Pro (Body)"/>
            </a:endParaRPr>
          </a:p>
          <a:p>
            <a:pPr marL="0" indent="0" algn="l" fontAlgn="base">
              <a:buNone/>
            </a:pPr>
            <a:r>
              <a:rPr lang="en-US" sz="1600" b="1" i="0" dirty="0" err="1">
                <a:solidFill>
                  <a:schemeClr val="accent2">
                    <a:lumMod val="75000"/>
                  </a:schemeClr>
                </a:solidFill>
                <a:effectLst/>
                <a:latin typeface="Avenir Next LT Pro (Body)"/>
              </a:rPr>
              <a:t>DownstreamScheme</a:t>
            </a:r>
            <a:r>
              <a:rPr lang="tr-TR" sz="1600" b="1" i="0" dirty="0">
                <a:solidFill>
                  <a:srgbClr val="666666"/>
                </a:solidFill>
                <a:effectLst/>
                <a:latin typeface="Avenir Next LT Pro (Body)"/>
              </a:rPr>
              <a:t>: </a:t>
            </a:r>
            <a:r>
              <a:rPr lang="en-US" sz="1600" b="0" i="0" dirty="0" err="1">
                <a:solidFill>
                  <a:srgbClr val="666666"/>
                </a:solidFill>
                <a:effectLst/>
                <a:latin typeface="Avenir Next LT Pro (Body)"/>
              </a:rPr>
              <a:t>İlgili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microservice’e</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yapılacak</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isteğin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hangi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protokol</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üzerinden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gerçekleştirileceğini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bildirmektedir</a:t>
            </a:r>
            <a:r>
              <a:rPr lang="en-US" sz="1600" b="0" i="0" dirty="0">
                <a:solidFill>
                  <a:srgbClr val="666666"/>
                </a:solidFill>
                <a:effectLst/>
                <a:latin typeface="Avenir Next LT Pro (Body)"/>
              </a:rPr>
              <a:t>.</a:t>
            </a:r>
          </a:p>
          <a:p>
            <a:pPr marL="0" indent="0" algn="l" fontAlgn="base">
              <a:buNone/>
            </a:pPr>
            <a:endParaRPr lang="tr-TR" sz="1600" b="1" i="0" dirty="0">
              <a:solidFill>
                <a:srgbClr val="666666"/>
              </a:solidFill>
              <a:effectLst/>
              <a:latin typeface="Avenir Next LT Pro (Body)"/>
            </a:endParaRPr>
          </a:p>
          <a:p>
            <a:pPr marL="0" indent="0" algn="l" fontAlgn="base">
              <a:buNone/>
            </a:pPr>
            <a:r>
              <a:rPr lang="en-US" sz="1600" b="1" i="0" dirty="0" err="1">
                <a:solidFill>
                  <a:schemeClr val="accent2">
                    <a:lumMod val="75000"/>
                  </a:schemeClr>
                </a:solidFill>
                <a:effectLst/>
                <a:latin typeface="Avenir Next LT Pro (Body)"/>
              </a:rPr>
              <a:t>DownstreamHostAndPorts</a:t>
            </a:r>
            <a:r>
              <a:rPr lang="tr-TR" sz="1600" dirty="0">
                <a:solidFill>
                  <a:schemeClr val="accent2">
                    <a:lumMod val="75000"/>
                  </a:schemeClr>
                </a:solidFill>
                <a:latin typeface="Avenir Next LT Pro (Body)"/>
              </a:rPr>
              <a:t>: </a:t>
            </a:r>
            <a:r>
              <a:rPr lang="en-US" sz="1600" b="0" i="0" dirty="0" err="1">
                <a:solidFill>
                  <a:srgbClr val="666666"/>
                </a:solidFill>
                <a:effectLst/>
                <a:latin typeface="Avenir Next LT Pro (Body)"/>
              </a:rPr>
              <a:t>Microservice’in</a:t>
            </a:r>
            <a:r>
              <a:rPr lang="en-US" sz="1600" b="0" i="0" dirty="0">
                <a:solidFill>
                  <a:srgbClr val="666666"/>
                </a:solidFill>
                <a:effectLst/>
                <a:latin typeface="Avenir Next LT Pro (Body)"/>
              </a:rPr>
              <a:t> ‘Host’ </a:t>
            </a:r>
            <a:r>
              <a:rPr lang="en-US" sz="1600" b="0" i="0" dirty="0" err="1">
                <a:solidFill>
                  <a:srgbClr val="666666"/>
                </a:solidFill>
                <a:effectLst/>
                <a:latin typeface="Avenir Next LT Pro (Body)"/>
              </a:rPr>
              <a:t>ve</a:t>
            </a:r>
            <a:r>
              <a:rPr lang="en-US" sz="1600" b="0" i="0" dirty="0">
                <a:solidFill>
                  <a:srgbClr val="666666"/>
                </a:solidFill>
                <a:effectLst/>
                <a:latin typeface="Avenir Next LT Pro (Body)"/>
              </a:rPr>
              <a:t> ‘Port’ </a:t>
            </a:r>
            <a:r>
              <a:rPr lang="en-US" sz="1600" b="0" i="0" dirty="0" err="1">
                <a:solidFill>
                  <a:srgbClr val="666666"/>
                </a:solidFill>
                <a:effectLst/>
                <a:latin typeface="Avenir Next LT Pro (Body)"/>
              </a:rPr>
              <a:t>bilgilerini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tutmaktadır</a:t>
            </a:r>
            <a:r>
              <a:rPr lang="en-US" sz="1600" b="0" i="0" dirty="0">
                <a:solidFill>
                  <a:srgbClr val="666666"/>
                </a:solidFill>
                <a:effectLst/>
                <a:latin typeface="Avenir Next LT Pro (Body)"/>
              </a:rPr>
              <a:t>.</a:t>
            </a:r>
          </a:p>
          <a:p>
            <a:pPr marL="0" indent="0" algn="l" fontAlgn="base">
              <a:buNone/>
            </a:pPr>
            <a:endParaRPr lang="tr-TR" sz="1600" b="1" i="0" dirty="0">
              <a:solidFill>
                <a:srgbClr val="666666"/>
              </a:solidFill>
              <a:effectLst/>
              <a:latin typeface="Avenir Next LT Pro (Body)"/>
            </a:endParaRPr>
          </a:p>
          <a:p>
            <a:pPr marL="0" indent="0" algn="l" fontAlgn="base">
              <a:buNone/>
            </a:pPr>
            <a:r>
              <a:rPr lang="en-US" sz="1600" b="1" i="0" dirty="0" err="1">
                <a:solidFill>
                  <a:schemeClr val="accent2">
                    <a:lumMod val="75000"/>
                  </a:schemeClr>
                </a:solidFill>
                <a:effectLst/>
                <a:latin typeface="Avenir Next LT Pro (Body)"/>
              </a:rPr>
              <a:t>UpstreamPathTemplate</a:t>
            </a:r>
            <a:r>
              <a:rPr lang="tr-TR" sz="1600" dirty="0">
                <a:solidFill>
                  <a:schemeClr val="accent2">
                    <a:lumMod val="75000"/>
                  </a:schemeClr>
                </a:solidFill>
                <a:latin typeface="Avenir Next LT Pro (Body)"/>
              </a:rPr>
              <a:t>: </a:t>
            </a:r>
            <a:r>
              <a:rPr lang="en-US" sz="1600" b="0" i="0" dirty="0">
                <a:solidFill>
                  <a:srgbClr val="666666"/>
                </a:solidFill>
                <a:effectLst/>
                <a:latin typeface="Avenir Next LT Pro (Body)"/>
              </a:rPr>
              <a:t>API Gateway </a:t>
            </a:r>
            <a:r>
              <a:rPr lang="en-US" sz="1600" b="0" i="0" dirty="0" err="1">
                <a:solidFill>
                  <a:srgbClr val="666666"/>
                </a:solidFill>
                <a:effectLst/>
                <a:latin typeface="Avenir Next LT Pro (Body)"/>
              </a:rPr>
              <a:t>üzerinden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microservice’e</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yapılacak</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yönlendirmenin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route’unu</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tutmaktadır</a:t>
            </a:r>
            <a:r>
              <a:rPr lang="en-US" sz="1600" b="0" i="0" dirty="0">
                <a:solidFill>
                  <a:srgbClr val="666666"/>
                </a:solidFill>
                <a:effectLst/>
                <a:latin typeface="Avenir Next LT Pro (Body)"/>
              </a:rPr>
              <a:t>.</a:t>
            </a:r>
            <a:endParaRPr lang="tr-TR" sz="1600" b="0" i="0" dirty="0">
              <a:solidFill>
                <a:srgbClr val="666666"/>
              </a:solidFill>
              <a:effectLst/>
              <a:latin typeface="Avenir Next LT Pro (Body)"/>
            </a:endParaRPr>
          </a:p>
          <a:p>
            <a:pPr marL="0" indent="0" algn="l" fontAlgn="base">
              <a:buNone/>
            </a:pPr>
            <a:endParaRPr lang="en-US" sz="1600" b="0" i="0" dirty="0">
              <a:solidFill>
                <a:srgbClr val="666666"/>
              </a:solidFill>
              <a:effectLst/>
              <a:latin typeface="Avenir Next LT Pro (Body)"/>
            </a:endParaRPr>
          </a:p>
          <a:p>
            <a:pPr marL="0" indent="0" algn="l" fontAlgn="base">
              <a:buNone/>
            </a:pPr>
            <a:r>
              <a:rPr lang="en-US" sz="1600" b="1" i="0" dirty="0" err="1">
                <a:solidFill>
                  <a:schemeClr val="accent2">
                    <a:lumMod val="75000"/>
                  </a:schemeClr>
                </a:solidFill>
                <a:effectLst/>
                <a:latin typeface="Avenir Next LT Pro (Body)"/>
              </a:rPr>
              <a:t>UpstreamHttpMethod</a:t>
            </a:r>
            <a:r>
              <a:rPr lang="tr-TR" sz="1600" b="1" i="0" dirty="0">
                <a:solidFill>
                  <a:schemeClr val="accent2">
                    <a:lumMod val="75000"/>
                  </a:schemeClr>
                </a:solidFill>
                <a:effectLst/>
                <a:latin typeface="Avenir Next LT Pro (Body)"/>
              </a:rPr>
              <a:t>: </a:t>
            </a:r>
            <a:r>
              <a:rPr lang="en-US" sz="1600" b="0" i="0" dirty="0" err="1">
                <a:solidFill>
                  <a:srgbClr val="666666"/>
                </a:solidFill>
                <a:effectLst/>
                <a:latin typeface="Avenir Next LT Pro (Body)"/>
              </a:rPr>
              <a:t>Hangi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isteklerin</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yapılabileceği</a:t>
            </a:r>
            <a:r>
              <a:rPr lang="en-US" sz="1600" b="0" i="0" dirty="0">
                <a:solidFill>
                  <a:srgbClr val="666666"/>
                </a:solidFill>
                <a:effectLst/>
                <a:latin typeface="Avenir Next LT Pro (Body)"/>
              </a:rPr>
              <a:t> </a:t>
            </a:r>
            <a:r>
              <a:rPr lang="en-US" sz="1600" b="0" i="0" dirty="0" err="1">
                <a:solidFill>
                  <a:srgbClr val="666666"/>
                </a:solidFill>
                <a:effectLst/>
                <a:latin typeface="Avenir Next LT Pro (Body)"/>
              </a:rPr>
              <a:t>bildirilmektedir</a:t>
            </a:r>
            <a:r>
              <a:rPr lang="en-US" sz="1600" b="0" i="0" dirty="0">
                <a:solidFill>
                  <a:srgbClr val="666666"/>
                </a:solidFill>
                <a:effectLst/>
                <a:latin typeface="Avenir Next LT Pro (Body)"/>
              </a:rPr>
              <a:t>.</a:t>
            </a:r>
            <a:endParaRPr lang="tr-TR" sz="1600" b="0" i="0" dirty="0">
              <a:solidFill>
                <a:srgbClr val="666666"/>
              </a:solidFill>
              <a:effectLst/>
              <a:latin typeface="Avenir Next LT Pro (Body)"/>
            </a:endParaRPr>
          </a:p>
          <a:p>
            <a:pPr marL="0" indent="0" algn="l" fontAlgn="base">
              <a:buNone/>
            </a:pPr>
            <a:endParaRPr lang="tr-TR" sz="1600" dirty="0">
              <a:solidFill>
                <a:srgbClr val="666666"/>
              </a:solidFill>
              <a:latin typeface="Avenir Next LT Pro (Body)"/>
            </a:endParaRPr>
          </a:p>
          <a:p>
            <a:pPr marL="0" indent="0" algn="l" fontAlgn="base">
              <a:buNone/>
            </a:pPr>
            <a:r>
              <a:rPr lang="en-US" sz="1600" b="1" i="0" dirty="0" err="1">
                <a:solidFill>
                  <a:schemeClr val="accent2">
                    <a:lumMod val="75000"/>
                  </a:schemeClr>
                </a:solidFill>
                <a:effectLst/>
                <a:latin typeface="Avenir Next LT Pro (Body)"/>
              </a:rPr>
              <a:t>AuthenticationOptions</a:t>
            </a:r>
            <a:r>
              <a:rPr lang="tr-TR" sz="1600" b="1" i="0" dirty="0">
                <a:solidFill>
                  <a:schemeClr val="accent2">
                    <a:lumMod val="75000"/>
                  </a:schemeClr>
                </a:solidFill>
                <a:effectLst/>
                <a:latin typeface="Avenir Next LT Pro (Body)"/>
              </a:rPr>
              <a:t> :  </a:t>
            </a:r>
            <a:r>
              <a:rPr lang="tr-TR" sz="1600" dirty="0">
                <a:solidFill>
                  <a:srgbClr val="666666"/>
                </a:solidFill>
                <a:latin typeface="Avenir Next LT Pro (Body)"/>
              </a:rPr>
              <a:t>API Gateway mikro hizmetlere bağlanırken kimlik doğrulama protokolünü aktif hale getirir.</a:t>
            </a:r>
            <a:endParaRPr lang="en-US" sz="1600" dirty="0">
              <a:solidFill>
                <a:srgbClr val="666666"/>
              </a:solidFill>
              <a:latin typeface="Avenir Next LT Pro (Body)"/>
            </a:endParaRPr>
          </a:p>
        </p:txBody>
      </p:sp>
    </p:spTree>
    <p:extLst>
      <p:ext uri="{BB962C8B-B14F-4D97-AF65-F5344CB8AC3E}">
        <p14:creationId xmlns:p14="http://schemas.microsoft.com/office/powerpoint/2010/main" val="40920165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DEE9-FBFD-1949-E72A-CBB762D49410}"/>
              </a:ext>
            </a:extLst>
          </p:cNvPr>
          <p:cNvSpPr>
            <a:spLocks noGrp="1"/>
          </p:cNvSpPr>
          <p:nvPr>
            <p:ph type="title"/>
          </p:nvPr>
        </p:nvSpPr>
        <p:spPr/>
        <p:txBody>
          <a:bodyPr/>
          <a:lstStyle/>
          <a:p>
            <a:r>
              <a:rPr lang="tr-TR" dirty="0">
                <a:solidFill>
                  <a:schemeClr val="accent2">
                    <a:lumMod val="75000"/>
                  </a:schemeClr>
                </a:solidFill>
              </a:rPr>
              <a:t>OCELOT Authentication</a:t>
            </a:r>
            <a:endParaRPr lang="en-US" dirty="0"/>
          </a:p>
        </p:txBody>
      </p:sp>
      <p:pic>
        <p:nvPicPr>
          <p:cNvPr id="5" name="Content Placeholder 4" descr="Diagram&#10;&#10;Description automatically generated">
            <a:extLst>
              <a:ext uri="{FF2B5EF4-FFF2-40B4-BE49-F238E27FC236}">
                <a16:creationId xmlns:a16="http://schemas.microsoft.com/office/drawing/2014/main" id="{314F1242-C858-B8D2-05CC-B97F5B93A0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0890" y="1924315"/>
            <a:ext cx="7316405" cy="4550447"/>
          </a:xfrm>
        </p:spPr>
      </p:pic>
    </p:spTree>
    <p:extLst>
      <p:ext uri="{BB962C8B-B14F-4D97-AF65-F5344CB8AC3E}">
        <p14:creationId xmlns:p14="http://schemas.microsoft.com/office/powerpoint/2010/main" val="111141042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9F5AB-4C52-40A7-AF25-3654BE571929}"/>
              </a:ext>
            </a:extLst>
          </p:cNvPr>
          <p:cNvSpPr>
            <a:spLocks noGrp="1"/>
          </p:cNvSpPr>
          <p:nvPr>
            <p:ph type="title"/>
          </p:nvPr>
        </p:nvSpPr>
        <p:spPr/>
        <p:txBody>
          <a:bodyPr/>
          <a:lstStyle/>
          <a:p>
            <a:r>
              <a:rPr lang="en-US" dirty="0">
                <a:solidFill>
                  <a:schemeClr val="accent2">
                    <a:lumMod val="75000"/>
                  </a:schemeClr>
                </a:solidFill>
              </a:rPr>
              <a:t>Ocelot Deploy </a:t>
            </a:r>
            <a:r>
              <a:rPr lang="en-US" dirty="0" err="1">
                <a:solidFill>
                  <a:schemeClr val="accent2">
                    <a:lumMod val="75000"/>
                  </a:schemeClr>
                </a:solidFill>
              </a:rPr>
              <a:t>seçenekleri</a:t>
            </a:r>
            <a:endParaRPr lang="en-US" dirty="0">
              <a:solidFill>
                <a:schemeClr val="accent2">
                  <a:lumMod val="75000"/>
                </a:schemeClr>
              </a:solidFill>
            </a:endParaRPr>
          </a:p>
        </p:txBody>
      </p:sp>
      <p:pic>
        <p:nvPicPr>
          <p:cNvPr id="7" name="Picture 7">
            <a:extLst>
              <a:ext uri="{FF2B5EF4-FFF2-40B4-BE49-F238E27FC236}">
                <a16:creationId xmlns:a16="http://schemas.microsoft.com/office/drawing/2014/main" id="{3503CB70-EB84-45E0-9094-07F7C2F09D39}"/>
              </a:ext>
            </a:extLst>
          </p:cNvPr>
          <p:cNvPicPr>
            <a:picLocks noGrp="1" noChangeAspect="1"/>
          </p:cNvPicPr>
          <p:nvPr>
            <p:ph idx="1"/>
          </p:nvPr>
        </p:nvPicPr>
        <p:blipFill>
          <a:blip r:embed="rId2"/>
          <a:stretch>
            <a:fillRect/>
          </a:stretch>
        </p:blipFill>
        <p:spPr>
          <a:xfrm>
            <a:off x="3535269" y="1825625"/>
            <a:ext cx="5497094" cy="4138784"/>
          </a:xfrm>
        </p:spPr>
      </p:pic>
    </p:spTree>
    <p:extLst>
      <p:ext uri="{BB962C8B-B14F-4D97-AF65-F5344CB8AC3E}">
        <p14:creationId xmlns:p14="http://schemas.microsoft.com/office/powerpoint/2010/main" val="7713855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5772-8AC0-4BDB-B141-3B140F923468}"/>
              </a:ext>
            </a:extLst>
          </p:cNvPr>
          <p:cNvSpPr>
            <a:spLocks noGrp="1"/>
          </p:cNvSpPr>
          <p:nvPr>
            <p:ph type="title"/>
          </p:nvPr>
        </p:nvSpPr>
        <p:spPr/>
        <p:txBody>
          <a:bodyPr/>
          <a:lstStyle/>
          <a:p>
            <a:r>
              <a:rPr lang="en-US" dirty="0">
                <a:solidFill>
                  <a:schemeClr val="accent2">
                    <a:lumMod val="75000"/>
                  </a:schemeClr>
                </a:solidFill>
                <a:ea typeface="+mj-lt"/>
                <a:cs typeface="+mj-lt"/>
              </a:rPr>
              <a:t>Ocelot Deploy </a:t>
            </a:r>
            <a:r>
              <a:rPr lang="en-US" dirty="0" err="1">
                <a:solidFill>
                  <a:schemeClr val="accent2">
                    <a:lumMod val="75000"/>
                  </a:schemeClr>
                </a:solidFill>
                <a:ea typeface="+mj-lt"/>
                <a:cs typeface="+mj-lt"/>
              </a:rPr>
              <a:t>seçenekleri</a:t>
            </a:r>
            <a:endParaRPr lang="en-US" dirty="0" err="1"/>
          </a:p>
        </p:txBody>
      </p:sp>
      <p:pic>
        <p:nvPicPr>
          <p:cNvPr id="4" name="Picture 4">
            <a:extLst>
              <a:ext uri="{FF2B5EF4-FFF2-40B4-BE49-F238E27FC236}">
                <a16:creationId xmlns:a16="http://schemas.microsoft.com/office/drawing/2014/main" id="{6D9F24F4-D2C9-4DC5-9374-2AFAED65B728}"/>
              </a:ext>
            </a:extLst>
          </p:cNvPr>
          <p:cNvPicPr>
            <a:picLocks noGrp="1" noChangeAspect="1"/>
          </p:cNvPicPr>
          <p:nvPr>
            <p:ph idx="1"/>
          </p:nvPr>
        </p:nvPicPr>
        <p:blipFill>
          <a:blip r:embed="rId2"/>
          <a:stretch>
            <a:fillRect/>
          </a:stretch>
        </p:blipFill>
        <p:spPr>
          <a:xfrm>
            <a:off x="3008191" y="1589512"/>
            <a:ext cx="6690774" cy="4482220"/>
          </a:xfrm>
        </p:spPr>
      </p:pic>
    </p:spTree>
    <p:extLst>
      <p:ext uri="{BB962C8B-B14F-4D97-AF65-F5344CB8AC3E}">
        <p14:creationId xmlns:p14="http://schemas.microsoft.com/office/powerpoint/2010/main" val="394388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7DB5-1E63-47BE-B245-4586A81B118F}"/>
              </a:ext>
            </a:extLst>
          </p:cNvPr>
          <p:cNvSpPr>
            <a:spLocks noGrp="1"/>
          </p:cNvSpPr>
          <p:nvPr>
            <p:ph type="title"/>
          </p:nvPr>
        </p:nvSpPr>
        <p:spPr/>
        <p:txBody>
          <a:bodyPr/>
          <a:lstStyle/>
          <a:p>
            <a:r>
              <a:rPr lang="en-US" b="1" dirty="0">
                <a:solidFill>
                  <a:schemeClr val="accent2">
                    <a:lumMod val="75000"/>
                  </a:schemeClr>
                </a:solidFill>
              </a:rPr>
              <a:t>ESB (Enterprise Service Bus)</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5C333183-8270-4365-B980-BFCBB0C6ED52}"/>
              </a:ext>
            </a:extLst>
          </p:cNvPr>
          <p:cNvSpPr>
            <a:spLocks noGrp="1"/>
          </p:cNvSpPr>
          <p:nvPr>
            <p:ph idx="1"/>
          </p:nvPr>
        </p:nvSpPr>
        <p:spPr/>
        <p:txBody>
          <a:bodyPr vert="horz" lIns="91440" tIns="45720" rIns="91440" bIns="45720" rtlCol="0" anchor="t">
            <a:normAutofit/>
          </a:bodyPr>
          <a:lstStyle/>
          <a:p>
            <a:r>
              <a:rPr lang="en-US" sz="2400" dirty="0" err="1">
                <a:ea typeface="+mn-lt"/>
                <a:cs typeface="+mn-lt"/>
              </a:rPr>
              <a:t>Uygulamalar</a:t>
            </a:r>
            <a:r>
              <a:rPr lang="en-US" sz="2400" dirty="0">
                <a:ea typeface="+mn-lt"/>
                <a:cs typeface="+mn-lt"/>
              </a:rPr>
              <a:t> </a:t>
            </a:r>
            <a:r>
              <a:rPr lang="en-US" sz="2400" dirty="0" err="1">
                <a:ea typeface="+mn-lt"/>
                <a:cs typeface="+mn-lt"/>
              </a:rPr>
              <a:t>birbirlerine</a:t>
            </a:r>
            <a:r>
              <a:rPr lang="en-US" sz="2400" dirty="0">
                <a:ea typeface="+mn-lt"/>
                <a:cs typeface="+mn-lt"/>
              </a:rPr>
              <a:t> </a:t>
            </a:r>
            <a:r>
              <a:rPr lang="en-US" sz="2400" dirty="0" err="1">
                <a:ea typeface="+mn-lt"/>
                <a:cs typeface="+mn-lt"/>
              </a:rPr>
              <a:t>verecekleri</a:t>
            </a:r>
            <a:r>
              <a:rPr lang="en-US" sz="2400" dirty="0">
                <a:ea typeface="+mn-lt"/>
                <a:cs typeface="+mn-lt"/>
              </a:rPr>
              <a:t> </a:t>
            </a:r>
            <a:r>
              <a:rPr lang="en-US" sz="2400" dirty="0" err="1">
                <a:ea typeface="+mn-lt"/>
                <a:cs typeface="+mn-lt"/>
              </a:rPr>
              <a:t>servisleri</a:t>
            </a:r>
            <a:r>
              <a:rPr lang="en-US" sz="2400" dirty="0">
                <a:ea typeface="+mn-lt"/>
                <a:cs typeface="+mn-lt"/>
              </a:rPr>
              <a:t> </a:t>
            </a:r>
            <a:r>
              <a:rPr lang="en-US" sz="2400" dirty="0" err="1">
                <a:ea typeface="+mn-lt"/>
                <a:cs typeface="+mn-lt"/>
              </a:rPr>
              <a:t>hangi</a:t>
            </a:r>
            <a:r>
              <a:rPr lang="en-US" sz="2400" dirty="0">
                <a:ea typeface="+mn-lt"/>
                <a:cs typeface="+mn-lt"/>
              </a:rPr>
              <a:t> </a:t>
            </a:r>
            <a:r>
              <a:rPr lang="en-US" sz="2400" dirty="0" err="1">
                <a:ea typeface="+mn-lt"/>
                <a:cs typeface="+mn-lt"/>
              </a:rPr>
              <a:t>protokol</a:t>
            </a:r>
            <a:r>
              <a:rPr lang="en-US" sz="2400" dirty="0">
                <a:ea typeface="+mn-lt"/>
                <a:cs typeface="+mn-lt"/>
              </a:rPr>
              <a:t> </a:t>
            </a:r>
            <a:r>
              <a:rPr lang="en-US" sz="2400" dirty="0" err="1">
                <a:ea typeface="+mn-lt"/>
                <a:cs typeface="+mn-lt"/>
              </a:rPr>
              <a:t>üzerinde</a:t>
            </a:r>
            <a:r>
              <a:rPr lang="en-US" sz="2400" dirty="0">
                <a:ea typeface="+mn-lt"/>
                <a:cs typeface="+mn-lt"/>
              </a:rPr>
              <a:t> </a:t>
            </a:r>
            <a:r>
              <a:rPr lang="en-US" sz="2400" dirty="0" err="1">
                <a:ea typeface="+mn-lt"/>
                <a:cs typeface="+mn-lt"/>
              </a:rPr>
              <a:t>sağlıyacakları</a:t>
            </a:r>
            <a:r>
              <a:rPr lang="en-US" sz="2400" dirty="0">
                <a:ea typeface="+mn-lt"/>
                <a:cs typeface="+mn-lt"/>
              </a:rPr>
              <a:t> </a:t>
            </a:r>
            <a:r>
              <a:rPr lang="en-US" sz="2400" dirty="0">
                <a:solidFill>
                  <a:schemeClr val="accent2">
                    <a:lumMod val="75000"/>
                  </a:schemeClr>
                </a:solidFill>
                <a:ea typeface="+mn-lt"/>
                <a:cs typeface="+mn-lt"/>
              </a:rPr>
              <a:t>HTTP,AMQP,SMTP, FTP, SOAP</a:t>
            </a:r>
            <a:r>
              <a:rPr lang="en-US" sz="2400" dirty="0">
                <a:ea typeface="+mn-lt"/>
                <a:cs typeface="+mn-lt"/>
              </a:rPr>
              <a:t> </a:t>
            </a:r>
            <a:r>
              <a:rPr lang="en-US" sz="2400" dirty="0" err="1">
                <a:ea typeface="+mn-lt"/>
                <a:cs typeface="+mn-lt"/>
              </a:rPr>
              <a:t>vb</a:t>
            </a:r>
            <a:r>
              <a:rPr lang="en-US" sz="2400" dirty="0">
                <a:ea typeface="+mn-lt"/>
                <a:cs typeface="+mn-lt"/>
              </a:rPr>
              <a:t> </a:t>
            </a:r>
            <a:r>
              <a:rPr lang="en-US" sz="2400" dirty="0" err="1">
                <a:ea typeface="+mn-lt"/>
                <a:cs typeface="+mn-lt"/>
              </a:rPr>
              <a:t>üzerinden</a:t>
            </a:r>
            <a:r>
              <a:rPr lang="en-US" sz="2400" dirty="0">
                <a:ea typeface="+mn-lt"/>
                <a:cs typeface="+mn-lt"/>
              </a:rPr>
              <a:t> </a:t>
            </a:r>
            <a:r>
              <a:rPr lang="en-US" sz="2400" dirty="0" err="1">
                <a:ea typeface="+mn-lt"/>
                <a:cs typeface="+mn-lt"/>
              </a:rPr>
              <a:t>sağlıyacakları</a:t>
            </a:r>
            <a:r>
              <a:rPr lang="en-US" sz="2400" dirty="0">
                <a:ea typeface="+mn-lt"/>
                <a:cs typeface="+mn-lt"/>
              </a:rPr>
              <a:t>, Bu </a:t>
            </a:r>
            <a:r>
              <a:rPr lang="en-US" sz="2400" dirty="0" err="1">
                <a:ea typeface="+mn-lt"/>
                <a:cs typeface="+mn-lt"/>
              </a:rPr>
              <a:t>servislerin</a:t>
            </a:r>
            <a:r>
              <a:rPr lang="en-US" sz="2400" dirty="0">
                <a:ea typeface="+mn-lt"/>
                <a:cs typeface="+mn-lt"/>
              </a:rPr>
              <a:t> </a:t>
            </a:r>
            <a:r>
              <a:rPr lang="en-US" sz="2400" dirty="0" err="1">
                <a:ea typeface="+mn-lt"/>
                <a:cs typeface="+mn-lt"/>
              </a:rPr>
              <a:t>güvenlik</a:t>
            </a:r>
            <a:r>
              <a:rPr lang="en-US" sz="2400" dirty="0">
                <a:ea typeface="+mn-lt"/>
                <a:cs typeface="+mn-lt"/>
              </a:rPr>
              <a:t> </a:t>
            </a:r>
            <a:r>
              <a:rPr lang="en-US" sz="2400" dirty="0" err="1">
                <a:ea typeface="+mn-lt"/>
                <a:cs typeface="+mn-lt"/>
              </a:rPr>
              <a:t>seviyeleri</a:t>
            </a:r>
            <a:r>
              <a:rPr lang="en-US" sz="2400" dirty="0">
                <a:ea typeface="+mn-lt"/>
                <a:cs typeface="+mn-lt"/>
              </a:rPr>
              <a:t>, </a:t>
            </a:r>
            <a:r>
              <a:rPr lang="en-US" sz="2400" dirty="0" err="1">
                <a:ea typeface="+mn-lt"/>
                <a:cs typeface="+mn-lt"/>
              </a:rPr>
              <a:t>Servislerde</a:t>
            </a:r>
            <a:r>
              <a:rPr lang="en-US" sz="2400" dirty="0">
                <a:ea typeface="+mn-lt"/>
                <a:cs typeface="+mn-lt"/>
              </a:rPr>
              <a:t> </a:t>
            </a:r>
            <a:r>
              <a:rPr lang="en-US" sz="2400" dirty="0" err="1">
                <a:ea typeface="+mn-lt"/>
                <a:cs typeface="+mn-lt"/>
              </a:rPr>
              <a:t>sağlıyacakları</a:t>
            </a:r>
            <a:r>
              <a:rPr lang="en-US" sz="2400" dirty="0">
                <a:ea typeface="+mn-lt"/>
                <a:cs typeface="+mn-lt"/>
              </a:rPr>
              <a:t> </a:t>
            </a:r>
            <a:r>
              <a:rPr lang="en-US" sz="2400" dirty="0" err="1">
                <a:ea typeface="+mn-lt"/>
                <a:cs typeface="+mn-lt"/>
              </a:rPr>
              <a:t>veri</a:t>
            </a:r>
            <a:r>
              <a:rPr lang="en-US" sz="2400" dirty="0">
                <a:ea typeface="+mn-lt"/>
                <a:cs typeface="+mn-lt"/>
              </a:rPr>
              <a:t> </a:t>
            </a:r>
            <a:r>
              <a:rPr lang="en-US" sz="2400" dirty="0" err="1">
                <a:ea typeface="+mn-lt"/>
                <a:cs typeface="+mn-lt"/>
              </a:rPr>
              <a:t>formatları</a:t>
            </a:r>
            <a:r>
              <a:rPr lang="en-US" sz="2400" dirty="0">
                <a:ea typeface="+mn-lt"/>
                <a:cs typeface="+mn-lt"/>
              </a:rPr>
              <a:t> JSON, HTML, XML, Binary vb.. </a:t>
            </a:r>
            <a:r>
              <a:rPr lang="en-US" sz="2400" dirty="0" err="1">
                <a:ea typeface="+mn-lt"/>
                <a:cs typeface="+mn-lt"/>
              </a:rPr>
              <a:t>olması</a:t>
            </a:r>
            <a:endParaRPr lang="en-US" sz="2400"/>
          </a:p>
          <a:p>
            <a:r>
              <a:rPr lang="en-US" sz="2400" dirty="0" err="1">
                <a:ea typeface="+mn-lt"/>
                <a:cs typeface="+mn-lt"/>
              </a:rPr>
              <a:t>Uygulamaların</a:t>
            </a:r>
            <a:r>
              <a:rPr lang="en-US" sz="2400" dirty="0">
                <a:ea typeface="+mn-lt"/>
                <a:cs typeface="+mn-lt"/>
              </a:rPr>
              <a:t> </a:t>
            </a:r>
            <a:r>
              <a:rPr lang="en-US" sz="2400" dirty="0" err="1">
                <a:ea typeface="+mn-lt"/>
                <a:cs typeface="+mn-lt"/>
              </a:rPr>
              <a:t>görmeleri</a:t>
            </a:r>
            <a:r>
              <a:rPr lang="en-US" sz="2400" dirty="0">
                <a:ea typeface="+mn-lt"/>
                <a:cs typeface="+mn-lt"/>
              </a:rPr>
              <a:t> </a:t>
            </a:r>
            <a:r>
              <a:rPr lang="en-US" sz="2400" dirty="0" err="1">
                <a:ea typeface="+mn-lt"/>
                <a:cs typeface="+mn-lt"/>
              </a:rPr>
              <a:t>gereken</a:t>
            </a:r>
            <a:r>
              <a:rPr lang="en-US" sz="2400" dirty="0">
                <a:ea typeface="+mn-lt"/>
                <a:cs typeface="+mn-lt"/>
              </a:rPr>
              <a:t> </a:t>
            </a:r>
            <a:r>
              <a:rPr lang="en-US" sz="2400" dirty="0" err="1">
                <a:ea typeface="+mn-lt"/>
                <a:cs typeface="+mn-lt"/>
              </a:rPr>
              <a:t>veri</a:t>
            </a:r>
            <a:r>
              <a:rPr lang="en-US" sz="2400" dirty="0">
                <a:ea typeface="+mn-lt"/>
                <a:cs typeface="+mn-lt"/>
              </a:rPr>
              <a:t> </a:t>
            </a:r>
            <a:r>
              <a:rPr lang="en-US" sz="2400" dirty="0" err="1">
                <a:ea typeface="+mn-lt"/>
                <a:cs typeface="+mn-lt"/>
              </a:rPr>
              <a:t>içeriğinin</a:t>
            </a:r>
            <a:r>
              <a:rPr lang="en-US" sz="2400" dirty="0">
                <a:ea typeface="+mn-lt"/>
                <a:cs typeface="+mn-lt"/>
              </a:rPr>
              <a:t> </a:t>
            </a:r>
            <a:r>
              <a:rPr lang="en-US" sz="2400" dirty="0" err="1">
                <a:ea typeface="+mn-lt"/>
                <a:cs typeface="+mn-lt"/>
              </a:rPr>
              <a:t>birbirinden</a:t>
            </a:r>
            <a:r>
              <a:rPr lang="en-US" sz="2400" dirty="0">
                <a:ea typeface="+mn-lt"/>
                <a:cs typeface="+mn-lt"/>
              </a:rPr>
              <a:t> </a:t>
            </a:r>
            <a:r>
              <a:rPr lang="en-US" sz="2400" dirty="0" err="1">
                <a:ea typeface="+mn-lt"/>
                <a:cs typeface="+mn-lt"/>
              </a:rPr>
              <a:t>farklı</a:t>
            </a:r>
            <a:r>
              <a:rPr lang="en-US" sz="2400" dirty="0">
                <a:ea typeface="+mn-lt"/>
                <a:cs typeface="+mn-lt"/>
              </a:rPr>
              <a:t> </a:t>
            </a:r>
            <a:r>
              <a:rPr lang="en-US" sz="2400" dirty="0" err="1">
                <a:ea typeface="+mn-lt"/>
                <a:cs typeface="+mn-lt"/>
              </a:rPr>
              <a:t>olması</a:t>
            </a:r>
            <a:endParaRPr lang="en-US" sz="2400"/>
          </a:p>
          <a:p>
            <a:r>
              <a:rPr lang="en-US" sz="2400" dirty="0" err="1">
                <a:ea typeface="+mn-lt"/>
                <a:cs typeface="+mn-lt"/>
              </a:rPr>
              <a:t>Verilmesi</a:t>
            </a:r>
            <a:r>
              <a:rPr lang="en-US" sz="2400" dirty="0">
                <a:ea typeface="+mn-lt"/>
                <a:cs typeface="+mn-lt"/>
              </a:rPr>
              <a:t> </a:t>
            </a:r>
            <a:r>
              <a:rPr lang="en-US" sz="2400" dirty="0" err="1">
                <a:ea typeface="+mn-lt"/>
                <a:cs typeface="+mn-lt"/>
              </a:rPr>
              <a:t>gereken</a:t>
            </a:r>
            <a:r>
              <a:rPr lang="en-US" sz="2400" dirty="0">
                <a:ea typeface="+mn-lt"/>
                <a:cs typeface="+mn-lt"/>
              </a:rPr>
              <a:t> </a:t>
            </a:r>
            <a:r>
              <a:rPr lang="en-US" sz="2400" dirty="0" err="1">
                <a:ea typeface="+mn-lt"/>
                <a:cs typeface="+mn-lt"/>
              </a:rPr>
              <a:t>servisteki</a:t>
            </a:r>
            <a:r>
              <a:rPr lang="en-US" sz="2400" dirty="0">
                <a:ea typeface="+mn-lt"/>
                <a:cs typeface="+mn-lt"/>
              </a:rPr>
              <a:t> </a:t>
            </a:r>
            <a:r>
              <a:rPr lang="en-US" sz="2400" dirty="0" err="1">
                <a:ea typeface="+mn-lt"/>
                <a:cs typeface="+mn-lt"/>
              </a:rPr>
              <a:t>verinin</a:t>
            </a:r>
            <a:r>
              <a:rPr lang="en-US" sz="2400" dirty="0">
                <a:ea typeface="+mn-lt"/>
                <a:cs typeface="+mn-lt"/>
              </a:rPr>
              <a:t> </a:t>
            </a:r>
            <a:r>
              <a:rPr lang="en-US" sz="2400" dirty="0" err="1">
                <a:ea typeface="+mn-lt"/>
                <a:cs typeface="+mn-lt"/>
              </a:rPr>
              <a:t>yeterli</a:t>
            </a:r>
            <a:r>
              <a:rPr lang="en-US" sz="2400" dirty="0">
                <a:ea typeface="+mn-lt"/>
                <a:cs typeface="+mn-lt"/>
              </a:rPr>
              <a:t> </a:t>
            </a:r>
            <a:r>
              <a:rPr lang="en-US" sz="2400" dirty="0" err="1">
                <a:ea typeface="+mn-lt"/>
                <a:cs typeface="+mn-lt"/>
              </a:rPr>
              <a:t>olmaması</a:t>
            </a:r>
            <a:r>
              <a:rPr lang="en-US" sz="2400" dirty="0">
                <a:ea typeface="+mn-lt"/>
                <a:cs typeface="+mn-lt"/>
              </a:rPr>
              <a:t> 2,3 </a:t>
            </a:r>
            <a:r>
              <a:rPr lang="en-US" sz="2400" dirty="0" err="1">
                <a:ea typeface="+mn-lt"/>
                <a:cs typeface="+mn-lt"/>
              </a:rPr>
              <a:t>servis</a:t>
            </a:r>
            <a:r>
              <a:rPr lang="en-US" sz="2400" dirty="0">
                <a:ea typeface="+mn-lt"/>
                <a:cs typeface="+mn-lt"/>
              </a:rPr>
              <a:t> </a:t>
            </a:r>
            <a:r>
              <a:rPr lang="en-US" sz="2400" dirty="0" err="1">
                <a:ea typeface="+mn-lt"/>
                <a:cs typeface="+mn-lt"/>
              </a:rPr>
              <a:t>verisinin</a:t>
            </a:r>
            <a:r>
              <a:rPr lang="en-US" sz="2400" dirty="0">
                <a:ea typeface="+mn-lt"/>
                <a:cs typeface="+mn-lt"/>
              </a:rPr>
              <a:t> </a:t>
            </a:r>
            <a:r>
              <a:rPr lang="en-US" sz="2400" dirty="0" err="1">
                <a:ea typeface="+mn-lt"/>
                <a:cs typeface="+mn-lt"/>
              </a:rPr>
              <a:t>birleştirilerek</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veri</a:t>
            </a:r>
            <a:r>
              <a:rPr lang="en-US" sz="2400" dirty="0">
                <a:ea typeface="+mn-lt"/>
                <a:cs typeface="+mn-lt"/>
              </a:rPr>
              <a:t> </a:t>
            </a:r>
            <a:r>
              <a:rPr lang="en-US" sz="2400" dirty="0" err="1">
                <a:ea typeface="+mn-lt"/>
                <a:cs typeface="+mn-lt"/>
              </a:rPr>
              <a:t>oluşturma</a:t>
            </a:r>
            <a:r>
              <a:rPr lang="en-US" sz="2400" dirty="0">
                <a:ea typeface="+mn-lt"/>
                <a:cs typeface="+mn-lt"/>
              </a:rPr>
              <a:t> </a:t>
            </a:r>
            <a:r>
              <a:rPr lang="en-US" sz="2400" dirty="0" err="1">
                <a:ea typeface="+mn-lt"/>
                <a:cs typeface="+mn-lt"/>
              </a:rPr>
              <a:t>isteği</a:t>
            </a:r>
            <a:r>
              <a:rPr lang="en-US" sz="2400" dirty="0">
                <a:ea typeface="+mn-lt"/>
                <a:cs typeface="+mn-lt"/>
              </a:rPr>
              <a:t>.</a:t>
            </a:r>
            <a:endParaRPr lang="en-US" sz="2400"/>
          </a:p>
          <a:p>
            <a:r>
              <a:rPr lang="en-US" sz="2400" dirty="0" err="1">
                <a:ea typeface="+mn-lt"/>
                <a:cs typeface="+mn-lt"/>
              </a:rPr>
              <a:t>Servislerin</a:t>
            </a:r>
            <a:r>
              <a:rPr lang="en-US" sz="2400" dirty="0">
                <a:ea typeface="+mn-lt"/>
                <a:cs typeface="+mn-lt"/>
              </a:rPr>
              <a:t> </a:t>
            </a:r>
            <a:r>
              <a:rPr lang="en-US" sz="2400" dirty="0" err="1">
                <a:ea typeface="+mn-lt"/>
                <a:cs typeface="+mn-lt"/>
              </a:rPr>
              <a:t>versiyonları</a:t>
            </a:r>
            <a:r>
              <a:rPr lang="en-US" sz="2400" dirty="0">
                <a:ea typeface="+mn-lt"/>
                <a:cs typeface="+mn-lt"/>
              </a:rPr>
              <a:t>. Bir </a:t>
            </a:r>
            <a:r>
              <a:rPr lang="en-US" sz="2400" dirty="0" err="1">
                <a:ea typeface="+mn-lt"/>
                <a:cs typeface="+mn-lt"/>
              </a:rPr>
              <a:t>servis</a:t>
            </a:r>
            <a:r>
              <a:rPr lang="en-US" sz="2400" dirty="0">
                <a:ea typeface="+mn-lt"/>
                <a:cs typeface="+mn-lt"/>
              </a:rPr>
              <a:t> </a:t>
            </a:r>
            <a:r>
              <a:rPr lang="en-US" sz="2400" dirty="0" err="1">
                <a:ea typeface="+mn-lt"/>
                <a:cs typeface="+mn-lt"/>
              </a:rPr>
              <a:t>eski</a:t>
            </a:r>
            <a:r>
              <a:rPr lang="en-US" sz="2400" dirty="0">
                <a:ea typeface="+mn-lt"/>
                <a:cs typeface="+mn-lt"/>
              </a:rPr>
              <a:t> </a:t>
            </a:r>
            <a:r>
              <a:rPr lang="en-US" sz="2400" dirty="0" err="1">
                <a:ea typeface="+mn-lt"/>
                <a:cs typeface="+mn-lt"/>
              </a:rPr>
              <a:t>versiyon</a:t>
            </a:r>
            <a:r>
              <a:rPr lang="en-US" sz="2400" dirty="0">
                <a:ea typeface="+mn-lt"/>
                <a:cs typeface="+mn-lt"/>
              </a:rPr>
              <a:t> </a:t>
            </a:r>
            <a:r>
              <a:rPr lang="en-US" sz="2400" dirty="0" err="1">
                <a:ea typeface="+mn-lt"/>
                <a:cs typeface="+mn-lt"/>
              </a:rPr>
              <a:t>ile</a:t>
            </a:r>
            <a:r>
              <a:rPr lang="en-US" sz="2400" dirty="0">
                <a:ea typeface="+mn-lt"/>
                <a:cs typeface="+mn-lt"/>
              </a:rPr>
              <a:t> </a:t>
            </a:r>
            <a:r>
              <a:rPr lang="en-US" sz="2400" dirty="0" err="1">
                <a:ea typeface="+mn-lt"/>
                <a:cs typeface="+mn-lt"/>
              </a:rPr>
              <a:t>çalışırken</a:t>
            </a:r>
            <a:r>
              <a:rPr lang="en-US" sz="2400" dirty="0">
                <a:ea typeface="+mn-lt"/>
                <a:cs typeface="+mn-lt"/>
              </a:rPr>
              <a:t>, </a:t>
            </a:r>
            <a:r>
              <a:rPr lang="en-US" sz="2400" dirty="0" err="1">
                <a:ea typeface="+mn-lt"/>
                <a:cs typeface="+mn-lt"/>
              </a:rPr>
              <a:t>diğer</a:t>
            </a:r>
            <a:r>
              <a:rPr lang="en-US" sz="2400" dirty="0">
                <a:ea typeface="+mn-lt"/>
                <a:cs typeface="+mn-lt"/>
              </a:rPr>
              <a:t> </a:t>
            </a:r>
            <a:r>
              <a:rPr lang="en-US" sz="2400" dirty="0" err="1">
                <a:ea typeface="+mn-lt"/>
                <a:cs typeface="+mn-lt"/>
              </a:rPr>
              <a:t>servis</a:t>
            </a:r>
            <a:r>
              <a:rPr lang="en-US" sz="2400" dirty="0">
                <a:ea typeface="+mn-lt"/>
                <a:cs typeface="+mn-lt"/>
              </a:rPr>
              <a:t> yeni </a:t>
            </a:r>
            <a:r>
              <a:rPr lang="en-US" sz="2400" dirty="0" err="1">
                <a:ea typeface="+mn-lt"/>
                <a:cs typeface="+mn-lt"/>
              </a:rPr>
              <a:t>bir</a:t>
            </a:r>
            <a:r>
              <a:rPr lang="en-US" sz="2400" dirty="0">
                <a:ea typeface="+mn-lt"/>
                <a:cs typeface="+mn-lt"/>
              </a:rPr>
              <a:t> </a:t>
            </a:r>
            <a:r>
              <a:rPr lang="en-US" sz="2400" dirty="0" err="1">
                <a:ea typeface="+mn-lt"/>
                <a:cs typeface="+mn-lt"/>
              </a:rPr>
              <a:t>versiyonla</a:t>
            </a:r>
            <a:r>
              <a:rPr lang="en-US" sz="2400" dirty="0">
                <a:ea typeface="+mn-lt"/>
                <a:cs typeface="+mn-lt"/>
              </a:rPr>
              <a:t> </a:t>
            </a:r>
            <a:r>
              <a:rPr lang="en-US" sz="2400" dirty="0" err="1">
                <a:ea typeface="+mn-lt"/>
                <a:cs typeface="+mn-lt"/>
              </a:rPr>
              <a:t>çalışması</a:t>
            </a:r>
            <a:r>
              <a:rPr lang="en-US" sz="2400" dirty="0">
                <a:ea typeface="+mn-lt"/>
                <a:cs typeface="+mn-lt"/>
              </a:rPr>
              <a:t> </a:t>
            </a:r>
            <a:r>
              <a:rPr lang="en-US" sz="2400" dirty="0" err="1">
                <a:ea typeface="+mn-lt"/>
                <a:cs typeface="+mn-lt"/>
              </a:rPr>
              <a:t>gerekebilir</a:t>
            </a:r>
            <a:r>
              <a:rPr lang="en-US" sz="2400" dirty="0">
                <a:ea typeface="+mn-lt"/>
                <a:cs typeface="+mn-lt"/>
              </a:rPr>
              <a:t>.</a:t>
            </a:r>
            <a:endParaRPr lang="en-US"/>
          </a:p>
          <a:p>
            <a:endParaRPr lang="en-US" dirty="0"/>
          </a:p>
        </p:txBody>
      </p:sp>
    </p:spTree>
    <p:extLst>
      <p:ext uri="{BB962C8B-B14F-4D97-AF65-F5344CB8AC3E}">
        <p14:creationId xmlns:p14="http://schemas.microsoft.com/office/powerpoint/2010/main" val="17156995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79535-844C-4003-90F2-AFDD6D0F6B8B}"/>
              </a:ext>
            </a:extLst>
          </p:cNvPr>
          <p:cNvSpPr>
            <a:spLocks noGrp="1"/>
          </p:cNvSpPr>
          <p:nvPr>
            <p:ph type="title"/>
          </p:nvPr>
        </p:nvSpPr>
        <p:spPr/>
        <p:txBody>
          <a:bodyPr/>
          <a:lstStyle/>
          <a:p>
            <a:r>
              <a:rPr lang="en-US" dirty="0">
                <a:solidFill>
                  <a:schemeClr val="accent2">
                    <a:lumMod val="75000"/>
                  </a:schemeClr>
                </a:solidFill>
                <a:ea typeface="+mj-lt"/>
                <a:cs typeface="+mj-lt"/>
              </a:rPr>
              <a:t>Ocelot Deploy </a:t>
            </a:r>
            <a:r>
              <a:rPr lang="en-US" dirty="0" err="1">
                <a:solidFill>
                  <a:schemeClr val="accent2">
                    <a:lumMod val="75000"/>
                  </a:schemeClr>
                </a:solidFill>
                <a:ea typeface="+mj-lt"/>
                <a:cs typeface="+mj-lt"/>
              </a:rPr>
              <a:t>seçenekleri</a:t>
            </a:r>
            <a:endParaRPr lang="en-US" dirty="0" err="1"/>
          </a:p>
        </p:txBody>
      </p:sp>
      <p:pic>
        <p:nvPicPr>
          <p:cNvPr id="4" name="Picture 4">
            <a:extLst>
              <a:ext uri="{FF2B5EF4-FFF2-40B4-BE49-F238E27FC236}">
                <a16:creationId xmlns:a16="http://schemas.microsoft.com/office/drawing/2014/main" id="{EC58D2B5-C311-4C4A-84A0-1BC7CC3CFD96}"/>
              </a:ext>
            </a:extLst>
          </p:cNvPr>
          <p:cNvPicPr>
            <a:picLocks noGrp="1" noChangeAspect="1"/>
          </p:cNvPicPr>
          <p:nvPr>
            <p:ph idx="1"/>
          </p:nvPr>
        </p:nvPicPr>
        <p:blipFill>
          <a:blip r:embed="rId2"/>
          <a:stretch>
            <a:fillRect/>
          </a:stretch>
        </p:blipFill>
        <p:spPr>
          <a:xfrm>
            <a:off x="2794239" y="1696836"/>
            <a:ext cx="7193803" cy="4492953"/>
          </a:xfrm>
        </p:spPr>
      </p:pic>
    </p:spTree>
    <p:extLst>
      <p:ext uri="{BB962C8B-B14F-4D97-AF65-F5344CB8AC3E}">
        <p14:creationId xmlns:p14="http://schemas.microsoft.com/office/powerpoint/2010/main" val="29774331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BD106-05A8-4758-A93B-BAA3B3EBA03E}"/>
              </a:ext>
            </a:extLst>
          </p:cNvPr>
          <p:cNvSpPr>
            <a:spLocks noGrp="1"/>
          </p:cNvSpPr>
          <p:nvPr>
            <p:ph type="title"/>
          </p:nvPr>
        </p:nvSpPr>
        <p:spPr/>
        <p:txBody>
          <a:bodyPr/>
          <a:lstStyle/>
          <a:p>
            <a:r>
              <a:rPr lang="en-US" dirty="0">
                <a:solidFill>
                  <a:schemeClr val="accent2">
                    <a:lumMod val="75000"/>
                  </a:schemeClr>
                </a:solidFill>
                <a:ea typeface="+mj-lt"/>
                <a:cs typeface="+mj-lt"/>
              </a:rPr>
              <a:t>Ocelot Deploy </a:t>
            </a:r>
            <a:r>
              <a:rPr lang="en-US" dirty="0" err="1">
                <a:solidFill>
                  <a:schemeClr val="accent2">
                    <a:lumMod val="75000"/>
                  </a:schemeClr>
                </a:solidFill>
                <a:ea typeface="+mj-lt"/>
                <a:cs typeface="+mj-lt"/>
              </a:rPr>
              <a:t>seçenekleri</a:t>
            </a:r>
            <a:endParaRPr lang="en-US" dirty="0" err="1"/>
          </a:p>
        </p:txBody>
      </p:sp>
      <p:pic>
        <p:nvPicPr>
          <p:cNvPr id="4" name="Picture 4">
            <a:extLst>
              <a:ext uri="{FF2B5EF4-FFF2-40B4-BE49-F238E27FC236}">
                <a16:creationId xmlns:a16="http://schemas.microsoft.com/office/drawing/2014/main" id="{DC6B8741-F66E-4B84-ACB4-7910A25A3A90}"/>
              </a:ext>
            </a:extLst>
          </p:cNvPr>
          <p:cNvPicPr>
            <a:picLocks noGrp="1" noChangeAspect="1"/>
          </p:cNvPicPr>
          <p:nvPr>
            <p:ph idx="1"/>
          </p:nvPr>
        </p:nvPicPr>
        <p:blipFill>
          <a:blip r:embed="rId2"/>
          <a:stretch>
            <a:fillRect/>
          </a:stretch>
        </p:blipFill>
        <p:spPr>
          <a:xfrm>
            <a:off x="3442812" y="1825625"/>
            <a:ext cx="6143502" cy="4471488"/>
          </a:xfrm>
        </p:spPr>
      </p:pic>
    </p:spTree>
    <p:extLst>
      <p:ext uri="{BB962C8B-B14F-4D97-AF65-F5344CB8AC3E}">
        <p14:creationId xmlns:p14="http://schemas.microsoft.com/office/powerpoint/2010/main" val="3322521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B8FF6-7FEE-4577-8C98-A1FEE7838A79}"/>
              </a:ext>
            </a:extLst>
          </p:cNvPr>
          <p:cNvSpPr>
            <a:spLocks noGrp="1"/>
          </p:cNvSpPr>
          <p:nvPr>
            <p:ph type="title"/>
          </p:nvPr>
        </p:nvSpPr>
        <p:spPr/>
        <p:txBody>
          <a:bodyPr/>
          <a:lstStyle/>
          <a:p>
            <a:r>
              <a:rPr lang="en-US" dirty="0">
                <a:solidFill>
                  <a:schemeClr val="accent2">
                    <a:lumMod val="75000"/>
                  </a:schemeClr>
                </a:solidFill>
                <a:ea typeface="+mj-lt"/>
                <a:cs typeface="+mj-lt"/>
              </a:rPr>
              <a:t>Ocelot Deploy </a:t>
            </a:r>
            <a:r>
              <a:rPr lang="en-US" dirty="0" err="1">
                <a:solidFill>
                  <a:schemeClr val="accent2">
                    <a:lumMod val="75000"/>
                  </a:schemeClr>
                </a:solidFill>
                <a:ea typeface="+mj-lt"/>
                <a:cs typeface="+mj-lt"/>
              </a:rPr>
              <a:t>seçenekleri</a:t>
            </a:r>
            <a:endParaRPr lang="en-US" dirty="0" err="1"/>
          </a:p>
        </p:txBody>
      </p:sp>
      <p:pic>
        <p:nvPicPr>
          <p:cNvPr id="4" name="Picture 4">
            <a:extLst>
              <a:ext uri="{FF2B5EF4-FFF2-40B4-BE49-F238E27FC236}">
                <a16:creationId xmlns:a16="http://schemas.microsoft.com/office/drawing/2014/main" id="{BDBD8ACB-4676-43C7-9217-81C4C5941FC0}"/>
              </a:ext>
            </a:extLst>
          </p:cNvPr>
          <p:cNvPicPr>
            <a:picLocks noGrp="1" noChangeAspect="1"/>
          </p:cNvPicPr>
          <p:nvPr>
            <p:ph idx="1"/>
          </p:nvPr>
        </p:nvPicPr>
        <p:blipFill>
          <a:blip r:embed="rId2"/>
          <a:stretch>
            <a:fillRect/>
          </a:stretch>
        </p:blipFill>
        <p:spPr>
          <a:xfrm>
            <a:off x="3420429" y="1825625"/>
            <a:ext cx="6724888" cy="4857854"/>
          </a:xfrm>
        </p:spPr>
      </p:pic>
    </p:spTree>
    <p:extLst>
      <p:ext uri="{BB962C8B-B14F-4D97-AF65-F5344CB8AC3E}">
        <p14:creationId xmlns:p14="http://schemas.microsoft.com/office/powerpoint/2010/main" val="880117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E9B8C-7F77-ECD6-1015-EEBFFCD0CBE1}"/>
              </a:ext>
            </a:extLst>
          </p:cNvPr>
          <p:cNvSpPr>
            <a:spLocks noGrp="1"/>
          </p:cNvSpPr>
          <p:nvPr>
            <p:ph type="title"/>
          </p:nvPr>
        </p:nvSpPr>
        <p:spPr/>
        <p:txBody>
          <a:bodyPr/>
          <a:lstStyle/>
          <a:p>
            <a:r>
              <a:rPr lang="tr-TR" dirty="0"/>
              <a:t>Ocelot Load Balancing</a:t>
            </a:r>
            <a:endParaRPr lang="en-US" dirty="0"/>
          </a:p>
        </p:txBody>
      </p:sp>
      <p:sp>
        <p:nvSpPr>
          <p:cNvPr id="3" name="Content Placeholder 2">
            <a:extLst>
              <a:ext uri="{FF2B5EF4-FFF2-40B4-BE49-F238E27FC236}">
                <a16:creationId xmlns:a16="http://schemas.microsoft.com/office/drawing/2014/main" id="{1DB099A6-9152-FCD5-6B68-F0222D95B4E7}"/>
              </a:ext>
            </a:extLst>
          </p:cNvPr>
          <p:cNvSpPr>
            <a:spLocks noGrp="1"/>
          </p:cNvSpPr>
          <p:nvPr>
            <p:ph idx="1"/>
          </p:nvPr>
        </p:nvSpPr>
        <p:spPr/>
        <p:txBody>
          <a:bodyPr>
            <a:normAutofit fontScale="85000" lnSpcReduction="20000"/>
          </a:bodyPr>
          <a:lstStyle/>
          <a:p>
            <a:r>
              <a:rPr lang="en-US" b="0" i="1" dirty="0" err="1">
                <a:solidFill>
                  <a:schemeClr val="accent2">
                    <a:lumMod val="75000"/>
                  </a:schemeClr>
                </a:solidFill>
                <a:effectLst/>
                <a:latin typeface="Georgia" panose="02040502050405020303" pitchFamily="18" charset="0"/>
              </a:rPr>
              <a:t>LeastConnection</a:t>
            </a:r>
            <a:r>
              <a:rPr lang="tr-TR" b="0" i="1" dirty="0">
                <a:solidFill>
                  <a:srgbClr val="800080"/>
                </a:solidFill>
                <a:effectLst/>
                <a:latin typeface="Georgia" panose="02040502050405020303" pitchFamily="18" charset="0"/>
              </a:rPr>
              <a:t>: </a:t>
            </a:r>
            <a:r>
              <a:rPr lang="en-US" b="0" i="0" dirty="0" err="1">
                <a:solidFill>
                  <a:srgbClr val="666666"/>
                </a:solidFill>
                <a:effectLst/>
                <a:latin typeface="Georgia" panose="02040502050405020303" pitchFamily="18" charset="0"/>
              </a:rPr>
              <a:t>Gelen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isteği</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en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az</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hizmet</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yoğunluğunda</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olan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sunucuya</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yönlendirir</a:t>
            </a:r>
            <a:r>
              <a:rPr lang="en-US" b="0" i="0" dirty="0">
                <a:solidFill>
                  <a:srgbClr val="666666"/>
                </a:solidFill>
                <a:effectLst/>
                <a:latin typeface="Georgia" panose="02040502050405020303" pitchFamily="18" charset="0"/>
              </a:rPr>
              <a:t>.</a:t>
            </a:r>
            <a:endParaRPr lang="tr-TR" dirty="0">
              <a:solidFill>
                <a:srgbClr val="666666"/>
              </a:solidFill>
              <a:latin typeface="Georgia" panose="02040502050405020303" pitchFamily="18" charset="0"/>
            </a:endParaRPr>
          </a:p>
          <a:p>
            <a:endParaRPr lang="tr-TR" dirty="0">
              <a:solidFill>
                <a:srgbClr val="666666"/>
              </a:solidFill>
              <a:latin typeface="Georgia" panose="02040502050405020303" pitchFamily="18" charset="0"/>
            </a:endParaRPr>
          </a:p>
          <a:p>
            <a:r>
              <a:rPr lang="en-US" b="0" i="1" dirty="0" err="1">
                <a:solidFill>
                  <a:schemeClr val="accent2">
                    <a:lumMod val="75000"/>
                  </a:schemeClr>
                </a:solidFill>
                <a:effectLst/>
                <a:latin typeface="inherit"/>
              </a:rPr>
              <a:t>RoundRobin</a:t>
            </a:r>
            <a:r>
              <a:rPr lang="tr-TR" dirty="0">
                <a:solidFill>
                  <a:srgbClr val="666666"/>
                </a:solidFill>
                <a:latin typeface="Georgia" panose="02040502050405020303" pitchFamily="18" charset="0"/>
              </a:rPr>
              <a:t> : </a:t>
            </a:r>
            <a:r>
              <a:rPr lang="en-US" b="0" i="0" dirty="0" err="1">
                <a:solidFill>
                  <a:srgbClr val="666666"/>
                </a:solidFill>
                <a:effectLst/>
                <a:latin typeface="Georgia" panose="02040502050405020303" pitchFamily="18" charset="0"/>
              </a:rPr>
              <a:t>Gelen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isteği</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sunucular</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arasında</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döngüsel</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olarak</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sırasıyla</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paylaştırır</a:t>
            </a:r>
            <a:r>
              <a:rPr lang="en-US" b="0" i="0" dirty="0">
                <a:solidFill>
                  <a:srgbClr val="666666"/>
                </a:solidFill>
                <a:effectLst/>
                <a:latin typeface="Georgia" panose="02040502050405020303" pitchFamily="18" charset="0"/>
              </a:rPr>
              <a:t>.</a:t>
            </a:r>
            <a:endParaRPr lang="tr-TR" b="0" i="0" dirty="0">
              <a:solidFill>
                <a:srgbClr val="666666"/>
              </a:solidFill>
              <a:effectLst/>
              <a:latin typeface="Georgia" panose="02040502050405020303" pitchFamily="18" charset="0"/>
            </a:endParaRPr>
          </a:p>
          <a:p>
            <a:endParaRPr lang="tr-TR" dirty="0">
              <a:solidFill>
                <a:srgbClr val="666666"/>
              </a:solidFill>
              <a:latin typeface="Georgia" panose="02040502050405020303" pitchFamily="18" charset="0"/>
            </a:endParaRPr>
          </a:p>
          <a:p>
            <a:r>
              <a:rPr lang="en-US" b="0" i="1" dirty="0" err="1">
                <a:solidFill>
                  <a:schemeClr val="accent2">
                    <a:lumMod val="75000"/>
                  </a:schemeClr>
                </a:solidFill>
                <a:effectLst/>
                <a:latin typeface="Georgia" panose="02040502050405020303" pitchFamily="18" charset="0"/>
              </a:rPr>
              <a:t>NoLoadBalancer</a:t>
            </a:r>
            <a:r>
              <a:rPr lang="tr-TR" b="0" i="1" dirty="0">
                <a:solidFill>
                  <a:srgbClr val="666666"/>
                </a:solidFill>
                <a:effectLst/>
                <a:latin typeface="Georgia" panose="02040502050405020303" pitchFamily="18" charset="0"/>
              </a:rPr>
              <a:t> : Service Discovery kavramı ile load balancing yapar</a:t>
            </a:r>
          </a:p>
          <a:p>
            <a:endParaRPr lang="tr-TR" i="1" dirty="0">
              <a:solidFill>
                <a:srgbClr val="666666"/>
              </a:solidFill>
              <a:latin typeface="Georgia" panose="02040502050405020303" pitchFamily="18" charset="0"/>
            </a:endParaRPr>
          </a:p>
          <a:p>
            <a:r>
              <a:rPr lang="en-US" b="0" i="1" dirty="0" err="1">
                <a:solidFill>
                  <a:schemeClr val="accent2">
                    <a:lumMod val="75000"/>
                  </a:schemeClr>
                </a:solidFill>
                <a:effectLst/>
                <a:latin typeface="Georgia" panose="02040502050405020303" pitchFamily="18" charset="0"/>
              </a:rPr>
              <a:t>CookieStickySessions</a:t>
            </a:r>
            <a:r>
              <a:rPr lang="tr-TR" b="0" i="1" dirty="0">
                <a:solidFill>
                  <a:schemeClr val="accent2">
                    <a:lumMod val="75000"/>
                  </a:schemeClr>
                </a:solidFill>
                <a:effectLst/>
                <a:latin typeface="Georgia" panose="02040502050405020303" pitchFamily="18" charset="0"/>
              </a:rPr>
              <a:t> </a:t>
            </a:r>
            <a:r>
              <a:rPr lang="en-US" b="0" i="0" dirty="0">
                <a:solidFill>
                  <a:srgbClr val="666666"/>
                </a:solidFill>
                <a:effectLst/>
                <a:latin typeface="Georgia" panose="02040502050405020303" pitchFamily="18" charset="0"/>
              </a:rPr>
              <a:t>Bir </a:t>
            </a:r>
            <a:r>
              <a:rPr lang="en-US" b="0" i="0" dirty="0" err="1">
                <a:solidFill>
                  <a:srgbClr val="666666"/>
                </a:solidFill>
                <a:effectLst/>
                <a:latin typeface="Georgia" panose="02040502050405020303" pitchFamily="18" charset="0"/>
              </a:rPr>
              <a:t>kullanıcıdan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gelen</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tüm</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istekleri</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sürekli</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aynı</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sunucuya</a:t>
            </a:r>
            <a:r>
              <a:rPr lang="en-US" b="0" i="0" dirty="0">
                <a:solidFill>
                  <a:srgbClr val="666666"/>
                </a:solidFill>
                <a:effectLst/>
                <a:latin typeface="Georgia" panose="02040502050405020303" pitchFamily="18" charset="0"/>
              </a:rPr>
              <a:t> </a:t>
            </a:r>
            <a:r>
              <a:rPr lang="en-US" b="0" i="0" dirty="0" err="1">
                <a:solidFill>
                  <a:srgbClr val="666666"/>
                </a:solidFill>
                <a:effectLst/>
                <a:latin typeface="Georgia" panose="02040502050405020303" pitchFamily="18" charset="0"/>
              </a:rPr>
              <a:t>yönlendirir</a:t>
            </a:r>
            <a:r>
              <a:rPr lang="en-US" b="0" i="0" dirty="0">
                <a:solidFill>
                  <a:srgbClr val="666666"/>
                </a:solidFill>
                <a:effectLst/>
                <a:latin typeface="Georgia" panose="02040502050405020303" pitchFamily="18" charset="0"/>
              </a:rPr>
              <a:t>.</a:t>
            </a:r>
            <a:r>
              <a:rPr lang="tr-TR" b="0" i="0" dirty="0">
                <a:solidFill>
                  <a:srgbClr val="666666"/>
                </a:solidFill>
                <a:effectLst/>
                <a:latin typeface="Georgia" panose="02040502050405020303" pitchFamily="18" charset="0"/>
              </a:rPr>
              <a:t> (Cookie Authentication varsa, API için tercih etmeyiz)</a:t>
            </a:r>
            <a:endParaRPr lang="en-US" b="0" i="0" dirty="0">
              <a:solidFill>
                <a:srgbClr val="666666"/>
              </a:solidFill>
              <a:effectLst/>
              <a:latin typeface="Georgia" panose="02040502050405020303" pitchFamily="18" charset="0"/>
            </a:endParaRPr>
          </a:p>
          <a:p>
            <a:endParaRPr lang="tr-TR" b="0" i="1" dirty="0">
              <a:solidFill>
                <a:srgbClr val="800080"/>
              </a:solidFill>
              <a:effectLst/>
              <a:latin typeface="Georgia" panose="02040502050405020303" pitchFamily="18" charset="0"/>
            </a:endParaRPr>
          </a:p>
        </p:txBody>
      </p:sp>
    </p:spTree>
    <p:extLst>
      <p:ext uri="{BB962C8B-B14F-4D97-AF65-F5344CB8AC3E}">
        <p14:creationId xmlns:p14="http://schemas.microsoft.com/office/powerpoint/2010/main" val="41378824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27D055-BBF3-455E-B394-29DE64E7D7F7}"/>
              </a:ext>
            </a:extLst>
          </p:cNvPr>
          <p:cNvSpPr>
            <a:spLocks noGrp="1"/>
          </p:cNvSpPr>
          <p:nvPr>
            <p:ph type="title"/>
          </p:nvPr>
        </p:nvSpPr>
        <p:spPr/>
        <p:txBody>
          <a:bodyPr/>
          <a:lstStyle/>
          <a:p>
            <a:r>
              <a:rPr lang="tr-TR" dirty="0">
                <a:solidFill>
                  <a:schemeClr val="accent2">
                    <a:lumMod val="75000"/>
                  </a:schemeClr>
                </a:solidFill>
              </a:rPr>
              <a:t>Service </a:t>
            </a:r>
            <a:r>
              <a:rPr lang="tr-TR" dirty="0" err="1">
                <a:solidFill>
                  <a:schemeClr val="accent2">
                    <a:lumMod val="75000"/>
                  </a:schemeClr>
                </a:solidFill>
              </a:rPr>
              <a:t>Discovery</a:t>
            </a:r>
            <a:r>
              <a:rPr lang="tr-TR" dirty="0">
                <a:solidFill>
                  <a:schemeClr val="accent2">
                    <a:lumMod val="75000"/>
                  </a:schemeClr>
                </a:solidFill>
              </a:rPr>
              <a:t> Kavramı</a:t>
            </a:r>
          </a:p>
        </p:txBody>
      </p:sp>
      <p:sp>
        <p:nvSpPr>
          <p:cNvPr id="3" name="İçerik Yer Tutucusu 2">
            <a:extLst>
              <a:ext uri="{FF2B5EF4-FFF2-40B4-BE49-F238E27FC236}">
                <a16:creationId xmlns:a16="http://schemas.microsoft.com/office/drawing/2014/main" id="{66A7B574-5D1A-45A8-AFFE-764EEA4C3F7A}"/>
              </a:ext>
            </a:extLst>
          </p:cNvPr>
          <p:cNvSpPr>
            <a:spLocks noGrp="1"/>
          </p:cNvSpPr>
          <p:nvPr>
            <p:ph idx="1"/>
          </p:nvPr>
        </p:nvSpPr>
        <p:spPr/>
        <p:txBody>
          <a:bodyPr vert="horz" lIns="91440" tIns="45720" rIns="91440" bIns="45720" rtlCol="0" anchor="t">
            <a:normAutofit lnSpcReduction="10000"/>
          </a:bodyPr>
          <a:lstStyle/>
          <a:p>
            <a:r>
              <a:rPr lang="tr-TR" sz="2400" dirty="0" err="1">
                <a:solidFill>
                  <a:schemeClr val="accent2">
                    <a:lumMod val="75000"/>
                  </a:schemeClr>
                </a:solidFill>
              </a:rPr>
              <a:t>Scale</a:t>
            </a:r>
            <a:r>
              <a:rPr lang="tr-TR" sz="2400" dirty="0">
                <a:solidFill>
                  <a:schemeClr val="accent2">
                    <a:lumMod val="75000"/>
                  </a:schemeClr>
                </a:solidFill>
              </a:rPr>
              <a:t> </a:t>
            </a:r>
            <a:r>
              <a:rPr lang="tr-TR" sz="2400" dirty="0" err="1">
                <a:solidFill>
                  <a:schemeClr val="accent2">
                    <a:lumMod val="75000"/>
                  </a:schemeClr>
                </a:solidFill>
              </a:rPr>
              <a:t>out</a:t>
            </a:r>
            <a:r>
              <a:rPr lang="tr-TR" sz="2400" dirty="0"/>
              <a:t> işlemleri ve </a:t>
            </a:r>
            <a:r>
              <a:rPr lang="tr-TR" sz="2400" dirty="0" err="1"/>
              <a:t>micro</a:t>
            </a:r>
            <a:r>
              <a:rPr lang="tr-TR" sz="2400" dirty="0"/>
              <a:t> service fail işlemleri, network </a:t>
            </a:r>
            <a:r>
              <a:rPr lang="tr-TR" sz="2400" dirty="0" err="1"/>
              <a:t>daki</a:t>
            </a:r>
            <a:r>
              <a:rPr lang="tr-TR" sz="2400" dirty="0"/>
              <a:t> </a:t>
            </a:r>
            <a:r>
              <a:rPr lang="tr-TR" sz="2400" dirty="0" err="1"/>
              <a:t>micro</a:t>
            </a:r>
            <a:r>
              <a:rPr lang="tr-TR" sz="2400" dirty="0"/>
              <a:t> </a:t>
            </a:r>
            <a:r>
              <a:rPr lang="tr-TR" sz="2400" dirty="0" err="1"/>
              <a:t>service'lerin</a:t>
            </a:r>
            <a:r>
              <a:rPr lang="tr-TR" sz="2400" dirty="0"/>
              <a:t> </a:t>
            </a:r>
            <a:r>
              <a:rPr lang="tr-TR" sz="2400" dirty="0" err="1"/>
              <a:t>public</a:t>
            </a:r>
            <a:r>
              <a:rPr lang="tr-TR" sz="2400" dirty="0"/>
              <a:t> ip adreslerinin değişmesine neden olur. </a:t>
            </a:r>
          </a:p>
          <a:p>
            <a:r>
              <a:rPr lang="tr-TR" sz="2400" dirty="0"/>
              <a:t>Client uygulama </a:t>
            </a:r>
            <a:r>
              <a:rPr lang="tr-TR" sz="2400" dirty="0" err="1"/>
              <a:t>request</a:t>
            </a:r>
            <a:r>
              <a:rPr lang="tr-TR" sz="2400" dirty="0"/>
              <a:t> hangi </a:t>
            </a:r>
            <a:r>
              <a:rPr lang="tr-TR" sz="2400" dirty="0" err="1"/>
              <a:t>micro</a:t>
            </a:r>
            <a:r>
              <a:rPr lang="tr-TR" sz="2400" dirty="0"/>
              <a:t> </a:t>
            </a:r>
            <a:r>
              <a:rPr lang="tr-TR" sz="2400" dirty="0" err="1"/>
              <a:t>service'e</a:t>
            </a:r>
            <a:r>
              <a:rPr lang="tr-TR" sz="2400" dirty="0"/>
              <a:t> atılacağını bilemez.</a:t>
            </a:r>
          </a:p>
          <a:p>
            <a:r>
              <a:rPr lang="tr-TR" sz="2400" dirty="0"/>
              <a:t>Bu sebep ile network üzerindeki </a:t>
            </a:r>
            <a:r>
              <a:rPr lang="tr-TR" sz="2400" dirty="0" err="1"/>
              <a:t>micro</a:t>
            </a:r>
            <a:r>
              <a:rPr lang="tr-TR" sz="2400" dirty="0"/>
              <a:t> </a:t>
            </a:r>
            <a:r>
              <a:rPr lang="tr-TR" sz="2400" dirty="0" err="1"/>
              <a:t>service'lerin</a:t>
            </a:r>
            <a:r>
              <a:rPr lang="tr-TR" sz="2400" dirty="0"/>
              <a:t> kayıt edildiği </a:t>
            </a:r>
            <a:r>
              <a:rPr lang="tr-TR" sz="2400" dirty="0">
                <a:solidFill>
                  <a:schemeClr val="accent2">
                    <a:lumMod val="75000"/>
                  </a:schemeClr>
                </a:solidFill>
              </a:rPr>
              <a:t>service </a:t>
            </a:r>
            <a:r>
              <a:rPr lang="tr-TR" sz="2400" dirty="0" err="1">
                <a:solidFill>
                  <a:schemeClr val="accent2">
                    <a:lumMod val="75000"/>
                  </a:schemeClr>
                </a:solidFill>
              </a:rPr>
              <a:t>registry</a:t>
            </a:r>
            <a:r>
              <a:rPr lang="tr-TR" sz="2400" dirty="0">
                <a:solidFill>
                  <a:schemeClr val="accent2">
                    <a:lumMod val="75000"/>
                  </a:schemeClr>
                </a:solidFill>
              </a:rPr>
              <a:t>, </a:t>
            </a:r>
            <a:r>
              <a:rPr lang="tr-TR" sz="2400" dirty="0" err="1">
                <a:solidFill>
                  <a:schemeClr val="accent2">
                    <a:lumMod val="75000"/>
                  </a:schemeClr>
                </a:solidFill>
              </a:rPr>
              <a:t>healt</a:t>
            </a:r>
            <a:r>
              <a:rPr lang="tr-TR" sz="2400" dirty="0">
                <a:solidFill>
                  <a:schemeClr val="accent2">
                    <a:lumMod val="75000"/>
                  </a:schemeClr>
                </a:solidFill>
              </a:rPr>
              <a:t> </a:t>
            </a:r>
            <a:r>
              <a:rPr lang="tr-TR" sz="2400" dirty="0" err="1">
                <a:solidFill>
                  <a:schemeClr val="accent2">
                    <a:lumMod val="75000"/>
                  </a:schemeClr>
                </a:solidFill>
              </a:rPr>
              <a:t>check</a:t>
            </a:r>
            <a:r>
              <a:rPr lang="tr-TR" sz="2400" dirty="0">
                <a:solidFill>
                  <a:schemeClr val="accent2">
                    <a:lumMod val="75000"/>
                  </a:schemeClr>
                </a:solidFill>
              </a:rPr>
              <a:t> </a:t>
            </a:r>
            <a:r>
              <a:rPr lang="tr-TR" sz="2400" dirty="0" err="1"/>
              <a:t>lerin</a:t>
            </a:r>
            <a:r>
              <a:rPr lang="tr-TR" sz="2400" dirty="0"/>
              <a:t> yönetildiği, </a:t>
            </a:r>
            <a:r>
              <a:rPr lang="tr-TR" sz="2400" dirty="0" err="1">
                <a:solidFill>
                  <a:schemeClr val="accent2">
                    <a:lumMod val="75000"/>
                  </a:schemeClr>
                </a:solidFill>
              </a:rPr>
              <a:t>monitoring</a:t>
            </a:r>
            <a:r>
              <a:rPr lang="tr-TR" sz="2400" dirty="0"/>
              <a:t> edildiği bir yapıya ihtiyacımız var.</a:t>
            </a:r>
          </a:p>
          <a:p>
            <a:r>
              <a:rPr lang="tr-TR" sz="2400" dirty="0">
                <a:solidFill>
                  <a:schemeClr val="accent2">
                    <a:lumMod val="75000"/>
                  </a:schemeClr>
                </a:solidFill>
              </a:rPr>
              <a:t>Service </a:t>
            </a:r>
            <a:r>
              <a:rPr lang="tr-TR" sz="2400" dirty="0" err="1">
                <a:solidFill>
                  <a:schemeClr val="accent2">
                    <a:lumMod val="75000"/>
                  </a:schemeClr>
                </a:solidFill>
              </a:rPr>
              <a:t>Registry</a:t>
            </a:r>
            <a:r>
              <a:rPr lang="tr-TR" sz="2400" dirty="0"/>
              <a:t> ayaktaki </a:t>
            </a:r>
            <a:r>
              <a:rPr lang="tr-TR" sz="2400" dirty="0" err="1"/>
              <a:t>micro</a:t>
            </a:r>
            <a:r>
              <a:rPr lang="tr-TR" sz="2400" dirty="0"/>
              <a:t> </a:t>
            </a:r>
            <a:r>
              <a:rPr lang="tr-TR" sz="2400" dirty="0" err="1"/>
              <a:t>servicelerin</a:t>
            </a:r>
            <a:r>
              <a:rPr lang="tr-TR" sz="2400" dirty="0"/>
              <a:t> kaydını tutan bir </a:t>
            </a:r>
            <a:r>
              <a:rPr lang="tr-TR" sz="2400" dirty="0" err="1"/>
              <a:t>veritabanı</a:t>
            </a:r>
            <a:r>
              <a:rPr lang="tr-TR" sz="2400" dirty="0"/>
              <a:t> olarak düşünebiliriz.</a:t>
            </a:r>
          </a:p>
          <a:p>
            <a:r>
              <a:rPr lang="tr-TR" sz="2400" dirty="0">
                <a:ea typeface="+mn-lt"/>
                <a:cs typeface="+mn-lt"/>
              </a:rPr>
              <a:t>Rest </a:t>
            </a:r>
            <a:r>
              <a:rPr lang="tr-TR" sz="2400" dirty="0" err="1">
                <a:ea typeface="+mn-lt"/>
                <a:cs typeface="+mn-lt"/>
              </a:rPr>
              <a:t>API’lar</a:t>
            </a:r>
            <a:r>
              <a:rPr lang="tr-TR" sz="2400" dirty="0">
                <a:ea typeface="+mn-lt"/>
                <a:cs typeface="+mn-lt"/>
              </a:rPr>
              <a:t> aracılığı ile yeni bir </a:t>
            </a:r>
            <a:r>
              <a:rPr lang="tr-TR" sz="2400" dirty="0" err="1">
                <a:ea typeface="+mn-lt"/>
                <a:cs typeface="+mn-lt"/>
              </a:rPr>
              <a:t>instance’ın</a:t>
            </a:r>
            <a:r>
              <a:rPr lang="tr-TR" sz="2400" dirty="0">
                <a:ea typeface="+mn-lt"/>
                <a:cs typeface="+mn-lt"/>
              </a:rPr>
              <a:t> </a:t>
            </a:r>
            <a:r>
              <a:rPr lang="tr-TR" sz="2400" dirty="0" err="1">
                <a:ea typeface="+mn-lt"/>
                <a:cs typeface="+mn-lt"/>
              </a:rPr>
              <a:t>register</a:t>
            </a:r>
            <a:r>
              <a:rPr lang="tr-TR" sz="2400" dirty="0">
                <a:ea typeface="+mn-lt"/>
                <a:cs typeface="+mn-lt"/>
              </a:rPr>
              <a:t> edilmesini veya kayıtlı olan </a:t>
            </a:r>
            <a:r>
              <a:rPr lang="tr-TR" sz="2400" dirty="0" err="1">
                <a:ea typeface="+mn-lt"/>
                <a:cs typeface="+mn-lt"/>
              </a:rPr>
              <a:t>instanceların</a:t>
            </a:r>
            <a:r>
              <a:rPr lang="tr-TR" sz="2400" dirty="0">
                <a:ea typeface="+mn-lt"/>
                <a:cs typeface="+mn-lt"/>
              </a:rPr>
              <a:t> sorgulanmasını sağlar.</a:t>
            </a:r>
            <a:endParaRPr lang="tr-TR" sz="2400" dirty="0"/>
          </a:p>
          <a:p>
            <a:pPr marL="0" indent="0">
              <a:buNone/>
            </a:pPr>
            <a:endParaRPr lang="tr-TR" dirty="0"/>
          </a:p>
          <a:p>
            <a:endParaRPr lang="tr-TR" dirty="0"/>
          </a:p>
        </p:txBody>
      </p:sp>
    </p:spTree>
    <p:extLst>
      <p:ext uri="{BB962C8B-B14F-4D97-AF65-F5344CB8AC3E}">
        <p14:creationId xmlns:p14="http://schemas.microsoft.com/office/powerpoint/2010/main" val="226196964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9B2E-C789-40EB-9868-590BB201C31B}"/>
              </a:ext>
            </a:extLst>
          </p:cNvPr>
          <p:cNvSpPr>
            <a:spLocks noGrp="1"/>
          </p:cNvSpPr>
          <p:nvPr>
            <p:ph type="title"/>
          </p:nvPr>
        </p:nvSpPr>
        <p:spPr/>
        <p:txBody>
          <a:bodyPr/>
          <a:lstStyle/>
          <a:p>
            <a:r>
              <a:rPr lang="tr-TR" dirty="0">
                <a:solidFill>
                  <a:schemeClr val="accent2">
                    <a:lumMod val="75000"/>
                  </a:schemeClr>
                </a:solidFill>
                <a:ea typeface="+mj-lt"/>
                <a:cs typeface="+mj-lt"/>
              </a:rPr>
              <a:t>Service </a:t>
            </a:r>
            <a:r>
              <a:rPr lang="tr-TR" dirty="0" err="1">
                <a:solidFill>
                  <a:schemeClr val="accent2">
                    <a:lumMod val="75000"/>
                  </a:schemeClr>
                </a:solidFill>
                <a:ea typeface="+mj-lt"/>
                <a:cs typeface="+mj-lt"/>
              </a:rPr>
              <a:t>Discovery</a:t>
            </a:r>
            <a:r>
              <a:rPr lang="tr-TR" dirty="0">
                <a:solidFill>
                  <a:schemeClr val="accent2">
                    <a:lumMod val="75000"/>
                  </a:schemeClr>
                </a:solidFill>
                <a:ea typeface="+mj-lt"/>
                <a:cs typeface="+mj-lt"/>
              </a:rPr>
              <a:t> Kavramı</a:t>
            </a:r>
            <a:endParaRPr lang="en-US" dirty="0"/>
          </a:p>
        </p:txBody>
      </p:sp>
      <p:sp>
        <p:nvSpPr>
          <p:cNvPr id="3" name="Content Placeholder 2">
            <a:extLst>
              <a:ext uri="{FF2B5EF4-FFF2-40B4-BE49-F238E27FC236}">
                <a16:creationId xmlns:a16="http://schemas.microsoft.com/office/drawing/2014/main" id="{9D940FC3-B24A-4B0F-823F-D6B2EBB3878D}"/>
              </a:ext>
            </a:extLst>
          </p:cNvPr>
          <p:cNvSpPr>
            <a:spLocks noGrp="1"/>
          </p:cNvSpPr>
          <p:nvPr>
            <p:ph idx="1"/>
          </p:nvPr>
        </p:nvSpPr>
        <p:spPr/>
        <p:txBody>
          <a:bodyPr vert="horz" lIns="91440" tIns="45720" rIns="91440" bIns="45720" rtlCol="0" anchor="t">
            <a:normAutofit fontScale="85000" lnSpcReduction="10000"/>
          </a:bodyPr>
          <a:lstStyle/>
          <a:p>
            <a:pPr marL="0" indent="0">
              <a:buNone/>
            </a:pPr>
            <a:r>
              <a:rPr lang="en-US" dirty="0">
                <a:solidFill>
                  <a:schemeClr val="accent2">
                    <a:lumMod val="75000"/>
                  </a:schemeClr>
                </a:solidFill>
                <a:ea typeface="+mn-lt"/>
                <a:cs typeface="+mn-lt"/>
              </a:rPr>
              <a:t>Discovery:</a:t>
            </a:r>
            <a:r>
              <a:rPr lang="en-US" dirty="0">
                <a:ea typeface="+mn-lt"/>
                <a:cs typeface="+mn-lt"/>
              </a:rPr>
              <a:t> </a:t>
            </a:r>
            <a:r>
              <a:rPr lang="en-US" dirty="0" err="1">
                <a:ea typeface="+mn-lt"/>
                <a:cs typeface="+mn-lt"/>
              </a:rPr>
              <a:t>Service’lerin</a:t>
            </a:r>
            <a:r>
              <a:rPr lang="en-US" dirty="0">
                <a:ea typeface="+mn-lt"/>
                <a:cs typeface="+mn-lt"/>
              </a:rPr>
              <a:t> dynamic </a:t>
            </a:r>
            <a:r>
              <a:rPr lang="en-US" dirty="0" err="1">
                <a:ea typeface="+mn-lt"/>
                <a:cs typeface="+mn-lt"/>
              </a:rPr>
              <a:t>bir</a:t>
            </a:r>
            <a:r>
              <a:rPr lang="en-US" dirty="0">
                <a:ea typeface="+mn-lt"/>
                <a:cs typeface="+mn-lt"/>
              </a:rPr>
              <a:t> </a:t>
            </a:r>
            <a:r>
              <a:rPr lang="en-US" dirty="0" err="1">
                <a:ea typeface="+mn-lt"/>
                <a:cs typeface="+mn-lt"/>
              </a:rPr>
              <a:t>ortamda</a:t>
            </a:r>
            <a:r>
              <a:rPr lang="en-US" dirty="0">
                <a:ea typeface="+mn-lt"/>
                <a:cs typeface="+mn-lt"/>
              </a:rPr>
              <a:t> cluster </a:t>
            </a:r>
            <a:r>
              <a:rPr lang="en-US" dirty="0" err="1">
                <a:ea typeface="+mn-lt"/>
                <a:cs typeface="+mn-lt"/>
              </a:rPr>
              <a:t>içerisindeki</a:t>
            </a:r>
            <a:r>
              <a:rPr lang="en-US" dirty="0">
                <a:ea typeface="+mn-lt"/>
                <a:cs typeface="+mn-lt"/>
              </a:rPr>
              <a:t> </a:t>
            </a:r>
            <a:r>
              <a:rPr lang="en-US" dirty="0" err="1">
                <a:ea typeface="+mn-lt"/>
                <a:cs typeface="+mn-lt"/>
              </a:rPr>
              <a:t>diğer</a:t>
            </a:r>
            <a:r>
              <a:rPr lang="en-US" dirty="0">
                <a:ea typeface="+mn-lt"/>
                <a:cs typeface="+mn-lt"/>
              </a:rPr>
              <a:t> </a:t>
            </a:r>
            <a:r>
              <a:rPr lang="en-US" dirty="0" err="1">
                <a:ea typeface="+mn-lt"/>
                <a:cs typeface="+mn-lt"/>
              </a:rPr>
              <a:t>service’ler</a:t>
            </a:r>
            <a:r>
              <a:rPr lang="en-US" dirty="0">
                <a:ea typeface="+mn-lt"/>
                <a:cs typeface="+mn-lt"/>
              </a:rPr>
              <a:t> </a:t>
            </a:r>
            <a:r>
              <a:rPr lang="en-US" dirty="0" err="1">
                <a:ea typeface="+mn-lt"/>
                <a:cs typeface="+mn-lt"/>
              </a:rPr>
              <a:t>ile</a:t>
            </a:r>
            <a:r>
              <a:rPr lang="en-US" dirty="0">
                <a:ea typeface="+mn-lt"/>
                <a:cs typeface="+mn-lt"/>
              </a:rPr>
              <a:t> </a:t>
            </a:r>
            <a:r>
              <a:rPr lang="en-US" dirty="0" err="1">
                <a:ea typeface="+mn-lt"/>
                <a:cs typeface="+mn-lt"/>
              </a:rPr>
              <a:t>iletişim</a:t>
            </a:r>
            <a:r>
              <a:rPr lang="en-US" dirty="0">
                <a:ea typeface="+mn-lt"/>
                <a:cs typeface="+mn-lt"/>
              </a:rPr>
              <a:t> </a:t>
            </a:r>
            <a:r>
              <a:rPr lang="en-US" dirty="0" err="1">
                <a:ea typeface="+mn-lt"/>
                <a:cs typeface="+mn-lt"/>
              </a:rPr>
              <a:t>kurabilmeleri</a:t>
            </a:r>
            <a:r>
              <a:rPr lang="en-US" dirty="0">
                <a:ea typeface="+mn-lt"/>
                <a:cs typeface="+mn-lt"/>
              </a:rPr>
              <a:t> </a:t>
            </a:r>
            <a:r>
              <a:rPr lang="en-US" dirty="0" err="1">
                <a:ea typeface="+mn-lt"/>
                <a:cs typeface="+mn-lt"/>
              </a:rPr>
              <a:t>için</a:t>
            </a:r>
            <a:r>
              <a:rPr lang="en-US" dirty="0">
                <a:ea typeface="+mn-lt"/>
                <a:cs typeface="+mn-lt"/>
              </a:rPr>
              <a:t>, </a:t>
            </a:r>
            <a:r>
              <a:rPr lang="en-US" dirty="0" err="1">
                <a:ea typeface="+mn-lt"/>
                <a:cs typeface="+mn-lt"/>
              </a:rPr>
              <a:t>birbirlerinin</a:t>
            </a:r>
            <a:r>
              <a:rPr lang="en-US" dirty="0">
                <a:ea typeface="+mn-lt"/>
                <a:cs typeface="+mn-lt"/>
              </a:rPr>
              <a:t> IP </a:t>
            </a:r>
            <a:r>
              <a:rPr lang="en-US" dirty="0" err="1">
                <a:ea typeface="+mn-lt"/>
                <a:cs typeface="+mn-lt"/>
              </a:rPr>
              <a:t>ve</a:t>
            </a:r>
            <a:r>
              <a:rPr lang="en-US" dirty="0">
                <a:ea typeface="+mn-lt"/>
                <a:cs typeface="+mn-lt"/>
              </a:rPr>
              <a:t> port </a:t>
            </a:r>
            <a:r>
              <a:rPr lang="en-US" dirty="0" err="1">
                <a:ea typeface="+mn-lt"/>
                <a:cs typeface="+mn-lt"/>
              </a:rPr>
              <a:t>bilgilerini</a:t>
            </a:r>
            <a:r>
              <a:rPr lang="en-US" dirty="0">
                <a:ea typeface="+mn-lt"/>
                <a:cs typeface="+mn-lt"/>
              </a:rPr>
              <a:t> </a:t>
            </a:r>
            <a:r>
              <a:rPr lang="en-US" dirty="0" err="1">
                <a:ea typeface="+mn-lt"/>
                <a:cs typeface="+mn-lt"/>
              </a:rPr>
              <a:t>bulmaya</a:t>
            </a:r>
            <a:r>
              <a:rPr lang="en-US" dirty="0">
                <a:ea typeface="+mn-lt"/>
                <a:cs typeface="+mn-lt"/>
              </a:rPr>
              <a:t> </a:t>
            </a:r>
            <a:r>
              <a:rPr lang="en-US" dirty="0" err="1">
                <a:ea typeface="+mn-lt"/>
                <a:cs typeface="+mn-lt"/>
              </a:rPr>
              <a:t>ihtiyaçları</a:t>
            </a:r>
            <a:r>
              <a:rPr lang="en-US" dirty="0">
                <a:ea typeface="+mn-lt"/>
                <a:cs typeface="+mn-lt"/>
              </a:rPr>
              <a:t> </a:t>
            </a:r>
            <a:r>
              <a:rPr lang="en-US" dirty="0" err="1">
                <a:ea typeface="+mn-lt"/>
                <a:cs typeface="+mn-lt"/>
              </a:rPr>
              <a:t>vardır</a:t>
            </a:r>
            <a:r>
              <a:rPr lang="en-US" dirty="0">
                <a:ea typeface="+mn-lt"/>
                <a:cs typeface="+mn-lt"/>
              </a:rPr>
              <a:t>. Discovery </a:t>
            </a:r>
            <a:r>
              <a:rPr lang="en-US" dirty="0" err="1">
                <a:ea typeface="+mn-lt"/>
                <a:cs typeface="+mn-lt"/>
              </a:rPr>
              <a:t>ise</a:t>
            </a:r>
            <a:r>
              <a:rPr lang="en-US" dirty="0">
                <a:ea typeface="+mn-lt"/>
                <a:cs typeface="+mn-lt"/>
              </a:rPr>
              <a:t> </a:t>
            </a:r>
            <a:r>
              <a:rPr lang="en-US" dirty="0" err="1">
                <a:ea typeface="+mn-lt"/>
                <a:cs typeface="+mn-lt"/>
              </a:rPr>
              <a:t>bunu</a:t>
            </a:r>
            <a:r>
              <a:rPr lang="en-US" dirty="0">
                <a:ea typeface="+mn-lt"/>
                <a:cs typeface="+mn-lt"/>
              </a:rPr>
              <a:t> </a:t>
            </a:r>
            <a:r>
              <a:rPr lang="en-US" dirty="0" err="1">
                <a:ea typeface="+mn-lt"/>
                <a:cs typeface="+mn-lt"/>
              </a:rPr>
              <a:t>sağlamaktadır</a:t>
            </a:r>
            <a:r>
              <a:rPr lang="en-US" dirty="0">
                <a:ea typeface="+mn-lt"/>
                <a:cs typeface="+mn-lt"/>
              </a:rPr>
              <a:t>.</a:t>
            </a:r>
            <a:endParaRPr lang="en-US" dirty="0"/>
          </a:p>
          <a:p>
            <a:pPr marL="0" indent="0">
              <a:buNone/>
            </a:pPr>
            <a:endParaRPr lang="en-US" dirty="0">
              <a:ea typeface="+mn-lt"/>
              <a:cs typeface="+mn-lt"/>
            </a:endParaRPr>
          </a:p>
          <a:p>
            <a:pPr marL="0" indent="0">
              <a:buNone/>
            </a:pPr>
            <a:r>
              <a:rPr lang="en-US" dirty="0">
                <a:solidFill>
                  <a:schemeClr val="accent2">
                    <a:lumMod val="75000"/>
                  </a:schemeClr>
                </a:solidFill>
                <a:ea typeface="+mn-lt"/>
                <a:cs typeface="+mn-lt"/>
              </a:rPr>
              <a:t>Health check:</a:t>
            </a:r>
            <a:r>
              <a:rPr lang="en-US" dirty="0">
                <a:ea typeface="+mn-lt"/>
                <a:cs typeface="+mn-lt"/>
              </a:rPr>
              <a:t> Health check </a:t>
            </a:r>
            <a:r>
              <a:rPr lang="en-US" dirty="0" err="1">
                <a:ea typeface="+mn-lt"/>
                <a:cs typeface="+mn-lt"/>
              </a:rPr>
              <a:t>işlemi</a:t>
            </a:r>
            <a:r>
              <a:rPr lang="en-US" dirty="0">
                <a:ea typeface="+mn-lt"/>
                <a:cs typeface="+mn-lt"/>
              </a:rPr>
              <a:t> </a:t>
            </a:r>
            <a:r>
              <a:rPr lang="en-US" dirty="0" err="1">
                <a:ea typeface="+mn-lt"/>
                <a:cs typeface="+mn-lt"/>
              </a:rPr>
              <a:t>ile</a:t>
            </a:r>
            <a:r>
              <a:rPr lang="en-US" dirty="0">
                <a:ea typeface="+mn-lt"/>
                <a:cs typeface="+mn-lt"/>
              </a:rPr>
              <a:t> </a:t>
            </a:r>
            <a:r>
              <a:rPr lang="en-US" dirty="0" err="1">
                <a:ea typeface="+mn-lt"/>
                <a:cs typeface="+mn-lt"/>
              </a:rPr>
              <a:t>sadece</a:t>
            </a:r>
            <a:r>
              <a:rPr lang="en-US" dirty="0">
                <a:ea typeface="+mn-lt"/>
                <a:cs typeface="+mn-lt"/>
              </a:rPr>
              <a:t> up </a:t>
            </a:r>
            <a:r>
              <a:rPr lang="en-US" dirty="0" err="1">
                <a:ea typeface="+mn-lt"/>
                <a:cs typeface="+mn-lt"/>
              </a:rPr>
              <a:t>olan</a:t>
            </a:r>
            <a:r>
              <a:rPr lang="en-US" dirty="0">
                <a:ea typeface="+mn-lt"/>
                <a:cs typeface="+mn-lt"/>
              </a:rPr>
              <a:t> </a:t>
            </a:r>
            <a:r>
              <a:rPr lang="en-US" dirty="0" err="1">
                <a:ea typeface="+mn-lt"/>
                <a:cs typeface="+mn-lt"/>
              </a:rPr>
              <a:t>service’lerin</a:t>
            </a:r>
            <a:r>
              <a:rPr lang="en-US" dirty="0">
                <a:ea typeface="+mn-lt"/>
                <a:cs typeface="+mn-lt"/>
              </a:rPr>
              <a:t> </a:t>
            </a:r>
            <a:r>
              <a:rPr lang="en-US" dirty="0" err="1">
                <a:ea typeface="+mn-lt"/>
                <a:cs typeface="+mn-lt"/>
              </a:rPr>
              <a:t>sistemde</a:t>
            </a:r>
            <a:r>
              <a:rPr lang="en-US" dirty="0">
                <a:ea typeface="+mn-lt"/>
                <a:cs typeface="+mn-lt"/>
              </a:rPr>
              <a:t> </a:t>
            </a:r>
            <a:r>
              <a:rPr lang="en-US" dirty="0" err="1">
                <a:ea typeface="+mn-lt"/>
                <a:cs typeface="+mn-lt"/>
              </a:rPr>
              <a:t>kalmaları</a:t>
            </a:r>
            <a:r>
              <a:rPr lang="en-US" dirty="0">
                <a:ea typeface="+mn-lt"/>
                <a:cs typeface="+mn-lt"/>
              </a:rPr>
              <a:t>, down </a:t>
            </a:r>
            <a:r>
              <a:rPr lang="en-US" dirty="0" err="1">
                <a:ea typeface="+mn-lt"/>
                <a:cs typeface="+mn-lt"/>
              </a:rPr>
              <a:t>olan’ların</a:t>
            </a:r>
            <a:r>
              <a:rPr lang="en-US" dirty="0">
                <a:ea typeface="+mn-lt"/>
                <a:cs typeface="+mn-lt"/>
              </a:rPr>
              <a:t> </a:t>
            </a:r>
            <a:r>
              <a:rPr lang="en-US" dirty="0" err="1">
                <a:ea typeface="+mn-lt"/>
                <a:cs typeface="+mn-lt"/>
              </a:rPr>
              <a:t>ise</a:t>
            </a:r>
            <a:r>
              <a:rPr lang="en-US" dirty="0">
                <a:ea typeface="+mn-lt"/>
                <a:cs typeface="+mn-lt"/>
              </a:rPr>
              <a:t> dynamic </a:t>
            </a:r>
            <a:r>
              <a:rPr lang="en-US" dirty="0" err="1">
                <a:ea typeface="+mn-lt"/>
                <a:cs typeface="+mn-lt"/>
              </a:rPr>
              <a:t>bir</a:t>
            </a:r>
            <a:r>
              <a:rPr lang="en-US" dirty="0">
                <a:ea typeface="+mn-lt"/>
                <a:cs typeface="+mn-lt"/>
              </a:rPr>
              <a:t> </a:t>
            </a:r>
            <a:r>
              <a:rPr lang="en-US" dirty="0" err="1">
                <a:ea typeface="+mn-lt"/>
                <a:cs typeface="+mn-lt"/>
              </a:rPr>
              <a:t>şekilde</a:t>
            </a:r>
            <a:r>
              <a:rPr lang="en-US" dirty="0">
                <a:ea typeface="+mn-lt"/>
                <a:cs typeface="+mn-lt"/>
              </a:rPr>
              <a:t> </a:t>
            </a:r>
            <a:r>
              <a:rPr lang="en-US" dirty="0" err="1">
                <a:ea typeface="+mn-lt"/>
                <a:cs typeface="+mn-lt"/>
              </a:rPr>
              <a:t>sistem</a:t>
            </a:r>
            <a:r>
              <a:rPr lang="en-US" dirty="0">
                <a:ea typeface="+mn-lt"/>
                <a:cs typeface="+mn-lt"/>
              </a:rPr>
              <a:t> </a:t>
            </a:r>
            <a:r>
              <a:rPr lang="en-US" dirty="0" err="1">
                <a:ea typeface="+mn-lt"/>
                <a:cs typeface="+mn-lt"/>
              </a:rPr>
              <a:t>dışı</a:t>
            </a:r>
            <a:r>
              <a:rPr lang="en-US" dirty="0">
                <a:ea typeface="+mn-lt"/>
                <a:cs typeface="+mn-lt"/>
              </a:rPr>
              <a:t> </a:t>
            </a:r>
            <a:r>
              <a:rPr lang="en-US" dirty="0" err="1">
                <a:ea typeface="+mn-lt"/>
                <a:cs typeface="+mn-lt"/>
              </a:rPr>
              <a:t>kalmaları</a:t>
            </a:r>
            <a:r>
              <a:rPr lang="en-US" dirty="0">
                <a:ea typeface="+mn-lt"/>
                <a:cs typeface="+mn-lt"/>
              </a:rPr>
              <a:t> </a:t>
            </a:r>
            <a:r>
              <a:rPr lang="en-US" dirty="0" err="1">
                <a:ea typeface="+mn-lt"/>
                <a:cs typeface="+mn-lt"/>
              </a:rPr>
              <a:t>sağlanmaktadır</a:t>
            </a:r>
            <a:r>
              <a:rPr lang="en-US" dirty="0">
                <a:ea typeface="+mn-lt"/>
                <a:cs typeface="+mn-lt"/>
              </a:rPr>
              <a:t>.</a:t>
            </a:r>
            <a:endParaRPr lang="en-US" dirty="0"/>
          </a:p>
          <a:p>
            <a:pPr marL="0" indent="0">
              <a:buNone/>
            </a:pPr>
            <a:endParaRPr lang="en-US" dirty="0">
              <a:ea typeface="+mn-lt"/>
              <a:cs typeface="+mn-lt"/>
            </a:endParaRPr>
          </a:p>
          <a:p>
            <a:pPr marL="0" indent="0">
              <a:buNone/>
            </a:pPr>
            <a:r>
              <a:rPr lang="en-US" dirty="0">
                <a:solidFill>
                  <a:schemeClr val="accent2">
                    <a:lumMod val="75000"/>
                  </a:schemeClr>
                </a:solidFill>
                <a:ea typeface="+mn-lt"/>
                <a:cs typeface="+mn-lt"/>
              </a:rPr>
              <a:t>Load balancing:</a:t>
            </a:r>
            <a:r>
              <a:rPr lang="en-US" dirty="0">
                <a:ea typeface="+mn-lt"/>
                <a:cs typeface="+mn-lt"/>
              </a:rPr>
              <a:t> </a:t>
            </a:r>
            <a:r>
              <a:rPr lang="en-US" dirty="0" err="1">
                <a:ea typeface="+mn-lt"/>
                <a:cs typeface="+mn-lt"/>
              </a:rPr>
              <a:t>Hepimizin</a:t>
            </a:r>
            <a:r>
              <a:rPr lang="en-US" dirty="0">
                <a:ea typeface="+mn-lt"/>
                <a:cs typeface="+mn-lt"/>
              </a:rPr>
              <a:t> de </a:t>
            </a:r>
            <a:r>
              <a:rPr lang="en-US" dirty="0" err="1">
                <a:ea typeface="+mn-lt"/>
                <a:cs typeface="+mn-lt"/>
              </a:rPr>
              <a:t>bildiği</a:t>
            </a:r>
            <a:r>
              <a:rPr lang="en-US" dirty="0">
                <a:ea typeface="+mn-lt"/>
                <a:cs typeface="+mn-lt"/>
              </a:rPr>
              <a:t> </a:t>
            </a:r>
            <a:r>
              <a:rPr lang="en-US" dirty="0" err="1">
                <a:ea typeface="+mn-lt"/>
                <a:cs typeface="+mn-lt"/>
              </a:rPr>
              <a:t>gibi</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hizmete</a:t>
            </a:r>
            <a:r>
              <a:rPr lang="en-US" dirty="0">
                <a:ea typeface="+mn-lt"/>
                <a:cs typeface="+mn-lt"/>
              </a:rPr>
              <a:t> </a:t>
            </a:r>
            <a:r>
              <a:rPr lang="en-US" dirty="0" err="1">
                <a:ea typeface="+mn-lt"/>
                <a:cs typeface="+mn-lt"/>
              </a:rPr>
              <a:t>gelmiş</a:t>
            </a:r>
            <a:r>
              <a:rPr lang="en-US" dirty="0">
                <a:ea typeface="+mn-lt"/>
                <a:cs typeface="+mn-lt"/>
              </a:rPr>
              <a:t> </a:t>
            </a:r>
            <a:r>
              <a:rPr lang="en-US" dirty="0" err="1">
                <a:ea typeface="+mn-lt"/>
                <a:cs typeface="+mn-lt"/>
              </a:rPr>
              <a:t>olan</a:t>
            </a:r>
            <a:r>
              <a:rPr lang="en-US" dirty="0">
                <a:ea typeface="+mn-lt"/>
                <a:cs typeface="+mn-lt"/>
              </a:rPr>
              <a:t> </a:t>
            </a:r>
            <a:r>
              <a:rPr lang="en-US" dirty="0" err="1">
                <a:ea typeface="+mn-lt"/>
                <a:cs typeface="+mn-lt"/>
              </a:rPr>
              <a:t>request’in</a:t>
            </a:r>
            <a:r>
              <a:rPr lang="en-US" dirty="0">
                <a:ea typeface="+mn-lt"/>
                <a:cs typeface="+mn-lt"/>
              </a:rPr>
              <a:t>, </a:t>
            </a:r>
            <a:r>
              <a:rPr lang="en-US" dirty="0" err="1">
                <a:ea typeface="+mn-lt"/>
                <a:cs typeface="+mn-lt"/>
              </a:rPr>
              <a:t>bu</a:t>
            </a:r>
            <a:r>
              <a:rPr lang="en-US" dirty="0">
                <a:ea typeface="+mn-lt"/>
                <a:cs typeface="+mn-lt"/>
              </a:rPr>
              <a:t> </a:t>
            </a:r>
            <a:r>
              <a:rPr lang="en-US" dirty="0" err="1">
                <a:ea typeface="+mn-lt"/>
                <a:cs typeface="+mn-lt"/>
              </a:rPr>
              <a:t>hizmeti</a:t>
            </a:r>
            <a:r>
              <a:rPr lang="en-US" dirty="0">
                <a:ea typeface="+mn-lt"/>
                <a:cs typeface="+mn-lt"/>
              </a:rPr>
              <a:t> </a:t>
            </a:r>
            <a:r>
              <a:rPr lang="en-US" dirty="0" err="1">
                <a:ea typeface="+mn-lt"/>
                <a:cs typeface="+mn-lt"/>
              </a:rPr>
              <a:t>sağlayan</a:t>
            </a:r>
            <a:r>
              <a:rPr lang="en-US" dirty="0">
                <a:ea typeface="+mn-lt"/>
                <a:cs typeface="+mn-lt"/>
              </a:rPr>
              <a:t> </a:t>
            </a:r>
            <a:r>
              <a:rPr lang="en-US" dirty="0" err="1">
                <a:ea typeface="+mn-lt"/>
                <a:cs typeface="+mn-lt"/>
              </a:rPr>
              <a:t>diğer</a:t>
            </a:r>
            <a:r>
              <a:rPr lang="en-US" dirty="0">
                <a:ea typeface="+mn-lt"/>
                <a:cs typeface="+mn-lt"/>
              </a:rPr>
              <a:t> </a:t>
            </a:r>
            <a:r>
              <a:rPr lang="en-US" dirty="0" err="1">
                <a:ea typeface="+mn-lt"/>
                <a:cs typeface="+mn-lt"/>
              </a:rPr>
              <a:t>instance’lara</a:t>
            </a:r>
            <a:r>
              <a:rPr lang="en-US" dirty="0">
                <a:ea typeface="+mn-lt"/>
                <a:cs typeface="+mn-lt"/>
              </a:rPr>
              <a:t> da dynamic </a:t>
            </a:r>
            <a:r>
              <a:rPr lang="en-US" dirty="0" err="1">
                <a:ea typeface="+mn-lt"/>
                <a:cs typeface="+mn-lt"/>
              </a:rPr>
              <a:t>olarak</a:t>
            </a:r>
            <a:r>
              <a:rPr lang="en-US" dirty="0">
                <a:ea typeface="+mn-lt"/>
                <a:cs typeface="+mn-lt"/>
              </a:rPr>
              <a:t> </a:t>
            </a:r>
            <a:r>
              <a:rPr lang="en-US" dirty="0" err="1">
                <a:ea typeface="+mn-lt"/>
                <a:cs typeface="+mn-lt"/>
              </a:rPr>
              <a:t>dağıtılmasını</a:t>
            </a:r>
            <a:r>
              <a:rPr lang="en-US" dirty="0">
                <a:ea typeface="+mn-lt"/>
                <a:cs typeface="+mn-lt"/>
              </a:rPr>
              <a:t> </a:t>
            </a:r>
            <a:r>
              <a:rPr lang="en-US" dirty="0" err="1">
                <a:ea typeface="+mn-lt"/>
                <a:cs typeface="+mn-lt"/>
              </a:rPr>
              <a:t>sağlamaktır</a:t>
            </a:r>
            <a:r>
              <a:rPr lang="en-US" dirty="0">
                <a:ea typeface="+mn-lt"/>
                <a:cs typeface="+mn-lt"/>
              </a:rPr>
              <a:t>.</a:t>
            </a:r>
            <a:endParaRPr lang="en-US" dirty="0"/>
          </a:p>
          <a:p>
            <a:endParaRPr lang="en-US" dirty="0"/>
          </a:p>
        </p:txBody>
      </p:sp>
    </p:spTree>
    <p:extLst>
      <p:ext uri="{BB962C8B-B14F-4D97-AF65-F5344CB8AC3E}">
        <p14:creationId xmlns:p14="http://schemas.microsoft.com/office/powerpoint/2010/main" val="3653259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3BDD-C0F8-4F12-BC2D-471ECCF05C09}"/>
              </a:ext>
            </a:extLst>
          </p:cNvPr>
          <p:cNvSpPr>
            <a:spLocks noGrp="1"/>
          </p:cNvSpPr>
          <p:nvPr>
            <p:ph type="title"/>
          </p:nvPr>
        </p:nvSpPr>
        <p:spPr/>
        <p:txBody>
          <a:bodyPr/>
          <a:lstStyle/>
          <a:p>
            <a:r>
              <a:rPr lang="en-US" dirty="0">
                <a:solidFill>
                  <a:schemeClr val="accent2">
                    <a:lumMod val="75000"/>
                  </a:schemeClr>
                </a:solidFill>
              </a:rPr>
              <a:t>Client-Side Service Discovery</a:t>
            </a:r>
          </a:p>
        </p:txBody>
      </p:sp>
      <p:sp>
        <p:nvSpPr>
          <p:cNvPr id="3" name="Content Placeholder 2">
            <a:extLst>
              <a:ext uri="{FF2B5EF4-FFF2-40B4-BE49-F238E27FC236}">
                <a16:creationId xmlns:a16="http://schemas.microsoft.com/office/drawing/2014/main" id="{FD969F0C-88CB-4049-BAC3-22B9A585267F}"/>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Bu </a:t>
            </a:r>
            <a:r>
              <a:rPr lang="en-US" dirty="0" err="1">
                <a:ea typeface="+mn-lt"/>
                <a:cs typeface="+mn-lt"/>
              </a:rPr>
              <a:t>yapıda</a:t>
            </a:r>
            <a:r>
              <a:rPr lang="en-US" dirty="0">
                <a:ea typeface="+mn-lt"/>
                <a:cs typeface="+mn-lt"/>
              </a:rPr>
              <a:t> client service registry </a:t>
            </a:r>
            <a:r>
              <a:rPr lang="en-US" dirty="0" err="1">
                <a:ea typeface="+mn-lt"/>
                <a:cs typeface="+mn-lt"/>
              </a:rPr>
              <a:t>ile</a:t>
            </a:r>
            <a:r>
              <a:rPr lang="en-US" dirty="0">
                <a:ea typeface="+mn-lt"/>
                <a:cs typeface="+mn-lt"/>
              </a:rPr>
              <a:t> </a:t>
            </a:r>
            <a:r>
              <a:rPr lang="en-US" dirty="0" err="1">
                <a:ea typeface="+mn-lt"/>
                <a:cs typeface="+mn-lt"/>
              </a:rPr>
              <a:t>iletişime</a:t>
            </a:r>
            <a:r>
              <a:rPr lang="en-US" dirty="0">
                <a:ea typeface="+mn-lt"/>
                <a:cs typeface="+mn-lt"/>
              </a:rPr>
              <a:t> </a:t>
            </a:r>
            <a:r>
              <a:rPr lang="en-US" dirty="0" err="1">
                <a:ea typeface="+mn-lt"/>
                <a:cs typeface="+mn-lt"/>
              </a:rPr>
              <a:t>geçer</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istediği</a:t>
            </a:r>
            <a:r>
              <a:rPr lang="en-US" dirty="0">
                <a:ea typeface="+mn-lt"/>
                <a:cs typeface="+mn-lt"/>
              </a:rPr>
              <a:t> </a:t>
            </a:r>
            <a:r>
              <a:rPr lang="en-US" dirty="0" err="1">
                <a:ea typeface="+mn-lt"/>
                <a:cs typeface="+mn-lt"/>
              </a:rPr>
              <a:t>domainin</a:t>
            </a:r>
            <a:r>
              <a:rPr lang="en-US" dirty="0">
                <a:ea typeface="+mn-lt"/>
                <a:cs typeface="+mn-lt"/>
              </a:rPr>
              <a:t> </a:t>
            </a:r>
            <a:r>
              <a:rPr lang="en-US" dirty="0" err="1">
                <a:ea typeface="+mn-lt"/>
                <a:cs typeface="+mn-lt"/>
              </a:rPr>
              <a:t>adresini</a:t>
            </a:r>
            <a:r>
              <a:rPr lang="en-US" dirty="0">
                <a:ea typeface="+mn-lt"/>
                <a:cs typeface="+mn-lt"/>
              </a:rPr>
              <a:t> </a:t>
            </a:r>
            <a:r>
              <a:rPr lang="en-US" dirty="0" err="1">
                <a:ea typeface="+mn-lt"/>
                <a:cs typeface="+mn-lt"/>
              </a:rPr>
              <a:t>sorar.Service</a:t>
            </a:r>
            <a:r>
              <a:rPr lang="en-US" dirty="0">
                <a:ea typeface="+mn-lt"/>
                <a:cs typeface="+mn-lt"/>
              </a:rPr>
              <a:t> registry </a:t>
            </a:r>
            <a:r>
              <a:rPr lang="en-US" dirty="0" err="1">
                <a:ea typeface="+mn-lt"/>
                <a:cs typeface="+mn-lt"/>
              </a:rPr>
              <a:t>üzerinde</a:t>
            </a:r>
            <a:r>
              <a:rPr lang="en-US" dirty="0">
                <a:ea typeface="+mn-lt"/>
                <a:cs typeface="+mn-lt"/>
              </a:rPr>
              <a:t> </a:t>
            </a:r>
            <a:r>
              <a:rPr lang="en-US" dirty="0" err="1">
                <a:ea typeface="+mn-lt"/>
                <a:cs typeface="+mn-lt"/>
              </a:rPr>
              <a:t>kayıtlı</a:t>
            </a:r>
            <a:r>
              <a:rPr lang="en-US" dirty="0">
                <a:ea typeface="+mn-lt"/>
                <a:cs typeface="+mn-lt"/>
              </a:rPr>
              <a:t> </a:t>
            </a:r>
            <a:r>
              <a:rPr lang="en-US" dirty="0" err="1">
                <a:ea typeface="+mn-lt"/>
                <a:cs typeface="+mn-lt"/>
              </a:rPr>
              <a:t>olan</a:t>
            </a:r>
            <a:r>
              <a:rPr lang="en-US" dirty="0">
                <a:ea typeface="+mn-lt"/>
                <a:cs typeface="+mn-lt"/>
              </a:rPr>
              <a:t> </a:t>
            </a:r>
            <a:r>
              <a:rPr lang="en-US" dirty="0" err="1">
                <a:ea typeface="+mn-lt"/>
                <a:cs typeface="+mn-lt"/>
              </a:rPr>
              <a:t>yani</a:t>
            </a:r>
            <a:r>
              <a:rPr lang="en-US" dirty="0">
                <a:ea typeface="+mn-lt"/>
                <a:cs typeface="+mn-lt"/>
              </a:rPr>
              <a:t> </a:t>
            </a:r>
            <a:r>
              <a:rPr lang="en-US" dirty="0" err="1">
                <a:ea typeface="+mn-lt"/>
                <a:cs typeface="+mn-lt"/>
              </a:rPr>
              <a:t>ulaşılabilir</a:t>
            </a:r>
            <a:r>
              <a:rPr lang="en-US" dirty="0">
                <a:ea typeface="+mn-lt"/>
                <a:cs typeface="+mn-lt"/>
              </a:rPr>
              <a:t> </a:t>
            </a:r>
            <a:r>
              <a:rPr lang="en-US" dirty="0" err="1">
                <a:ea typeface="+mn-lt"/>
                <a:cs typeface="+mn-lt"/>
              </a:rPr>
              <a:t>durumdaki</a:t>
            </a:r>
            <a:r>
              <a:rPr lang="en-US" dirty="0">
                <a:ea typeface="+mn-lt"/>
                <a:cs typeface="+mn-lt"/>
              </a:rPr>
              <a:t> microservice </a:t>
            </a:r>
            <a:r>
              <a:rPr lang="en-US" dirty="0" err="1">
                <a:ea typeface="+mn-lt"/>
                <a:cs typeface="+mn-lt"/>
              </a:rPr>
              <a:t>instance’larının</a:t>
            </a:r>
            <a:r>
              <a:rPr lang="en-US" dirty="0">
                <a:ea typeface="+mn-lt"/>
                <a:cs typeface="+mn-lt"/>
              </a:rPr>
              <a:t> </a:t>
            </a:r>
            <a:r>
              <a:rPr lang="en-US" dirty="0" err="1">
                <a:ea typeface="+mn-lt"/>
                <a:cs typeface="+mn-lt"/>
              </a:rPr>
              <a:t>ip</a:t>
            </a:r>
            <a:r>
              <a:rPr lang="en-US" dirty="0">
                <a:ea typeface="+mn-lt"/>
                <a:cs typeface="+mn-lt"/>
              </a:rPr>
              <a:t> </a:t>
            </a:r>
            <a:r>
              <a:rPr lang="en-US" dirty="0" err="1">
                <a:ea typeface="+mn-lt"/>
                <a:cs typeface="+mn-lt"/>
              </a:rPr>
              <a:t>adreslerini</a:t>
            </a:r>
            <a:r>
              <a:rPr lang="en-US" dirty="0">
                <a:ea typeface="+mn-lt"/>
                <a:cs typeface="+mn-lt"/>
              </a:rPr>
              <a:t> </a:t>
            </a:r>
            <a:r>
              <a:rPr lang="en-US" dirty="0" err="1">
                <a:ea typeface="+mn-lt"/>
                <a:cs typeface="+mn-lt"/>
              </a:rPr>
              <a:t>verir.Daha</a:t>
            </a:r>
            <a:r>
              <a:rPr lang="en-US" dirty="0">
                <a:ea typeface="+mn-lt"/>
                <a:cs typeface="+mn-lt"/>
              </a:rPr>
              <a:t> </a:t>
            </a:r>
            <a:r>
              <a:rPr lang="en-US" dirty="0" err="1">
                <a:ea typeface="+mn-lt"/>
                <a:cs typeface="+mn-lt"/>
              </a:rPr>
              <a:t>sonra</a:t>
            </a:r>
            <a:r>
              <a:rPr lang="en-US" dirty="0">
                <a:ea typeface="+mn-lt"/>
                <a:cs typeface="+mn-lt"/>
              </a:rPr>
              <a:t> client </a:t>
            </a:r>
            <a:r>
              <a:rPr lang="en-US" dirty="0" err="1">
                <a:ea typeface="+mn-lt"/>
                <a:cs typeface="+mn-lt"/>
              </a:rPr>
              <a:t>bir</a:t>
            </a:r>
            <a:r>
              <a:rPr lang="en-US" dirty="0">
                <a:ea typeface="+mn-lt"/>
                <a:cs typeface="+mn-lt"/>
              </a:rPr>
              <a:t> load-balancing </a:t>
            </a:r>
            <a:r>
              <a:rPr lang="en-US" dirty="0" err="1">
                <a:ea typeface="+mn-lt"/>
                <a:cs typeface="+mn-lt"/>
              </a:rPr>
              <a:t>algoritmasına</a:t>
            </a:r>
            <a:r>
              <a:rPr lang="en-US" dirty="0">
                <a:ea typeface="+mn-lt"/>
                <a:cs typeface="+mn-lt"/>
              </a:rPr>
              <a:t> </a:t>
            </a:r>
            <a:r>
              <a:rPr lang="en-US" dirty="0" err="1">
                <a:ea typeface="+mn-lt"/>
                <a:cs typeface="+mn-lt"/>
              </a:rPr>
              <a:t>göre</a:t>
            </a:r>
            <a:r>
              <a:rPr lang="en-US" dirty="0">
                <a:ea typeface="+mn-lt"/>
                <a:cs typeface="+mn-lt"/>
              </a:rPr>
              <a:t> </a:t>
            </a:r>
            <a:r>
              <a:rPr lang="en-US" dirty="0" err="1">
                <a:ea typeface="+mn-lt"/>
                <a:cs typeface="+mn-lt"/>
              </a:rPr>
              <a:t>bu</a:t>
            </a:r>
            <a:r>
              <a:rPr lang="en-US" dirty="0">
                <a:ea typeface="+mn-lt"/>
                <a:cs typeface="+mn-lt"/>
              </a:rPr>
              <a:t> </a:t>
            </a:r>
            <a:r>
              <a:rPr lang="en-US" dirty="0" err="1">
                <a:ea typeface="+mn-lt"/>
                <a:cs typeface="+mn-lt"/>
              </a:rPr>
              <a:t>microservicelerden</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uygun</a:t>
            </a:r>
            <a:r>
              <a:rPr lang="en-US" dirty="0">
                <a:ea typeface="+mn-lt"/>
                <a:cs typeface="+mn-lt"/>
              </a:rPr>
              <a:t> </a:t>
            </a:r>
            <a:r>
              <a:rPr lang="en-US" dirty="0" err="1">
                <a:ea typeface="+mn-lt"/>
                <a:cs typeface="+mn-lt"/>
              </a:rPr>
              <a:t>olanı</a:t>
            </a:r>
            <a:r>
              <a:rPr lang="en-US" dirty="0">
                <a:ea typeface="+mn-lt"/>
                <a:cs typeface="+mn-lt"/>
              </a:rPr>
              <a:t> </a:t>
            </a:r>
            <a:r>
              <a:rPr lang="en-US" dirty="0" err="1">
                <a:ea typeface="+mn-lt"/>
                <a:cs typeface="+mn-lt"/>
              </a:rPr>
              <a:t>seçer</a:t>
            </a:r>
            <a:r>
              <a:rPr lang="en-US" dirty="0">
                <a:ea typeface="+mn-lt"/>
                <a:cs typeface="+mn-lt"/>
              </a:rPr>
              <a:t> </a:t>
            </a:r>
            <a:r>
              <a:rPr lang="en-US" dirty="0" err="1">
                <a:ea typeface="+mn-lt"/>
                <a:cs typeface="+mn-lt"/>
              </a:rPr>
              <a:t>ve</a:t>
            </a:r>
            <a:r>
              <a:rPr lang="en-US" dirty="0">
                <a:ea typeface="+mn-lt"/>
                <a:cs typeface="+mn-lt"/>
              </a:rPr>
              <a:t> microservice </a:t>
            </a:r>
            <a:r>
              <a:rPr lang="en-US" dirty="0" err="1">
                <a:ea typeface="+mn-lt"/>
                <a:cs typeface="+mn-lt"/>
              </a:rPr>
              <a:t>ile</a:t>
            </a:r>
            <a:r>
              <a:rPr lang="en-US" dirty="0">
                <a:ea typeface="+mn-lt"/>
                <a:cs typeface="+mn-lt"/>
              </a:rPr>
              <a:t> </a:t>
            </a:r>
            <a:r>
              <a:rPr lang="en-US" dirty="0" err="1">
                <a:ea typeface="+mn-lt"/>
                <a:cs typeface="+mn-lt"/>
              </a:rPr>
              <a:t>iletişim</a:t>
            </a:r>
            <a:r>
              <a:rPr lang="en-US" dirty="0">
                <a:ea typeface="+mn-lt"/>
                <a:cs typeface="+mn-lt"/>
              </a:rPr>
              <a:t> </a:t>
            </a:r>
            <a:r>
              <a:rPr lang="en-US" dirty="0" err="1">
                <a:ea typeface="+mn-lt"/>
                <a:cs typeface="+mn-lt"/>
              </a:rPr>
              <a:t>kurar</a:t>
            </a:r>
            <a:r>
              <a:rPr lang="en-US" dirty="0">
                <a:ea typeface="+mn-lt"/>
                <a:cs typeface="+mn-lt"/>
              </a:rPr>
              <a:t>.</a:t>
            </a:r>
            <a:endParaRPr lang="en-US"/>
          </a:p>
        </p:txBody>
      </p:sp>
    </p:spTree>
    <p:extLst>
      <p:ext uri="{BB962C8B-B14F-4D97-AF65-F5344CB8AC3E}">
        <p14:creationId xmlns:p14="http://schemas.microsoft.com/office/powerpoint/2010/main" val="72847684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CB14-9B2D-4703-9CC3-8138048B719B}"/>
              </a:ext>
            </a:extLst>
          </p:cNvPr>
          <p:cNvSpPr>
            <a:spLocks noGrp="1"/>
          </p:cNvSpPr>
          <p:nvPr>
            <p:ph type="title"/>
          </p:nvPr>
        </p:nvSpPr>
        <p:spPr/>
        <p:txBody>
          <a:bodyPr/>
          <a:lstStyle/>
          <a:p>
            <a:r>
              <a:rPr lang="en-US" dirty="0">
                <a:solidFill>
                  <a:schemeClr val="accent2">
                    <a:lumMod val="75000"/>
                  </a:schemeClr>
                </a:solidFill>
                <a:ea typeface="+mj-lt"/>
                <a:cs typeface="+mj-lt"/>
              </a:rPr>
              <a:t>Client-Side Service Discovery</a:t>
            </a:r>
            <a:endParaRPr lang="en-US" dirty="0">
              <a:solidFill>
                <a:schemeClr val="accent2">
                  <a:lumMod val="75000"/>
                </a:schemeClr>
              </a:solidFill>
            </a:endParaRPr>
          </a:p>
        </p:txBody>
      </p:sp>
      <p:pic>
        <p:nvPicPr>
          <p:cNvPr id="4" name="Picture 4">
            <a:extLst>
              <a:ext uri="{FF2B5EF4-FFF2-40B4-BE49-F238E27FC236}">
                <a16:creationId xmlns:a16="http://schemas.microsoft.com/office/drawing/2014/main" id="{1D08418D-908B-448E-AC40-E9DA18A01C1B}"/>
              </a:ext>
            </a:extLst>
          </p:cNvPr>
          <p:cNvPicPr>
            <a:picLocks noGrp="1" noChangeAspect="1"/>
          </p:cNvPicPr>
          <p:nvPr>
            <p:ph idx="1"/>
          </p:nvPr>
        </p:nvPicPr>
        <p:blipFill>
          <a:blip r:embed="rId2"/>
          <a:stretch>
            <a:fillRect/>
          </a:stretch>
        </p:blipFill>
        <p:spPr>
          <a:xfrm>
            <a:off x="4051645" y="1825625"/>
            <a:ext cx="4839977" cy="4578812"/>
          </a:xfrm>
        </p:spPr>
      </p:pic>
    </p:spTree>
    <p:extLst>
      <p:ext uri="{BB962C8B-B14F-4D97-AF65-F5344CB8AC3E}">
        <p14:creationId xmlns:p14="http://schemas.microsoft.com/office/powerpoint/2010/main" val="379989472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C9E5C-1633-4844-8CE3-BACF37211BE7}"/>
              </a:ext>
            </a:extLst>
          </p:cNvPr>
          <p:cNvSpPr>
            <a:spLocks noGrp="1"/>
          </p:cNvSpPr>
          <p:nvPr>
            <p:ph type="title"/>
          </p:nvPr>
        </p:nvSpPr>
        <p:spPr/>
        <p:txBody>
          <a:bodyPr/>
          <a:lstStyle/>
          <a:p>
            <a:r>
              <a:rPr lang="en-US" b="1" dirty="0">
                <a:solidFill>
                  <a:schemeClr val="accent2">
                    <a:lumMod val="75000"/>
                  </a:schemeClr>
                </a:solidFill>
              </a:rPr>
              <a:t>Server-Side Service Discovery</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C35B9767-9D83-4A0E-A1B1-4CF99172D8D5}"/>
              </a:ext>
            </a:extLst>
          </p:cNvPr>
          <p:cNvSpPr>
            <a:spLocks noGrp="1"/>
          </p:cNvSpPr>
          <p:nvPr>
            <p:ph idx="1"/>
          </p:nvPr>
        </p:nvSpPr>
        <p:spPr/>
        <p:txBody>
          <a:bodyPr vert="horz" lIns="91440" tIns="45720" rIns="91440" bIns="45720" rtlCol="0" anchor="t">
            <a:normAutofit fontScale="92500" lnSpcReduction="10000"/>
          </a:bodyPr>
          <a:lstStyle/>
          <a:p>
            <a:pPr marL="0" indent="0">
              <a:buNone/>
            </a:pPr>
            <a:r>
              <a:rPr lang="en-US" dirty="0" err="1">
                <a:ea typeface="+mn-lt"/>
                <a:cs typeface="+mn-lt"/>
              </a:rPr>
              <a:t>Burada</a:t>
            </a:r>
            <a:r>
              <a:rPr lang="en-US" dirty="0">
                <a:ea typeface="+mn-lt"/>
                <a:cs typeface="+mn-lt"/>
              </a:rPr>
              <a:t> </a:t>
            </a:r>
            <a:r>
              <a:rPr lang="en-US" dirty="0" err="1">
                <a:ea typeface="+mn-lt"/>
                <a:cs typeface="+mn-lt"/>
              </a:rPr>
              <a:t>ise</a:t>
            </a:r>
            <a:r>
              <a:rPr lang="en-US" dirty="0">
                <a:ea typeface="+mn-lt"/>
                <a:cs typeface="+mn-lt"/>
              </a:rPr>
              <a:t> client </a:t>
            </a:r>
            <a:r>
              <a:rPr lang="en-US" dirty="0" err="1">
                <a:ea typeface="+mn-lt"/>
                <a:cs typeface="+mn-lt"/>
              </a:rPr>
              <a:t>bir</a:t>
            </a:r>
            <a:r>
              <a:rPr lang="en-US" dirty="0">
                <a:ea typeface="+mn-lt"/>
                <a:cs typeface="+mn-lt"/>
              </a:rPr>
              <a:t> Load Balancer </a:t>
            </a:r>
            <a:r>
              <a:rPr lang="en-US" dirty="0" err="1">
                <a:ea typeface="+mn-lt"/>
                <a:cs typeface="+mn-lt"/>
              </a:rPr>
              <a:t>ile</a:t>
            </a:r>
            <a:r>
              <a:rPr lang="en-US" dirty="0">
                <a:ea typeface="+mn-lt"/>
                <a:cs typeface="+mn-lt"/>
              </a:rPr>
              <a:t> </a:t>
            </a:r>
            <a:r>
              <a:rPr lang="en-US" dirty="0" err="1">
                <a:ea typeface="+mn-lt"/>
                <a:cs typeface="+mn-lt"/>
              </a:rPr>
              <a:t>iletişim</a:t>
            </a:r>
            <a:r>
              <a:rPr lang="en-US" dirty="0">
                <a:ea typeface="+mn-lt"/>
                <a:cs typeface="+mn-lt"/>
              </a:rPr>
              <a:t> </a:t>
            </a:r>
            <a:r>
              <a:rPr lang="en-US" dirty="0" err="1">
                <a:ea typeface="+mn-lt"/>
                <a:cs typeface="+mn-lt"/>
              </a:rPr>
              <a:t>kurar.İsteğini</a:t>
            </a:r>
            <a:r>
              <a:rPr lang="en-US" dirty="0">
                <a:ea typeface="+mn-lt"/>
                <a:cs typeface="+mn-lt"/>
              </a:rPr>
              <a:t> </a:t>
            </a:r>
            <a:r>
              <a:rPr lang="en-US" dirty="0" err="1">
                <a:ea typeface="+mn-lt"/>
                <a:cs typeface="+mn-lt"/>
              </a:rPr>
              <a:t>buraya</a:t>
            </a:r>
            <a:r>
              <a:rPr lang="en-US" dirty="0">
                <a:ea typeface="+mn-lt"/>
                <a:cs typeface="+mn-lt"/>
              </a:rPr>
              <a:t> </a:t>
            </a:r>
            <a:r>
              <a:rPr lang="en-US" dirty="0" err="1">
                <a:ea typeface="+mn-lt"/>
                <a:cs typeface="+mn-lt"/>
              </a:rPr>
              <a:t>iletir.Load</a:t>
            </a:r>
            <a:r>
              <a:rPr lang="en-US" dirty="0">
                <a:ea typeface="+mn-lt"/>
                <a:cs typeface="+mn-lt"/>
              </a:rPr>
              <a:t> Balancer </a:t>
            </a:r>
            <a:r>
              <a:rPr lang="en-US" dirty="0" err="1">
                <a:ea typeface="+mn-lt"/>
                <a:cs typeface="+mn-lt"/>
              </a:rPr>
              <a:t>ise</a:t>
            </a:r>
            <a:r>
              <a:rPr lang="en-US" dirty="0">
                <a:ea typeface="+mn-lt"/>
                <a:cs typeface="+mn-lt"/>
              </a:rPr>
              <a:t> Service Registry </a:t>
            </a:r>
            <a:r>
              <a:rPr lang="en-US" dirty="0" err="1">
                <a:ea typeface="+mn-lt"/>
                <a:cs typeface="+mn-lt"/>
              </a:rPr>
              <a:t>ile</a:t>
            </a:r>
            <a:r>
              <a:rPr lang="en-US" dirty="0">
                <a:ea typeface="+mn-lt"/>
                <a:cs typeface="+mn-lt"/>
              </a:rPr>
              <a:t> </a:t>
            </a:r>
            <a:r>
              <a:rPr lang="en-US" dirty="0" err="1">
                <a:ea typeface="+mn-lt"/>
                <a:cs typeface="+mn-lt"/>
              </a:rPr>
              <a:t>konuşarak</a:t>
            </a:r>
            <a:r>
              <a:rPr lang="en-US" dirty="0">
                <a:ea typeface="+mn-lt"/>
                <a:cs typeface="+mn-lt"/>
              </a:rPr>
              <a:t> </a:t>
            </a:r>
            <a:r>
              <a:rPr lang="en-US" dirty="0" err="1">
                <a:ea typeface="+mn-lt"/>
                <a:cs typeface="+mn-lt"/>
              </a:rPr>
              <a:t>avaliable</a:t>
            </a:r>
            <a:r>
              <a:rPr lang="en-US" dirty="0">
                <a:ea typeface="+mn-lt"/>
                <a:cs typeface="+mn-lt"/>
              </a:rPr>
              <a:t> </a:t>
            </a:r>
            <a:r>
              <a:rPr lang="en-US" dirty="0" err="1">
                <a:ea typeface="+mn-lt"/>
                <a:cs typeface="+mn-lt"/>
              </a:rPr>
              <a:t>durumdaki</a:t>
            </a:r>
            <a:r>
              <a:rPr lang="en-US" dirty="0">
                <a:ea typeface="+mn-lt"/>
                <a:cs typeface="+mn-lt"/>
              </a:rPr>
              <a:t> </a:t>
            </a:r>
            <a:r>
              <a:rPr lang="en-US" dirty="0" err="1">
                <a:ea typeface="+mn-lt"/>
                <a:cs typeface="+mn-lt"/>
              </a:rPr>
              <a:t>instance’ların</a:t>
            </a:r>
            <a:r>
              <a:rPr lang="en-US" dirty="0">
                <a:ea typeface="+mn-lt"/>
                <a:cs typeface="+mn-lt"/>
              </a:rPr>
              <a:t> </a:t>
            </a:r>
            <a:r>
              <a:rPr lang="en-US" dirty="0" err="1">
                <a:ea typeface="+mn-lt"/>
                <a:cs typeface="+mn-lt"/>
              </a:rPr>
              <a:t>listesini</a:t>
            </a:r>
            <a:r>
              <a:rPr lang="en-US" dirty="0">
                <a:ea typeface="+mn-lt"/>
                <a:cs typeface="+mn-lt"/>
              </a:rPr>
              <a:t> </a:t>
            </a:r>
            <a:r>
              <a:rPr lang="en-US" dirty="0" err="1">
                <a:ea typeface="+mn-lt"/>
                <a:cs typeface="+mn-lt"/>
              </a:rPr>
              <a:t>alır.Daha</a:t>
            </a:r>
            <a:r>
              <a:rPr lang="en-US" dirty="0">
                <a:ea typeface="+mn-lt"/>
                <a:cs typeface="+mn-lt"/>
              </a:rPr>
              <a:t> </a:t>
            </a:r>
            <a:r>
              <a:rPr lang="en-US" dirty="0" err="1">
                <a:ea typeface="+mn-lt"/>
                <a:cs typeface="+mn-lt"/>
              </a:rPr>
              <a:t>sonra</a:t>
            </a:r>
            <a:r>
              <a:rPr lang="en-US" dirty="0">
                <a:ea typeface="+mn-lt"/>
                <a:cs typeface="+mn-lt"/>
              </a:rPr>
              <a:t> da </a:t>
            </a:r>
            <a:r>
              <a:rPr lang="en-US" dirty="0" err="1">
                <a:ea typeface="+mn-lt"/>
                <a:cs typeface="+mn-lt"/>
              </a:rPr>
              <a:t>arasından</a:t>
            </a:r>
            <a:r>
              <a:rPr lang="en-US" dirty="0">
                <a:ea typeface="+mn-lt"/>
                <a:cs typeface="+mn-lt"/>
              </a:rPr>
              <a:t> </a:t>
            </a:r>
            <a:r>
              <a:rPr lang="en-US" dirty="0" err="1">
                <a:ea typeface="+mn-lt"/>
                <a:cs typeface="+mn-lt"/>
              </a:rPr>
              <a:t>kendi</a:t>
            </a:r>
            <a:r>
              <a:rPr lang="en-US" dirty="0">
                <a:ea typeface="+mn-lt"/>
                <a:cs typeface="+mn-lt"/>
              </a:rPr>
              <a:t> </a:t>
            </a:r>
            <a:r>
              <a:rPr lang="en-US" dirty="0" err="1">
                <a:ea typeface="+mn-lt"/>
                <a:cs typeface="+mn-lt"/>
              </a:rPr>
              <a:t>algoritmasına</a:t>
            </a:r>
            <a:r>
              <a:rPr lang="en-US" dirty="0">
                <a:ea typeface="+mn-lt"/>
                <a:cs typeface="+mn-lt"/>
              </a:rPr>
              <a:t> </a:t>
            </a:r>
            <a:r>
              <a:rPr lang="en-US" dirty="0" err="1">
                <a:ea typeface="+mn-lt"/>
                <a:cs typeface="+mn-lt"/>
              </a:rPr>
              <a:t>göre</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uygun</a:t>
            </a:r>
            <a:r>
              <a:rPr lang="en-US" dirty="0">
                <a:ea typeface="+mn-lt"/>
                <a:cs typeface="+mn-lt"/>
              </a:rPr>
              <a:t> </a:t>
            </a:r>
            <a:r>
              <a:rPr lang="en-US" dirty="0" err="1">
                <a:ea typeface="+mn-lt"/>
                <a:cs typeface="+mn-lt"/>
              </a:rPr>
              <a:t>gördüğü</a:t>
            </a:r>
            <a:r>
              <a:rPr lang="en-US" dirty="0">
                <a:ea typeface="+mn-lt"/>
                <a:cs typeface="+mn-lt"/>
              </a:rPr>
              <a:t> </a:t>
            </a:r>
            <a:r>
              <a:rPr lang="en-US" dirty="0" err="1">
                <a:ea typeface="+mn-lt"/>
                <a:cs typeface="+mn-lt"/>
              </a:rPr>
              <a:t>instance’a</a:t>
            </a:r>
            <a:r>
              <a:rPr lang="en-US" dirty="0">
                <a:ea typeface="+mn-lt"/>
                <a:cs typeface="+mn-lt"/>
              </a:rPr>
              <a:t> </a:t>
            </a:r>
            <a:r>
              <a:rPr lang="en-US" dirty="0" err="1">
                <a:ea typeface="+mn-lt"/>
                <a:cs typeface="+mn-lt"/>
              </a:rPr>
              <a:t>client’tan</a:t>
            </a:r>
            <a:r>
              <a:rPr lang="en-US" dirty="0">
                <a:ea typeface="+mn-lt"/>
                <a:cs typeface="+mn-lt"/>
              </a:rPr>
              <a:t> </a:t>
            </a:r>
            <a:r>
              <a:rPr lang="en-US" dirty="0" err="1">
                <a:ea typeface="+mn-lt"/>
                <a:cs typeface="+mn-lt"/>
              </a:rPr>
              <a:t>aldığı</a:t>
            </a:r>
            <a:r>
              <a:rPr lang="en-US" dirty="0">
                <a:ea typeface="+mn-lt"/>
                <a:cs typeface="+mn-lt"/>
              </a:rPr>
              <a:t> </a:t>
            </a:r>
            <a:r>
              <a:rPr lang="en-US" dirty="0" err="1">
                <a:ea typeface="+mn-lt"/>
                <a:cs typeface="+mn-lt"/>
              </a:rPr>
              <a:t>isteği</a:t>
            </a:r>
            <a:r>
              <a:rPr lang="en-US" dirty="0">
                <a:ea typeface="+mn-lt"/>
                <a:cs typeface="+mn-lt"/>
              </a:rPr>
              <a:t> </a:t>
            </a:r>
            <a:r>
              <a:rPr lang="en-US" dirty="0" err="1">
                <a:ea typeface="+mn-lt"/>
                <a:cs typeface="+mn-lt"/>
              </a:rPr>
              <a:t>yönlendirir</a:t>
            </a:r>
            <a:r>
              <a:rPr lang="en-US" dirty="0">
                <a:ea typeface="+mn-lt"/>
                <a:cs typeface="+mn-lt"/>
              </a:rPr>
              <a:t>.</a:t>
            </a:r>
          </a:p>
          <a:p>
            <a:pPr marL="0" indent="0">
              <a:buNone/>
            </a:pPr>
            <a:endParaRPr lang="en-US" dirty="0"/>
          </a:p>
          <a:p>
            <a:pPr marL="0" indent="0">
              <a:buNone/>
            </a:pPr>
            <a:r>
              <a:rPr lang="en-US" dirty="0">
                <a:ea typeface="+mn-lt"/>
                <a:cs typeface="+mn-lt"/>
              </a:rPr>
              <a:t>Bu </a:t>
            </a:r>
            <a:r>
              <a:rPr lang="en-US" dirty="0" err="1">
                <a:ea typeface="+mn-lt"/>
                <a:cs typeface="+mn-lt"/>
              </a:rPr>
              <a:t>pattern’ın</a:t>
            </a:r>
            <a:r>
              <a:rPr lang="en-US" dirty="0">
                <a:ea typeface="+mn-lt"/>
                <a:cs typeface="+mn-lt"/>
              </a:rPr>
              <a:t> </a:t>
            </a:r>
            <a:r>
              <a:rPr lang="en-US" dirty="0" err="1">
                <a:ea typeface="+mn-lt"/>
                <a:cs typeface="+mn-lt"/>
              </a:rPr>
              <a:t>avantajı</a:t>
            </a:r>
            <a:r>
              <a:rPr lang="en-US" dirty="0">
                <a:ea typeface="+mn-lt"/>
                <a:cs typeface="+mn-lt"/>
              </a:rPr>
              <a:t> </a:t>
            </a:r>
            <a:r>
              <a:rPr lang="en-US" dirty="0" err="1">
                <a:ea typeface="+mn-lt"/>
                <a:cs typeface="+mn-lt"/>
              </a:rPr>
              <a:t>ise</a:t>
            </a:r>
            <a:r>
              <a:rPr lang="en-US" dirty="0">
                <a:ea typeface="+mn-lt"/>
                <a:cs typeface="+mn-lt"/>
              </a:rPr>
              <a:t>, client </a:t>
            </a:r>
            <a:r>
              <a:rPr lang="en-US" dirty="0" err="1">
                <a:ea typeface="+mn-lt"/>
                <a:cs typeface="+mn-lt"/>
              </a:rPr>
              <a:t>ile</a:t>
            </a:r>
            <a:r>
              <a:rPr lang="en-US" dirty="0">
                <a:ea typeface="+mn-lt"/>
                <a:cs typeface="+mn-lt"/>
              </a:rPr>
              <a:t> service </a:t>
            </a:r>
            <a:r>
              <a:rPr lang="en-US" dirty="0" err="1">
                <a:ea typeface="+mn-lt"/>
                <a:cs typeface="+mn-lt"/>
              </a:rPr>
              <a:t>registery’nin</a:t>
            </a:r>
            <a:r>
              <a:rPr lang="en-US" dirty="0">
                <a:ea typeface="+mn-lt"/>
                <a:cs typeface="+mn-lt"/>
              </a:rPr>
              <a:t> </a:t>
            </a:r>
            <a:r>
              <a:rPr lang="en-US" b="1" dirty="0">
                <a:solidFill>
                  <a:schemeClr val="accent2">
                    <a:lumMod val="75000"/>
                  </a:schemeClr>
                </a:solidFill>
                <a:ea typeface="+mn-lt"/>
                <a:cs typeface="+mn-lt"/>
              </a:rPr>
              <a:t>decoupled</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şekilde</a:t>
            </a:r>
            <a:r>
              <a:rPr lang="en-US" dirty="0">
                <a:ea typeface="+mn-lt"/>
                <a:cs typeface="+mn-lt"/>
              </a:rPr>
              <a:t> </a:t>
            </a:r>
            <a:r>
              <a:rPr lang="en-US" dirty="0" err="1">
                <a:ea typeface="+mn-lt"/>
                <a:cs typeface="+mn-lt"/>
              </a:rPr>
              <a:t>olmaları</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client’ın</a:t>
            </a:r>
            <a:r>
              <a:rPr lang="en-US" dirty="0">
                <a:ea typeface="+mn-lt"/>
                <a:cs typeface="+mn-lt"/>
              </a:rPr>
              <a:t> </a:t>
            </a:r>
            <a:r>
              <a:rPr lang="en-US" dirty="0" err="1">
                <a:ea typeface="+mn-lt"/>
                <a:cs typeface="+mn-lt"/>
              </a:rPr>
              <a:t>hangi</a:t>
            </a:r>
            <a:r>
              <a:rPr lang="en-US" dirty="0">
                <a:ea typeface="+mn-lt"/>
                <a:cs typeface="+mn-lt"/>
              </a:rPr>
              <a:t> </a:t>
            </a:r>
            <a:r>
              <a:rPr lang="en-US" dirty="0" err="1">
                <a:ea typeface="+mn-lt"/>
                <a:cs typeface="+mn-lt"/>
              </a:rPr>
              <a:t>service’in</a:t>
            </a:r>
            <a:r>
              <a:rPr lang="en-US" dirty="0">
                <a:ea typeface="+mn-lt"/>
                <a:cs typeface="+mn-lt"/>
              </a:rPr>
              <a:t> </a:t>
            </a:r>
            <a:r>
              <a:rPr lang="en-US" dirty="0" err="1">
                <a:ea typeface="+mn-lt"/>
                <a:cs typeface="+mn-lt"/>
              </a:rPr>
              <a:t>hangi</a:t>
            </a:r>
            <a:r>
              <a:rPr lang="en-US" dirty="0">
                <a:ea typeface="+mn-lt"/>
                <a:cs typeface="+mn-lt"/>
              </a:rPr>
              <a:t> </a:t>
            </a:r>
            <a:r>
              <a:rPr lang="en-US" dirty="0" err="1">
                <a:ea typeface="+mn-lt"/>
                <a:cs typeface="+mn-lt"/>
              </a:rPr>
              <a:t>node’da</a:t>
            </a:r>
            <a:r>
              <a:rPr lang="en-US" dirty="0">
                <a:ea typeface="+mn-lt"/>
                <a:cs typeface="+mn-lt"/>
              </a:rPr>
              <a:t> </a:t>
            </a:r>
            <a:r>
              <a:rPr lang="en-US" dirty="0" err="1">
                <a:ea typeface="+mn-lt"/>
                <a:cs typeface="+mn-lt"/>
              </a:rPr>
              <a:t>olduğundan</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haberi</a:t>
            </a:r>
            <a:r>
              <a:rPr lang="en-US" dirty="0">
                <a:ea typeface="+mn-lt"/>
                <a:cs typeface="+mn-lt"/>
              </a:rPr>
              <a:t> </a:t>
            </a:r>
            <a:r>
              <a:rPr lang="en-US" dirty="0" err="1">
                <a:ea typeface="+mn-lt"/>
                <a:cs typeface="+mn-lt"/>
              </a:rPr>
              <a:t>olmamasıdır</a:t>
            </a:r>
            <a:r>
              <a:rPr lang="en-US" dirty="0">
                <a:ea typeface="+mn-lt"/>
                <a:cs typeface="+mn-lt"/>
              </a:rPr>
              <a:t>. </a:t>
            </a:r>
            <a:r>
              <a:rPr lang="en-US" dirty="0" err="1">
                <a:ea typeface="+mn-lt"/>
                <a:cs typeface="+mn-lt"/>
              </a:rPr>
              <a:t>Dezavantajı</a:t>
            </a:r>
            <a:r>
              <a:rPr lang="en-US" dirty="0">
                <a:ea typeface="+mn-lt"/>
                <a:cs typeface="+mn-lt"/>
              </a:rPr>
              <a:t> </a:t>
            </a:r>
            <a:r>
              <a:rPr lang="en-US" dirty="0" err="1">
                <a:ea typeface="+mn-lt"/>
                <a:cs typeface="+mn-lt"/>
              </a:rPr>
              <a:t>ise</a:t>
            </a:r>
            <a:r>
              <a:rPr lang="en-US" dirty="0">
                <a:ea typeface="+mn-lt"/>
                <a:cs typeface="+mn-lt"/>
              </a:rPr>
              <a:t> </a:t>
            </a:r>
            <a:r>
              <a:rPr lang="en-US" dirty="0" err="1">
                <a:ea typeface="+mn-lt"/>
                <a:cs typeface="+mn-lt"/>
              </a:rPr>
              <a:t>buradaki</a:t>
            </a:r>
            <a:r>
              <a:rPr lang="en-US" dirty="0">
                <a:ea typeface="+mn-lt"/>
                <a:cs typeface="+mn-lt"/>
              </a:rPr>
              <a:t> load </a:t>
            </a:r>
            <a:r>
              <a:rPr lang="en-US" dirty="0" err="1">
                <a:ea typeface="+mn-lt"/>
                <a:cs typeface="+mn-lt"/>
              </a:rPr>
              <a:t>balancer’ın</a:t>
            </a:r>
            <a:r>
              <a:rPr lang="en-US" dirty="0">
                <a:ea typeface="+mn-lt"/>
                <a:cs typeface="+mn-lt"/>
              </a:rPr>
              <a:t>, </a:t>
            </a:r>
            <a:r>
              <a:rPr lang="en-US" b="1" dirty="0">
                <a:solidFill>
                  <a:schemeClr val="accent2">
                    <a:lumMod val="75000"/>
                  </a:schemeClr>
                </a:solidFill>
                <a:ea typeface="+mn-lt"/>
                <a:cs typeface="+mn-lt"/>
              </a:rPr>
              <a:t>single point of failure</a:t>
            </a:r>
            <a:r>
              <a:rPr lang="en-US" dirty="0">
                <a:ea typeface="+mn-lt"/>
                <a:cs typeface="+mn-lt"/>
              </a:rPr>
              <a:t> </a:t>
            </a:r>
            <a:r>
              <a:rPr lang="en-US" dirty="0" err="1">
                <a:ea typeface="+mn-lt"/>
                <a:cs typeface="+mn-lt"/>
              </a:rPr>
              <a:t>durumda</a:t>
            </a:r>
            <a:r>
              <a:rPr lang="en-US" dirty="0">
                <a:ea typeface="+mn-lt"/>
                <a:cs typeface="+mn-lt"/>
              </a:rPr>
              <a:t> </a:t>
            </a:r>
            <a:r>
              <a:rPr lang="en-US" dirty="0" err="1">
                <a:ea typeface="+mn-lt"/>
                <a:cs typeface="+mn-lt"/>
              </a:rPr>
              <a:t>olmasıdır</a:t>
            </a:r>
            <a:r>
              <a:rPr lang="en-US" dirty="0">
                <a:ea typeface="+mn-lt"/>
                <a:cs typeface="+mn-lt"/>
              </a:rPr>
              <a:t>.</a:t>
            </a:r>
            <a:endParaRPr lang="en-US" dirty="0"/>
          </a:p>
        </p:txBody>
      </p:sp>
    </p:spTree>
    <p:extLst>
      <p:ext uri="{BB962C8B-B14F-4D97-AF65-F5344CB8AC3E}">
        <p14:creationId xmlns:p14="http://schemas.microsoft.com/office/powerpoint/2010/main" val="1549389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0AC6-ED9A-4F68-9176-D1667BE18955}"/>
              </a:ext>
            </a:extLst>
          </p:cNvPr>
          <p:cNvSpPr>
            <a:spLocks noGrp="1"/>
          </p:cNvSpPr>
          <p:nvPr>
            <p:ph type="title"/>
          </p:nvPr>
        </p:nvSpPr>
        <p:spPr/>
        <p:txBody>
          <a:bodyPr/>
          <a:lstStyle/>
          <a:p>
            <a:r>
              <a:rPr lang="en-US" dirty="0">
                <a:solidFill>
                  <a:schemeClr val="accent2">
                    <a:lumMod val="75000"/>
                  </a:schemeClr>
                </a:solidFill>
                <a:ea typeface="+mj-lt"/>
                <a:cs typeface="+mj-lt"/>
              </a:rPr>
              <a:t>Server-Side Service Discovery</a:t>
            </a:r>
            <a:endParaRPr lang="en-US" dirty="0">
              <a:solidFill>
                <a:schemeClr val="accent2">
                  <a:lumMod val="75000"/>
                </a:schemeClr>
              </a:solidFill>
            </a:endParaRPr>
          </a:p>
        </p:txBody>
      </p:sp>
      <p:pic>
        <p:nvPicPr>
          <p:cNvPr id="4" name="Picture 4">
            <a:extLst>
              <a:ext uri="{FF2B5EF4-FFF2-40B4-BE49-F238E27FC236}">
                <a16:creationId xmlns:a16="http://schemas.microsoft.com/office/drawing/2014/main" id="{B2F1437B-BB89-4515-9D27-9FADCA39C4BB}"/>
              </a:ext>
            </a:extLst>
          </p:cNvPr>
          <p:cNvPicPr>
            <a:picLocks noGrp="1" noChangeAspect="1"/>
          </p:cNvPicPr>
          <p:nvPr>
            <p:ph idx="1"/>
          </p:nvPr>
        </p:nvPicPr>
        <p:blipFill>
          <a:blip r:embed="rId2"/>
          <a:stretch>
            <a:fillRect/>
          </a:stretch>
        </p:blipFill>
        <p:spPr>
          <a:xfrm>
            <a:off x="2963093" y="1825625"/>
            <a:ext cx="6974153" cy="4299770"/>
          </a:xfrm>
        </p:spPr>
      </p:pic>
    </p:spTree>
    <p:extLst>
      <p:ext uri="{BB962C8B-B14F-4D97-AF65-F5344CB8AC3E}">
        <p14:creationId xmlns:p14="http://schemas.microsoft.com/office/powerpoint/2010/main" val="3380412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46527-AC0F-4E10-B568-825BFA35998B}"/>
              </a:ext>
            </a:extLst>
          </p:cNvPr>
          <p:cNvSpPr>
            <a:spLocks noGrp="1"/>
          </p:cNvSpPr>
          <p:nvPr>
            <p:ph type="title"/>
          </p:nvPr>
        </p:nvSpPr>
        <p:spPr/>
        <p:txBody>
          <a:bodyPr/>
          <a:lstStyle/>
          <a:p>
            <a:r>
              <a:rPr lang="en-US" dirty="0">
                <a:solidFill>
                  <a:schemeClr val="accent2">
                    <a:lumMod val="75000"/>
                  </a:schemeClr>
                </a:solidFill>
              </a:rPr>
              <a:t>Enterprise Service Bus Ne </a:t>
            </a:r>
            <a:r>
              <a:rPr lang="en-US" dirty="0" err="1">
                <a:solidFill>
                  <a:schemeClr val="accent2">
                    <a:lumMod val="75000"/>
                  </a:schemeClr>
                </a:solidFill>
              </a:rPr>
              <a:t>yapar</a:t>
            </a:r>
            <a:r>
              <a:rPr lang="en-US" dirty="0">
                <a:solidFill>
                  <a:schemeClr val="accent2">
                    <a:lumMod val="75000"/>
                  </a:schemeClr>
                </a:solidFill>
              </a:rPr>
              <a:t> ?</a:t>
            </a:r>
          </a:p>
        </p:txBody>
      </p:sp>
      <p:sp>
        <p:nvSpPr>
          <p:cNvPr id="3" name="Content Placeholder 2">
            <a:extLst>
              <a:ext uri="{FF2B5EF4-FFF2-40B4-BE49-F238E27FC236}">
                <a16:creationId xmlns:a16="http://schemas.microsoft.com/office/drawing/2014/main" id="{F3B60F37-3F43-43C1-AC3C-67E7B6C759AF}"/>
              </a:ext>
            </a:extLst>
          </p:cNvPr>
          <p:cNvSpPr>
            <a:spLocks noGrp="1"/>
          </p:cNvSpPr>
          <p:nvPr>
            <p:ph idx="1"/>
          </p:nvPr>
        </p:nvSpPr>
        <p:spPr/>
        <p:txBody>
          <a:bodyPr vert="horz" lIns="91440" tIns="45720" rIns="91440" bIns="45720" rtlCol="0" anchor="t">
            <a:normAutofit/>
          </a:bodyPr>
          <a:lstStyle/>
          <a:p>
            <a:r>
              <a:rPr lang="en-US" sz="2400" dirty="0">
                <a:ea typeface="+mn-lt"/>
                <a:cs typeface="+mn-lt"/>
              </a:rPr>
              <a:t>Adapters/</a:t>
            </a:r>
            <a:r>
              <a:rPr lang="en-US" sz="2400" dirty="0" err="1">
                <a:ea typeface="+mn-lt"/>
                <a:cs typeface="+mn-lt"/>
              </a:rPr>
              <a:t>Tranports</a:t>
            </a:r>
            <a:r>
              <a:rPr lang="en-US" sz="2400" dirty="0">
                <a:ea typeface="+mn-lt"/>
                <a:cs typeface="+mn-lt"/>
              </a:rPr>
              <a:t>,</a:t>
            </a:r>
            <a:endParaRPr lang="en-US" sz="2400"/>
          </a:p>
          <a:p>
            <a:r>
              <a:rPr lang="en-US" sz="2400" dirty="0">
                <a:ea typeface="+mn-lt"/>
                <a:cs typeface="+mn-lt"/>
              </a:rPr>
              <a:t>Service Hosting,</a:t>
            </a:r>
            <a:endParaRPr lang="en-US" sz="2400"/>
          </a:p>
          <a:p>
            <a:r>
              <a:rPr lang="en-US" sz="2400" dirty="0">
                <a:ea typeface="+mn-lt"/>
                <a:cs typeface="+mn-lt"/>
              </a:rPr>
              <a:t>Security,</a:t>
            </a:r>
            <a:endParaRPr lang="en-US" sz="2400"/>
          </a:p>
          <a:p>
            <a:r>
              <a:rPr lang="en-US" sz="2400" dirty="0">
                <a:ea typeface="+mn-lt"/>
                <a:cs typeface="+mn-lt"/>
              </a:rPr>
              <a:t>Mediation </a:t>
            </a:r>
            <a:endParaRPr lang="en-US" sz="2400"/>
          </a:p>
          <a:p>
            <a:r>
              <a:rPr lang="en-US" sz="2400" dirty="0">
                <a:ea typeface="+mn-lt"/>
                <a:cs typeface="+mn-lt"/>
              </a:rPr>
              <a:t>Operations and Management </a:t>
            </a:r>
          </a:p>
        </p:txBody>
      </p:sp>
    </p:spTree>
    <p:extLst>
      <p:ext uri="{BB962C8B-B14F-4D97-AF65-F5344CB8AC3E}">
        <p14:creationId xmlns:p14="http://schemas.microsoft.com/office/powerpoint/2010/main" val="23356621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4E2F2-590B-44E3-8EA2-2DD052480511}"/>
              </a:ext>
            </a:extLst>
          </p:cNvPr>
          <p:cNvSpPr>
            <a:spLocks noGrp="1"/>
          </p:cNvSpPr>
          <p:nvPr>
            <p:ph type="title"/>
          </p:nvPr>
        </p:nvSpPr>
        <p:spPr/>
        <p:txBody>
          <a:bodyPr/>
          <a:lstStyle/>
          <a:p>
            <a:r>
              <a:rPr lang="tr-TR" dirty="0">
                <a:solidFill>
                  <a:schemeClr val="accent2">
                    <a:lumMod val="75000"/>
                  </a:schemeClr>
                </a:solidFill>
                <a:ea typeface="+mj-lt"/>
                <a:cs typeface="+mj-lt"/>
              </a:rPr>
              <a:t>Service </a:t>
            </a:r>
            <a:r>
              <a:rPr lang="tr-TR" dirty="0" err="1">
                <a:solidFill>
                  <a:schemeClr val="accent2">
                    <a:lumMod val="75000"/>
                  </a:schemeClr>
                </a:solidFill>
                <a:ea typeface="+mj-lt"/>
                <a:cs typeface="+mj-lt"/>
              </a:rPr>
              <a:t>Discovery</a:t>
            </a:r>
            <a:r>
              <a:rPr lang="tr-TR" dirty="0">
                <a:solidFill>
                  <a:schemeClr val="accent2">
                    <a:lumMod val="75000"/>
                  </a:schemeClr>
                </a:solidFill>
                <a:ea typeface="+mj-lt"/>
                <a:cs typeface="+mj-lt"/>
              </a:rPr>
              <a:t> Kavramı</a:t>
            </a:r>
            <a:endParaRPr lang="en-US" dirty="0">
              <a:solidFill>
                <a:schemeClr val="accent2">
                  <a:lumMod val="75000"/>
                </a:schemeClr>
              </a:solidFill>
              <a:ea typeface="+mj-lt"/>
              <a:cs typeface="+mj-lt"/>
            </a:endParaRPr>
          </a:p>
        </p:txBody>
      </p:sp>
      <p:pic>
        <p:nvPicPr>
          <p:cNvPr id="4" name="Picture 4">
            <a:extLst>
              <a:ext uri="{FF2B5EF4-FFF2-40B4-BE49-F238E27FC236}">
                <a16:creationId xmlns:a16="http://schemas.microsoft.com/office/drawing/2014/main" id="{AFC108D2-F5A8-4EB2-A92E-79795C50806D}"/>
              </a:ext>
            </a:extLst>
          </p:cNvPr>
          <p:cNvPicPr>
            <a:picLocks noGrp="1" noChangeAspect="1"/>
          </p:cNvPicPr>
          <p:nvPr>
            <p:ph idx="1"/>
          </p:nvPr>
        </p:nvPicPr>
        <p:blipFill>
          <a:blip r:embed="rId2"/>
          <a:stretch>
            <a:fillRect/>
          </a:stretch>
        </p:blipFill>
        <p:spPr>
          <a:xfrm>
            <a:off x="2899423" y="2641004"/>
            <a:ext cx="2143125" cy="2143125"/>
          </a:xfrm>
        </p:spPr>
      </p:pic>
      <p:pic>
        <p:nvPicPr>
          <p:cNvPr id="5" name="Picture 5">
            <a:extLst>
              <a:ext uri="{FF2B5EF4-FFF2-40B4-BE49-F238E27FC236}">
                <a16:creationId xmlns:a16="http://schemas.microsoft.com/office/drawing/2014/main" id="{E5A88572-22E6-47A8-9440-942477C6A630}"/>
              </a:ext>
            </a:extLst>
          </p:cNvPr>
          <p:cNvPicPr>
            <a:picLocks noChangeAspect="1"/>
          </p:cNvPicPr>
          <p:nvPr/>
        </p:nvPicPr>
        <p:blipFill>
          <a:blip r:embed="rId3"/>
          <a:stretch>
            <a:fillRect/>
          </a:stretch>
        </p:blipFill>
        <p:spPr>
          <a:xfrm>
            <a:off x="6420118" y="2852173"/>
            <a:ext cx="2743200" cy="1733204"/>
          </a:xfrm>
          <a:prstGeom prst="rect">
            <a:avLst/>
          </a:prstGeom>
        </p:spPr>
      </p:pic>
      <p:sp>
        <p:nvSpPr>
          <p:cNvPr id="3" name="TextBox 2">
            <a:extLst>
              <a:ext uri="{FF2B5EF4-FFF2-40B4-BE49-F238E27FC236}">
                <a16:creationId xmlns:a16="http://schemas.microsoft.com/office/drawing/2014/main" id="{DFAFD8DE-D107-88CC-E798-14ACF4693C3D}"/>
              </a:ext>
            </a:extLst>
          </p:cNvPr>
          <p:cNvSpPr txBox="1"/>
          <p:nvPr/>
        </p:nvSpPr>
        <p:spPr>
          <a:xfrm>
            <a:off x="3427214" y="4669655"/>
            <a:ext cx="1061894" cy="369332"/>
          </a:xfrm>
          <a:prstGeom prst="rect">
            <a:avLst/>
          </a:prstGeom>
          <a:noFill/>
        </p:spPr>
        <p:txBody>
          <a:bodyPr wrap="none" rtlCol="0">
            <a:spAutoFit/>
          </a:bodyPr>
          <a:lstStyle/>
          <a:p>
            <a:r>
              <a:rPr lang="tr-TR" dirty="0"/>
              <a:t>EUREKA</a:t>
            </a:r>
            <a:endParaRPr lang="en-US" dirty="0"/>
          </a:p>
        </p:txBody>
      </p:sp>
    </p:spTree>
    <p:extLst>
      <p:ext uri="{BB962C8B-B14F-4D97-AF65-F5344CB8AC3E}">
        <p14:creationId xmlns:p14="http://schemas.microsoft.com/office/powerpoint/2010/main" val="6329222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588E-BE21-4DDB-493C-D8737B5E96FB}"/>
              </a:ext>
            </a:extLst>
          </p:cNvPr>
          <p:cNvSpPr>
            <a:spLocks noGrp="1"/>
          </p:cNvSpPr>
          <p:nvPr>
            <p:ph type="title"/>
          </p:nvPr>
        </p:nvSpPr>
        <p:spPr/>
        <p:txBody>
          <a:bodyPr/>
          <a:lstStyle/>
          <a:p>
            <a:r>
              <a:rPr lang="tr-TR" dirty="0">
                <a:solidFill>
                  <a:schemeClr val="accent2">
                    <a:lumMod val="75000"/>
                  </a:schemeClr>
                </a:solidFill>
              </a:rPr>
              <a:t>Mikro Hizmet Mimarilerinde Esneklik ve Hata Toleransı (Recilience &amp; Fault Tolerance)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DAF36A73-375F-4EA6-55B6-22EBBF7D3F0D}"/>
              </a:ext>
            </a:extLst>
          </p:cNvPr>
          <p:cNvSpPr>
            <a:spLocks noGrp="1"/>
          </p:cNvSpPr>
          <p:nvPr>
            <p:ph idx="1"/>
          </p:nvPr>
        </p:nvSpPr>
        <p:spPr/>
        <p:txBody>
          <a:bodyPr>
            <a:normAutofit/>
          </a:bodyPr>
          <a:lstStyle/>
          <a:p>
            <a:r>
              <a:rPr lang="en-US" dirty="0" err="1"/>
              <a:t>Uygulamaların</a:t>
            </a:r>
            <a:r>
              <a:rPr lang="en-US" dirty="0"/>
              <a:t> </a:t>
            </a:r>
            <a:r>
              <a:rPr lang="en-US" dirty="0" err="1"/>
              <a:t>kesintisiz</a:t>
            </a:r>
            <a:r>
              <a:rPr lang="en-US" dirty="0"/>
              <a:t> </a:t>
            </a:r>
            <a:r>
              <a:rPr lang="en-US" dirty="0" err="1"/>
              <a:t>hizmet</a:t>
            </a:r>
            <a:r>
              <a:rPr lang="en-US" dirty="0"/>
              <a:t> </a:t>
            </a:r>
            <a:r>
              <a:rPr lang="en-US" dirty="0" err="1"/>
              <a:t>verebilmesi</a:t>
            </a:r>
            <a:r>
              <a:rPr lang="en-US" dirty="0"/>
              <a:t> </a:t>
            </a:r>
            <a:r>
              <a:rPr lang="en-US" dirty="0" err="1"/>
              <a:t>için</a:t>
            </a:r>
            <a:r>
              <a:rPr lang="en-US" dirty="0"/>
              <a:t>; </a:t>
            </a:r>
            <a:r>
              <a:rPr lang="en-US" dirty="0" err="1"/>
              <a:t>mimarinin</a:t>
            </a:r>
            <a:r>
              <a:rPr lang="en-US" dirty="0"/>
              <a:t> </a:t>
            </a:r>
            <a:r>
              <a:rPr lang="en-US" dirty="0" err="1"/>
              <a:t>doğru</a:t>
            </a:r>
            <a:r>
              <a:rPr lang="en-US" dirty="0"/>
              <a:t> </a:t>
            </a:r>
            <a:r>
              <a:rPr lang="en-US" dirty="0" err="1"/>
              <a:t>tasarlanması</a:t>
            </a:r>
            <a:r>
              <a:rPr lang="en-US" dirty="0"/>
              <a:t>, </a:t>
            </a:r>
            <a:r>
              <a:rPr lang="en-US" dirty="0" err="1"/>
              <a:t>geliştiricilerin</a:t>
            </a:r>
            <a:r>
              <a:rPr lang="en-US" dirty="0"/>
              <a:t> de </a:t>
            </a:r>
            <a:r>
              <a:rPr lang="en-US" dirty="0" err="1"/>
              <a:t>bu</a:t>
            </a:r>
            <a:r>
              <a:rPr lang="en-US" dirty="0"/>
              <a:t> </a:t>
            </a:r>
            <a:r>
              <a:rPr lang="en-US" dirty="0" err="1"/>
              <a:t>mimariye</a:t>
            </a:r>
            <a:r>
              <a:rPr lang="en-US" dirty="0"/>
              <a:t> </a:t>
            </a:r>
            <a:r>
              <a:rPr lang="en-US" dirty="0" err="1"/>
              <a:t>uygun</a:t>
            </a:r>
            <a:r>
              <a:rPr lang="en-US" dirty="0"/>
              <a:t> </a:t>
            </a:r>
            <a:r>
              <a:rPr lang="en-US" dirty="0" err="1"/>
              <a:t>ve</a:t>
            </a:r>
            <a:r>
              <a:rPr lang="en-US" dirty="0"/>
              <a:t> </a:t>
            </a:r>
            <a:r>
              <a:rPr lang="en-US" dirty="0" err="1"/>
              <a:t>hataya</a:t>
            </a:r>
            <a:r>
              <a:rPr lang="en-US" dirty="0"/>
              <a:t> </a:t>
            </a:r>
            <a:r>
              <a:rPr lang="en-US" dirty="0" err="1"/>
              <a:t>sebebiyet</a:t>
            </a:r>
            <a:r>
              <a:rPr lang="en-US" dirty="0"/>
              <a:t> </a:t>
            </a:r>
            <a:r>
              <a:rPr lang="en-US" dirty="0" err="1"/>
              <a:t>vermeyecek</a:t>
            </a:r>
            <a:r>
              <a:rPr lang="en-US" dirty="0"/>
              <a:t> </a:t>
            </a:r>
            <a:r>
              <a:rPr lang="en-US" dirty="0" err="1"/>
              <a:t>uygulamalar</a:t>
            </a:r>
            <a:r>
              <a:rPr lang="en-US" dirty="0"/>
              <a:t> </a:t>
            </a:r>
            <a:r>
              <a:rPr lang="en-US" dirty="0" err="1"/>
              <a:t>geliştirmesi</a:t>
            </a:r>
            <a:r>
              <a:rPr lang="en-US" dirty="0"/>
              <a:t> </a:t>
            </a:r>
            <a:r>
              <a:rPr lang="en-US" dirty="0" err="1"/>
              <a:t>gerekir</a:t>
            </a:r>
            <a:r>
              <a:rPr lang="tr-TR" dirty="0"/>
              <a:t>.</a:t>
            </a:r>
          </a:p>
          <a:p>
            <a:pPr marL="0" indent="0">
              <a:buNone/>
            </a:pPr>
            <a:endParaRPr lang="tr-TR" dirty="0"/>
          </a:p>
          <a:p>
            <a:r>
              <a:rPr lang="tr-TR" dirty="0"/>
              <a:t>K</a:t>
            </a:r>
            <a:r>
              <a:rPr lang="en-US" dirty="0" err="1"/>
              <a:t>esintisiz</a:t>
            </a:r>
            <a:r>
              <a:rPr lang="en-US" dirty="0"/>
              <a:t> </a:t>
            </a:r>
            <a:r>
              <a:rPr lang="en-US" dirty="0" err="1"/>
              <a:t>hizmet</a:t>
            </a:r>
            <a:r>
              <a:rPr lang="en-US" dirty="0"/>
              <a:t> </a:t>
            </a:r>
            <a:r>
              <a:rPr lang="en-US" dirty="0" err="1"/>
              <a:t>verebilmek</a:t>
            </a:r>
            <a:r>
              <a:rPr lang="en-US" dirty="0"/>
              <a:t> </a:t>
            </a:r>
            <a:r>
              <a:rPr lang="en-US" dirty="0" err="1"/>
              <a:t>için</a:t>
            </a:r>
            <a:r>
              <a:rPr lang="en-US" dirty="0"/>
              <a:t> </a:t>
            </a:r>
            <a:r>
              <a:rPr lang="en-US" dirty="0" err="1"/>
              <a:t>uygulayabileceğimiz</a:t>
            </a:r>
            <a:r>
              <a:rPr lang="en-US" dirty="0"/>
              <a:t> </a:t>
            </a:r>
            <a:r>
              <a:rPr lang="en-US" dirty="0" err="1"/>
              <a:t>yaklaşımlar</a:t>
            </a:r>
            <a:r>
              <a:rPr lang="en-US" dirty="0"/>
              <a:t> </a:t>
            </a:r>
            <a:r>
              <a:rPr lang="en-US" dirty="0" err="1"/>
              <a:t>mevcut</a:t>
            </a:r>
            <a:r>
              <a:rPr lang="en-US" dirty="0"/>
              <a:t>, </a:t>
            </a:r>
            <a:r>
              <a:rPr lang="en-US" dirty="0" err="1"/>
              <a:t>bu</a:t>
            </a:r>
            <a:r>
              <a:rPr lang="en-US" dirty="0"/>
              <a:t> </a:t>
            </a:r>
            <a:r>
              <a:rPr lang="en-US" dirty="0" err="1"/>
              <a:t>yaklaşımların</a:t>
            </a:r>
            <a:r>
              <a:rPr lang="en-US" dirty="0"/>
              <a:t> </a:t>
            </a:r>
            <a:r>
              <a:rPr lang="en-US" dirty="0" err="1"/>
              <a:t>literatürdeki</a:t>
            </a:r>
            <a:r>
              <a:rPr lang="en-US" dirty="0"/>
              <a:t> </a:t>
            </a:r>
            <a:r>
              <a:rPr lang="en-US" dirty="0" err="1"/>
              <a:t>adı</a:t>
            </a:r>
            <a:r>
              <a:rPr lang="en-US" dirty="0"/>
              <a:t> </a:t>
            </a:r>
            <a:r>
              <a:rPr lang="en-US" dirty="0">
                <a:solidFill>
                  <a:schemeClr val="accent2">
                    <a:lumMod val="75000"/>
                  </a:schemeClr>
                </a:solidFill>
              </a:rPr>
              <a:t>“Resilience Pattern” </a:t>
            </a:r>
            <a:r>
              <a:rPr lang="en-US" dirty="0"/>
              <a:t>’</a:t>
            </a:r>
            <a:r>
              <a:rPr lang="en-US" dirty="0" err="1"/>
              <a:t>dır</a:t>
            </a:r>
            <a:r>
              <a:rPr lang="en-US" dirty="0"/>
              <a:t>.</a:t>
            </a:r>
            <a:endParaRPr lang="tr-TR" dirty="0"/>
          </a:p>
          <a:p>
            <a:endParaRPr lang="tr-TR" dirty="0"/>
          </a:p>
          <a:p>
            <a:endParaRPr lang="en-US" dirty="0"/>
          </a:p>
        </p:txBody>
      </p:sp>
    </p:spTree>
    <p:extLst>
      <p:ext uri="{BB962C8B-B14F-4D97-AF65-F5344CB8AC3E}">
        <p14:creationId xmlns:p14="http://schemas.microsoft.com/office/powerpoint/2010/main" val="34701858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15486-33CE-7299-9FF0-EB6C8C40CD8E}"/>
              </a:ext>
            </a:extLst>
          </p:cNvPr>
          <p:cNvSpPr>
            <a:spLocks noGrp="1"/>
          </p:cNvSpPr>
          <p:nvPr>
            <p:ph type="title"/>
          </p:nvPr>
        </p:nvSpPr>
        <p:spPr/>
        <p:txBody>
          <a:bodyPr/>
          <a:lstStyle/>
          <a:p>
            <a:r>
              <a:rPr lang="tr-TR" dirty="0">
                <a:solidFill>
                  <a:schemeClr val="accent2">
                    <a:lumMod val="75000"/>
                  </a:schemeClr>
                </a:solidFill>
              </a:rPr>
              <a:t>Circuit Braker Pattern</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CCE0056E-7447-1421-8161-9F9AF932F30C}"/>
              </a:ext>
            </a:extLst>
          </p:cNvPr>
          <p:cNvSpPr>
            <a:spLocks noGrp="1"/>
          </p:cNvSpPr>
          <p:nvPr>
            <p:ph idx="1"/>
          </p:nvPr>
        </p:nvSpPr>
        <p:spPr/>
        <p:txBody>
          <a:bodyPr>
            <a:normAutofit fontScale="70000" lnSpcReduction="20000"/>
          </a:bodyPr>
          <a:lstStyle/>
          <a:p>
            <a:r>
              <a:rPr lang="en-US" dirty="0"/>
              <a:t>Circuit Breakers </a:t>
            </a:r>
            <a:r>
              <a:rPr lang="en-US" dirty="0" err="1"/>
              <a:t>deseni</a:t>
            </a:r>
            <a:r>
              <a:rPr lang="en-US" dirty="0"/>
              <a:t>, </a:t>
            </a:r>
            <a:r>
              <a:rPr lang="en-US" dirty="0" err="1"/>
              <a:t>adından</a:t>
            </a:r>
            <a:r>
              <a:rPr lang="en-US" dirty="0"/>
              <a:t> </a:t>
            </a:r>
            <a:r>
              <a:rPr lang="en-US" dirty="0" err="1"/>
              <a:t>anlaşılacağı</a:t>
            </a:r>
            <a:r>
              <a:rPr lang="en-US" dirty="0"/>
              <a:t> </a:t>
            </a:r>
            <a:r>
              <a:rPr lang="en-US" dirty="0" err="1"/>
              <a:t>üzere</a:t>
            </a:r>
            <a:r>
              <a:rPr lang="en-US" dirty="0"/>
              <a:t> </a:t>
            </a:r>
            <a:r>
              <a:rPr lang="en-US" dirty="0" err="1"/>
              <a:t>elektronik</a:t>
            </a:r>
            <a:r>
              <a:rPr lang="en-US" dirty="0"/>
              <a:t> </a:t>
            </a:r>
            <a:r>
              <a:rPr lang="en-US" dirty="0" err="1"/>
              <a:t>devrelerdeki</a:t>
            </a:r>
            <a:r>
              <a:rPr lang="en-US" dirty="0"/>
              <a:t>, </a:t>
            </a:r>
            <a:r>
              <a:rPr lang="en-US" dirty="0" err="1"/>
              <a:t>devre</a:t>
            </a:r>
            <a:r>
              <a:rPr lang="en-US" dirty="0"/>
              <a:t> </a:t>
            </a:r>
            <a:r>
              <a:rPr lang="en-US" dirty="0" err="1"/>
              <a:t>kesici</a:t>
            </a:r>
            <a:r>
              <a:rPr lang="en-US" dirty="0"/>
              <a:t> </a:t>
            </a:r>
            <a:r>
              <a:rPr lang="en-US" dirty="0" err="1"/>
              <a:t>şalt</a:t>
            </a:r>
            <a:r>
              <a:rPr lang="en-US" dirty="0"/>
              <a:t> </a:t>
            </a:r>
            <a:r>
              <a:rPr lang="en-US" dirty="0" err="1"/>
              <a:t>cihazlar</a:t>
            </a:r>
            <a:r>
              <a:rPr lang="en-US" dirty="0"/>
              <a:t> </a:t>
            </a:r>
            <a:r>
              <a:rPr lang="en-US" dirty="0" err="1"/>
              <a:t>gibi</a:t>
            </a:r>
            <a:r>
              <a:rPr lang="en-US" dirty="0"/>
              <a:t> </a:t>
            </a:r>
            <a:r>
              <a:rPr lang="en-US" dirty="0" err="1"/>
              <a:t>kurgulanan</a:t>
            </a:r>
            <a:r>
              <a:rPr lang="en-US" dirty="0"/>
              <a:t> </a:t>
            </a:r>
            <a:r>
              <a:rPr lang="en-US" dirty="0" err="1"/>
              <a:t>bir</a:t>
            </a:r>
            <a:r>
              <a:rPr lang="en-US" dirty="0"/>
              <a:t> </a:t>
            </a:r>
            <a:r>
              <a:rPr lang="en-US" dirty="0" err="1"/>
              <a:t>yöntemdir</a:t>
            </a:r>
            <a:r>
              <a:rPr lang="tr-TR" dirty="0"/>
              <a:t>.</a:t>
            </a:r>
          </a:p>
          <a:p>
            <a:endParaRPr lang="tr-TR" dirty="0"/>
          </a:p>
          <a:p>
            <a:r>
              <a:rPr lang="en-US" dirty="0" err="1"/>
              <a:t>Devre</a:t>
            </a:r>
            <a:r>
              <a:rPr lang="en-US" dirty="0"/>
              <a:t> </a:t>
            </a:r>
            <a:r>
              <a:rPr lang="en-US" dirty="0" err="1"/>
              <a:t>kesiciler</a:t>
            </a:r>
            <a:r>
              <a:rPr lang="en-US" dirty="0"/>
              <a:t>, </a:t>
            </a:r>
            <a:r>
              <a:rPr lang="en-US" dirty="0" err="1"/>
              <a:t>elektronik</a:t>
            </a:r>
            <a:r>
              <a:rPr lang="en-US" dirty="0"/>
              <a:t> </a:t>
            </a:r>
            <a:r>
              <a:rPr lang="en-US" dirty="0" err="1"/>
              <a:t>devreyi</a:t>
            </a:r>
            <a:r>
              <a:rPr lang="en-US" dirty="0"/>
              <a:t> </a:t>
            </a:r>
            <a:r>
              <a:rPr lang="en-US" dirty="0" err="1"/>
              <a:t>korumak</a:t>
            </a:r>
            <a:r>
              <a:rPr lang="en-US" dirty="0"/>
              <a:t> </a:t>
            </a:r>
            <a:r>
              <a:rPr lang="en-US" dirty="0" err="1"/>
              <a:t>için</a:t>
            </a:r>
            <a:r>
              <a:rPr lang="en-US" dirty="0"/>
              <a:t> </a:t>
            </a:r>
            <a:r>
              <a:rPr lang="en-US" dirty="0" err="1"/>
              <a:t>sistemde</a:t>
            </a:r>
            <a:r>
              <a:rPr lang="en-US" dirty="0"/>
              <a:t> </a:t>
            </a:r>
            <a:r>
              <a:rPr lang="en-US" dirty="0" err="1"/>
              <a:t>meydana</a:t>
            </a:r>
            <a:r>
              <a:rPr lang="en-US" dirty="0"/>
              <a:t> </a:t>
            </a:r>
            <a:r>
              <a:rPr lang="en-US" dirty="0" err="1"/>
              <a:t>gelen</a:t>
            </a:r>
            <a:r>
              <a:rPr lang="en-US" dirty="0"/>
              <a:t> </a:t>
            </a:r>
            <a:r>
              <a:rPr lang="en-US" dirty="0" err="1"/>
              <a:t>bir</a:t>
            </a:r>
            <a:r>
              <a:rPr lang="en-US" dirty="0"/>
              <a:t> </a:t>
            </a:r>
            <a:r>
              <a:rPr lang="en-US" dirty="0" err="1"/>
              <a:t>aksaklık</a:t>
            </a:r>
            <a:r>
              <a:rPr lang="en-US" dirty="0"/>
              <a:t> </a:t>
            </a:r>
            <a:r>
              <a:rPr lang="en-US" dirty="0" err="1"/>
              <a:t>durumunda</a:t>
            </a:r>
            <a:r>
              <a:rPr lang="en-US" dirty="0"/>
              <a:t> </a:t>
            </a:r>
            <a:r>
              <a:rPr lang="en-US" dirty="0">
                <a:solidFill>
                  <a:schemeClr val="accent2">
                    <a:lumMod val="75000"/>
                  </a:schemeClr>
                </a:solidFill>
              </a:rPr>
              <a:t>(</a:t>
            </a:r>
            <a:r>
              <a:rPr lang="en-US" dirty="0" err="1">
                <a:solidFill>
                  <a:schemeClr val="accent2">
                    <a:lumMod val="75000"/>
                  </a:schemeClr>
                </a:solidFill>
              </a:rPr>
              <a:t>yük</a:t>
            </a:r>
            <a:r>
              <a:rPr lang="en-US" dirty="0">
                <a:solidFill>
                  <a:schemeClr val="accent2">
                    <a:lumMod val="75000"/>
                  </a:schemeClr>
                </a:solidFill>
              </a:rPr>
              <a:t> </a:t>
            </a:r>
            <a:r>
              <a:rPr lang="en-US" dirty="0" err="1">
                <a:solidFill>
                  <a:schemeClr val="accent2">
                    <a:lumMod val="75000"/>
                  </a:schemeClr>
                </a:solidFill>
              </a:rPr>
              <a:t>akımını</a:t>
            </a:r>
            <a:r>
              <a:rPr lang="en-US" dirty="0">
                <a:solidFill>
                  <a:schemeClr val="accent2">
                    <a:lumMod val="75000"/>
                  </a:schemeClr>
                </a:solidFill>
              </a:rPr>
              <a:t> </a:t>
            </a:r>
            <a:r>
              <a:rPr lang="en-US" dirty="0" err="1">
                <a:solidFill>
                  <a:schemeClr val="accent2">
                    <a:lumMod val="75000"/>
                  </a:schemeClr>
                </a:solidFill>
              </a:rPr>
              <a:t>veya</a:t>
            </a:r>
            <a:r>
              <a:rPr lang="en-US" dirty="0">
                <a:solidFill>
                  <a:schemeClr val="accent2">
                    <a:lumMod val="75000"/>
                  </a:schemeClr>
                </a:solidFill>
              </a:rPr>
              <a:t> </a:t>
            </a:r>
            <a:r>
              <a:rPr lang="en-US" dirty="0" err="1">
                <a:solidFill>
                  <a:schemeClr val="accent2">
                    <a:lumMod val="75000"/>
                  </a:schemeClr>
                </a:solidFill>
              </a:rPr>
              <a:t>kısa</a:t>
            </a:r>
            <a:r>
              <a:rPr lang="en-US" dirty="0">
                <a:solidFill>
                  <a:schemeClr val="accent2">
                    <a:lumMod val="75000"/>
                  </a:schemeClr>
                </a:solidFill>
              </a:rPr>
              <a:t> </a:t>
            </a:r>
            <a:r>
              <a:rPr lang="en-US" dirty="0" err="1">
                <a:solidFill>
                  <a:schemeClr val="accent2">
                    <a:lumMod val="75000"/>
                  </a:schemeClr>
                </a:solidFill>
              </a:rPr>
              <a:t>devre</a:t>
            </a:r>
            <a:r>
              <a:rPr lang="en-US" dirty="0">
                <a:solidFill>
                  <a:schemeClr val="accent2">
                    <a:lumMod val="75000"/>
                  </a:schemeClr>
                </a:solidFill>
              </a:rPr>
              <a:t> </a:t>
            </a:r>
            <a:r>
              <a:rPr lang="en-US" dirty="0" err="1">
                <a:solidFill>
                  <a:schemeClr val="accent2">
                    <a:lumMod val="75000"/>
                  </a:schemeClr>
                </a:solidFill>
              </a:rPr>
              <a:t>akımları</a:t>
            </a:r>
            <a:r>
              <a:rPr lang="en-US" dirty="0">
                <a:solidFill>
                  <a:schemeClr val="accent2">
                    <a:lumMod val="75000"/>
                  </a:schemeClr>
                </a:solidFill>
              </a:rPr>
              <a:t>) </a:t>
            </a:r>
            <a:r>
              <a:rPr lang="en-US" dirty="0" err="1"/>
              <a:t>yük</a:t>
            </a:r>
            <a:r>
              <a:rPr lang="en-US" dirty="0"/>
              <a:t> </a:t>
            </a:r>
            <a:r>
              <a:rPr lang="en-US" dirty="0" err="1"/>
              <a:t>geçişini</a:t>
            </a:r>
            <a:r>
              <a:rPr lang="en-US" dirty="0"/>
              <a:t> </a:t>
            </a:r>
            <a:r>
              <a:rPr lang="en-US" dirty="0" err="1"/>
              <a:t>durdururlar</a:t>
            </a:r>
            <a:r>
              <a:rPr lang="en-US" dirty="0"/>
              <a:t>.</a:t>
            </a:r>
            <a:endParaRPr lang="tr-TR" dirty="0"/>
          </a:p>
          <a:p>
            <a:endParaRPr lang="tr-TR" dirty="0"/>
          </a:p>
          <a:p>
            <a:r>
              <a:rPr lang="en-US" dirty="0"/>
              <a:t> </a:t>
            </a:r>
            <a:r>
              <a:rPr lang="en-US" dirty="0" err="1"/>
              <a:t>Sistemde</a:t>
            </a:r>
            <a:r>
              <a:rPr lang="en-US" dirty="0"/>
              <a:t> </a:t>
            </a:r>
            <a:r>
              <a:rPr lang="en-US" dirty="0" err="1"/>
              <a:t>meydana</a:t>
            </a:r>
            <a:r>
              <a:rPr lang="en-US" dirty="0"/>
              <a:t> </a:t>
            </a:r>
            <a:r>
              <a:rPr lang="en-US" dirty="0" err="1"/>
              <a:t>gelen</a:t>
            </a:r>
            <a:r>
              <a:rPr lang="en-US" dirty="0"/>
              <a:t> </a:t>
            </a:r>
            <a:r>
              <a:rPr lang="en-US" dirty="0" err="1"/>
              <a:t>hata</a:t>
            </a:r>
            <a:r>
              <a:rPr lang="en-US" dirty="0"/>
              <a:t> </a:t>
            </a:r>
            <a:r>
              <a:rPr lang="en-US" dirty="0" err="1"/>
              <a:t>durumu</a:t>
            </a:r>
            <a:r>
              <a:rPr lang="en-US" dirty="0"/>
              <a:t> </a:t>
            </a:r>
            <a:r>
              <a:rPr lang="en-US" dirty="0" err="1"/>
              <a:t>belirli</a:t>
            </a:r>
            <a:r>
              <a:rPr lang="en-US" dirty="0"/>
              <a:t> </a:t>
            </a:r>
            <a:r>
              <a:rPr lang="en-US" dirty="0" err="1"/>
              <a:t>bir</a:t>
            </a:r>
            <a:r>
              <a:rPr lang="en-US" dirty="0"/>
              <a:t> </a:t>
            </a:r>
            <a:r>
              <a:rPr lang="en-US" dirty="0" err="1"/>
              <a:t>eşik</a:t>
            </a:r>
            <a:r>
              <a:rPr lang="en-US" dirty="0"/>
              <a:t> </a:t>
            </a:r>
            <a:r>
              <a:rPr lang="en-US" dirty="0" err="1"/>
              <a:t>değerini</a:t>
            </a:r>
            <a:r>
              <a:rPr lang="en-US" dirty="0"/>
              <a:t> </a:t>
            </a:r>
            <a:r>
              <a:rPr lang="en-US" dirty="0" err="1"/>
              <a:t>geçtiğinde</a:t>
            </a:r>
            <a:r>
              <a:rPr lang="en-US" dirty="0"/>
              <a:t> </a:t>
            </a:r>
            <a:r>
              <a:rPr lang="en-US" dirty="0" err="1"/>
              <a:t>ise</a:t>
            </a:r>
            <a:r>
              <a:rPr lang="en-US" dirty="0"/>
              <a:t> Circuit Breakers </a:t>
            </a:r>
            <a:r>
              <a:rPr lang="en-US" dirty="0" err="1"/>
              <a:t>açık</a:t>
            </a:r>
            <a:r>
              <a:rPr lang="en-US" dirty="0"/>
              <a:t> </a:t>
            </a:r>
            <a:r>
              <a:rPr lang="en-US" dirty="0" err="1"/>
              <a:t>duruma</a:t>
            </a:r>
            <a:r>
              <a:rPr lang="en-US" dirty="0"/>
              <a:t> </a:t>
            </a:r>
            <a:r>
              <a:rPr lang="en-US" dirty="0" err="1"/>
              <a:t>geçer</a:t>
            </a:r>
            <a:r>
              <a:rPr lang="en-US" dirty="0"/>
              <a:t> </a:t>
            </a:r>
            <a:r>
              <a:rPr lang="en-US" dirty="0" err="1"/>
              <a:t>ve</a:t>
            </a:r>
            <a:r>
              <a:rPr lang="en-US" dirty="0"/>
              <a:t> </a:t>
            </a:r>
            <a:r>
              <a:rPr lang="en-US" dirty="0" err="1"/>
              <a:t>haberleşmeyi</a:t>
            </a:r>
            <a:r>
              <a:rPr lang="en-US" dirty="0"/>
              <a:t> </a:t>
            </a:r>
            <a:r>
              <a:rPr lang="en-US" dirty="0" err="1"/>
              <a:t>keser</a:t>
            </a:r>
            <a:r>
              <a:rPr lang="en-US" dirty="0"/>
              <a:t>, </a:t>
            </a:r>
            <a:r>
              <a:rPr lang="en-US" dirty="0" err="1"/>
              <a:t>daha</a:t>
            </a:r>
            <a:r>
              <a:rPr lang="en-US" dirty="0"/>
              <a:t> </a:t>
            </a:r>
            <a:r>
              <a:rPr lang="en-US" dirty="0" err="1"/>
              <a:t>önce</a:t>
            </a:r>
            <a:r>
              <a:rPr lang="en-US" dirty="0"/>
              <a:t> </a:t>
            </a:r>
            <a:r>
              <a:rPr lang="en-US" dirty="0" err="1"/>
              <a:t>belirlenen</a:t>
            </a:r>
            <a:r>
              <a:rPr lang="en-US" dirty="0"/>
              <a:t> </a:t>
            </a:r>
            <a:r>
              <a:rPr lang="en-US" dirty="0" err="1"/>
              <a:t>hata</a:t>
            </a:r>
            <a:r>
              <a:rPr lang="en-US" dirty="0"/>
              <a:t> </a:t>
            </a:r>
            <a:r>
              <a:rPr lang="en-US" dirty="0" err="1"/>
              <a:t>mesajlarını</a:t>
            </a:r>
            <a:r>
              <a:rPr lang="en-US" dirty="0"/>
              <a:t> </a:t>
            </a:r>
            <a:r>
              <a:rPr lang="en-US" dirty="0" err="1"/>
              <a:t>döndürür</a:t>
            </a:r>
            <a:r>
              <a:rPr lang="en-US" dirty="0"/>
              <a:t>.</a:t>
            </a:r>
            <a:r>
              <a:rPr lang="tr-TR" dirty="0"/>
              <a:t> (CPU,RAM tüketimi ile sisteme aşırı yük bindiğinde)</a:t>
            </a:r>
          </a:p>
          <a:p>
            <a:endParaRPr lang="tr-TR" dirty="0"/>
          </a:p>
          <a:p>
            <a:r>
              <a:rPr lang="en-US" dirty="0"/>
              <a:t>Circuit </a:t>
            </a:r>
            <a:r>
              <a:rPr lang="en-US" dirty="0" err="1"/>
              <a:t>Breakers’ın</a:t>
            </a:r>
            <a:r>
              <a:rPr lang="en-US" dirty="0"/>
              <a:t> </a:t>
            </a:r>
            <a:r>
              <a:rPr lang="en-US" dirty="0" err="1"/>
              <a:t>üç</a:t>
            </a:r>
            <a:r>
              <a:rPr lang="en-US" dirty="0"/>
              <a:t> </a:t>
            </a:r>
            <a:r>
              <a:rPr lang="en-US" dirty="0" err="1"/>
              <a:t>durumu</a:t>
            </a:r>
            <a:r>
              <a:rPr lang="en-US" dirty="0"/>
              <a:t> </a:t>
            </a:r>
            <a:r>
              <a:rPr lang="en-US" dirty="0" err="1"/>
              <a:t>vardır</a:t>
            </a:r>
            <a:r>
              <a:rPr lang="en-US" dirty="0"/>
              <a:t>. Bu </a:t>
            </a:r>
            <a:r>
              <a:rPr lang="en-US" dirty="0" err="1"/>
              <a:t>durumlar</a:t>
            </a:r>
            <a:r>
              <a:rPr lang="en-US" dirty="0"/>
              <a:t>: </a:t>
            </a:r>
            <a:r>
              <a:rPr lang="en-US" dirty="0" err="1"/>
              <a:t>Açık</a:t>
            </a:r>
            <a:r>
              <a:rPr lang="en-US" dirty="0"/>
              <a:t> </a:t>
            </a:r>
            <a:r>
              <a:rPr lang="en-US" dirty="0">
                <a:solidFill>
                  <a:schemeClr val="accent2">
                    <a:lumMod val="75000"/>
                  </a:schemeClr>
                </a:solidFill>
              </a:rPr>
              <a:t>(Open), </a:t>
            </a:r>
            <a:r>
              <a:rPr lang="en-US" dirty="0" err="1"/>
              <a:t>Kapalı</a:t>
            </a:r>
            <a:r>
              <a:rPr lang="en-US" dirty="0"/>
              <a:t> </a:t>
            </a:r>
            <a:r>
              <a:rPr lang="en-US" dirty="0">
                <a:solidFill>
                  <a:schemeClr val="accent2">
                    <a:lumMod val="75000"/>
                  </a:schemeClr>
                </a:solidFill>
              </a:rPr>
              <a:t>(Closed) </a:t>
            </a:r>
            <a:r>
              <a:rPr lang="en-US" dirty="0" err="1"/>
              <a:t>ve</a:t>
            </a:r>
            <a:r>
              <a:rPr lang="en-US" dirty="0"/>
              <a:t> </a:t>
            </a:r>
            <a:r>
              <a:rPr lang="en-US" dirty="0" err="1"/>
              <a:t>Yarı-Açık</a:t>
            </a:r>
            <a:r>
              <a:rPr lang="en-US" dirty="0"/>
              <a:t> </a:t>
            </a:r>
            <a:r>
              <a:rPr lang="en-US" dirty="0">
                <a:solidFill>
                  <a:schemeClr val="accent2">
                    <a:lumMod val="75000"/>
                  </a:schemeClr>
                </a:solidFill>
              </a:rPr>
              <a:t>(Half-Open)</a:t>
            </a:r>
          </a:p>
        </p:txBody>
      </p:sp>
    </p:spTree>
    <p:extLst>
      <p:ext uri="{BB962C8B-B14F-4D97-AF65-F5344CB8AC3E}">
        <p14:creationId xmlns:p14="http://schemas.microsoft.com/office/powerpoint/2010/main" val="8490680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5801-B6C2-B3A4-FF92-9C2B8560D849}"/>
              </a:ext>
            </a:extLst>
          </p:cNvPr>
          <p:cNvSpPr>
            <a:spLocks noGrp="1"/>
          </p:cNvSpPr>
          <p:nvPr>
            <p:ph type="title"/>
          </p:nvPr>
        </p:nvSpPr>
        <p:spPr/>
        <p:txBody>
          <a:bodyPr/>
          <a:lstStyle/>
          <a:p>
            <a:r>
              <a:rPr lang="tr-TR" dirty="0">
                <a:solidFill>
                  <a:schemeClr val="accent2">
                    <a:lumMod val="75000"/>
                  </a:schemeClr>
                </a:solidFill>
              </a:rPr>
              <a:t>Closed Durumu</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09D840E5-BF52-E28B-14B2-14CFCFF83C95}"/>
              </a:ext>
            </a:extLst>
          </p:cNvPr>
          <p:cNvSpPr>
            <a:spLocks noGrp="1"/>
          </p:cNvSpPr>
          <p:nvPr>
            <p:ph idx="1"/>
          </p:nvPr>
        </p:nvSpPr>
        <p:spPr/>
        <p:txBody>
          <a:bodyPr/>
          <a:lstStyle/>
          <a:p>
            <a:r>
              <a:rPr lang="en-US" dirty="0" err="1"/>
              <a:t>Kapalı</a:t>
            </a:r>
            <a:r>
              <a:rPr lang="en-US" dirty="0"/>
              <a:t> durum, </a:t>
            </a:r>
            <a:r>
              <a:rPr lang="en-US" dirty="0" err="1"/>
              <a:t>devre</a:t>
            </a:r>
            <a:r>
              <a:rPr lang="en-US" dirty="0"/>
              <a:t> </a:t>
            </a:r>
            <a:r>
              <a:rPr lang="en-US" dirty="0" err="1"/>
              <a:t>anahtarının</a:t>
            </a:r>
            <a:r>
              <a:rPr lang="en-US" dirty="0"/>
              <a:t> </a:t>
            </a:r>
            <a:r>
              <a:rPr lang="en-US" dirty="0" err="1"/>
              <a:t>kapalı</a:t>
            </a:r>
            <a:r>
              <a:rPr lang="en-US" dirty="0"/>
              <a:t> </a:t>
            </a:r>
            <a:r>
              <a:rPr lang="en-US" dirty="0" err="1"/>
              <a:t>olması</a:t>
            </a:r>
            <a:r>
              <a:rPr lang="en-US" dirty="0"/>
              <a:t> </a:t>
            </a:r>
            <a:r>
              <a:rPr lang="en-US" dirty="0" err="1"/>
              <a:t>ve</a:t>
            </a:r>
            <a:r>
              <a:rPr lang="en-US" dirty="0"/>
              <a:t> </a:t>
            </a:r>
            <a:r>
              <a:rPr lang="en-US" dirty="0" err="1"/>
              <a:t>akım</a:t>
            </a:r>
            <a:r>
              <a:rPr lang="en-US" dirty="0"/>
              <a:t> </a:t>
            </a:r>
            <a:r>
              <a:rPr lang="en-US" dirty="0" err="1"/>
              <a:t>geçişine</a:t>
            </a:r>
            <a:r>
              <a:rPr lang="en-US" dirty="0"/>
              <a:t> </a:t>
            </a:r>
            <a:r>
              <a:rPr lang="en-US" dirty="0" err="1"/>
              <a:t>izin</a:t>
            </a:r>
            <a:r>
              <a:rPr lang="en-US" dirty="0"/>
              <a:t> </a:t>
            </a:r>
            <a:r>
              <a:rPr lang="en-US" dirty="0" err="1"/>
              <a:t>vermesi</a:t>
            </a:r>
            <a:r>
              <a:rPr lang="en-US" dirty="0"/>
              <a:t> </a:t>
            </a:r>
            <a:r>
              <a:rPr lang="en-US" dirty="0" err="1"/>
              <a:t>gibidir</a:t>
            </a:r>
            <a:r>
              <a:rPr lang="tr-TR" dirty="0"/>
              <a:t>.</a:t>
            </a:r>
          </a:p>
          <a:p>
            <a:endParaRPr lang="tr-TR" dirty="0"/>
          </a:p>
          <a:p>
            <a:endParaRPr lang="en-US" dirty="0"/>
          </a:p>
        </p:txBody>
      </p:sp>
      <p:pic>
        <p:nvPicPr>
          <p:cNvPr id="5" name="Picture 4" descr="Graphical user interface, diagram&#10;&#10;Description automatically generated">
            <a:extLst>
              <a:ext uri="{FF2B5EF4-FFF2-40B4-BE49-F238E27FC236}">
                <a16:creationId xmlns:a16="http://schemas.microsoft.com/office/drawing/2014/main" id="{FA9BD6BF-51CE-3C69-45CC-1A36F0F05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966" y="2749881"/>
            <a:ext cx="6925970" cy="3510587"/>
          </a:xfrm>
          <a:prstGeom prst="rect">
            <a:avLst/>
          </a:prstGeom>
        </p:spPr>
      </p:pic>
    </p:spTree>
    <p:extLst>
      <p:ext uri="{BB962C8B-B14F-4D97-AF65-F5344CB8AC3E}">
        <p14:creationId xmlns:p14="http://schemas.microsoft.com/office/powerpoint/2010/main" val="7951895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85D04-C648-5548-93AF-C56D1C936BCA}"/>
              </a:ext>
            </a:extLst>
          </p:cNvPr>
          <p:cNvSpPr>
            <a:spLocks noGrp="1"/>
          </p:cNvSpPr>
          <p:nvPr>
            <p:ph type="title"/>
          </p:nvPr>
        </p:nvSpPr>
        <p:spPr/>
        <p:txBody>
          <a:bodyPr/>
          <a:lstStyle/>
          <a:p>
            <a:r>
              <a:rPr lang="tr-TR" dirty="0">
                <a:solidFill>
                  <a:schemeClr val="accent2">
                    <a:lumMod val="75000"/>
                  </a:schemeClr>
                </a:solidFill>
              </a:rPr>
              <a:t>Open Durumu</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DE9127E2-0C0A-CFA0-A042-CB83320CE3AE}"/>
              </a:ext>
            </a:extLst>
          </p:cNvPr>
          <p:cNvSpPr>
            <a:spLocks noGrp="1"/>
          </p:cNvSpPr>
          <p:nvPr>
            <p:ph idx="1"/>
          </p:nvPr>
        </p:nvSpPr>
        <p:spPr/>
        <p:txBody>
          <a:bodyPr/>
          <a:lstStyle/>
          <a:p>
            <a:r>
              <a:rPr lang="en-US" dirty="0" err="1"/>
              <a:t>Açık</a:t>
            </a:r>
            <a:r>
              <a:rPr lang="en-US" dirty="0"/>
              <a:t> durum, </a:t>
            </a:r>
            <a:r>
              <a:rPr lang="en-US" dirty="0" err="1"/>
              <a:t>devre</a:t>
            </a:r>
            <a:r>
              <a:rPr lang="en-US" dirty="0"/>
              <a:t> </a:t>
            </a:r>
            <a:r>
              <a:rPr lang="en-US" dirty="0" err="1"/>
              <a:t>anahtarının</a:t>
            </a:r>
            <a:r>
              <a:rPr lang="en-US" dirty="0"/>
              <a:t> </a:t>
            </a:r>
            <a:r>
              <a:rPr lang="en-US" dirty="0" err="1"/>
              <a:t>açık</a:t>
            </a:r>
            <a:r>
              <a:rPr lang="en-US" dirty="0"/>
              <a:t> </a:t>
            </a:r>
            <a:r>
              <a:rPr lang="en-US" dirty="0" err="1"/>
              <a:t>olması</a:t>
            </a:r>
            <a:r>
              <a:rPr lang="en-US" dirty="0"/>
              <a:t> </a:t>
            </a:r>
            <a:r>
              <a:rPr lang="en-US" dirty="0" err="1"/>
              <a:t>ve</a:t>
            </a:r>
            <a:r>
              <a:rPr lang="en-US" dirty="0"/>
              <a:t> </a:t>
            </a:r>
            <a:r>
              <a:rPr lang="en-US" dirty="0" err="1"/>
              <a:t>akım</a:t>
            </a:r>
            <a:r>
              <a:rPr lang="en-US" dirty="0"/>
              <a:t> </a:t>
            </a:r>
            <a:r>
              <a:rPr lang="en-US" dirty="0" err="1"/>
              <a:t>geçişine</a:t>
            </a:r>
            <a:r>
              <a:rPr lang="en-US" dirty="0"/>
              <a:t> </a:t>
            </a:r>
            <a:r>
              <a:rPr lang="en-US" dirty="0" err="1"/>
              <a:t>izin</a:t>
            </a:r>
            <a:r>
              <a:rPr lang="en-US" dirty="0"/>
              <a:t> </a:t>
            </a:r>
            <a:r>
              <a:rPr lang="en-US" dirty="0" err="1"/>
              <a:t>vermemesi</a:t>
            </a:r>
            <a:r>
              <a:rPr lang="en-US" dirty="0"/>
              <a:t> </a:t>
            </a:r>
            <a:r>
              <a:rPr lang="en-US" dirty="0" err="1"/>
              <a:t>gibidir</a:t>
            </a:r>
            <a:r>
              <a:rPr lang="tr-TR" dirty="0"/>
              <a:t>.</a:t>
            </a:r>
          </a:p>
          <a:p>
            <a:endParaRPr lang="tr-TR" dirty="0"/>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A8C4B7F3-32BC-6387-35AA-9148D1DAA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6632" y="2703728"/>
            <a:ext cx="6816959" cy="3564725"/>
          </a:xfrm>
          <a:prstGeom prst="rect">
            <a:avLst/>
          </a:prstGeom>
        </p:spPr>
      </p:pic>
    </p:spTree>
    <p:extLst>
      <p:ext uri="{BB962C8B-B14F-4D97-AF65-F5344CB8AC3E}">
        <p14:creationId xmlns:p14="http://schemas.microsoft.com/office/powerpoint/2010/main" val="3423474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015A-0B95-9FD6-CC08-2ABF80386E4B}"/>
              </a:ext>
            </a:extLst>
          </p:cNvPr>
          <p:cNvSpPr>
            <a:spLocks noGrp="1"/>
          </p:cNvSpPr>
          <p:nvPr>
            <p:ph type="title"/>
          </p:nvPr>
        </p:nvSpPr>
        <p:spPr/>
        <p:txBody>
          <a:bodyPr/>
          <a:lstStyle/>
          <a:p>
            <a:r>
              <a:rPr lang="tr-TR" dirty="0">
                <a:solidFill>
                  <a:schemeClr val="accent2">
                    <a:lumMod val="75000"/>
                  </a:schemeClr>
                </a:solidFill>
              </a:rPr>
              <a:t>Half-Open Durumu</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C25FBB55-F35C-DF27-B529-7FABABE3D5B6}"/>
              </a:ext>
            </a:extLst>
          </p:cNvPr>
          <p:cNvSpPr>
            <a:spLocks noGrp="1"/>
          </p:cNvSpPr>
          <p:nvPr>
            <p:ph idx="1"/>
          </p:nvPr>
        </p:nvSpPr>
        <p:spPr/>
        <p:txBody>
          <a:bodyPr/>
          <a:lstStyle/>
          <a:p>
            <a:r>
              <a:rPr lang="en-US" dirty="0" err="1"/>
              <a:t>Yarı</a:t>
            </a:r>
            <a:r>
              <a:rPr lang="en-US" dirty="0"/>
              <a:t> </a:t>
            </a:r>
            <a:r>
              <a:rPr lang="en-US" dirty="0" err="1"/>
              <a:t>açık</a:t>
            </a:r>
            <a:r>
              <a:rPr lang="en-US" dirty="0"/>
              <a:t> </a:t>
            </a:r>
            <a:r>
              <a:rPr lang="en-US" dirty="0" err="1"/>
              <a:t>durumda</a:t>
            </a:r>
            <a:r>
              <a:rPr lang="en-US" dirty="0"/>
              <a:t>, circuit breaker </a:t>
            </a:r>
            <a:r>
              <a:rPr lang="en-US" dirty="0" err="1"/>
              <a:t>trafiğin</a:t>
            </a:r>
            <a:r>
              <a:rPr lang="en-US" dirty="0"/>
              <a:t> </a:t>
            </a:r>
            <a:r>
              <a:rPr lang="en-US" dirty="0" err="1"/>
              <a:t>bir</a:t>
            </a:r>
            <a:r>
              <a:rPr lang="en-US" dirty="0"/>
              <a:t> </a:t>
            </a:r>
            <a:r>
              <a:rPr lang="en-US" dirty="0" err="1"/>
              <a:t>kısmına</a:t>
            </a:r>
            <a:r>
              <a:rPr lang="en-US" dirty="0"/>
              <a:t> </a:t>
            </a:r>
            <a:r>
              <a:rPr lang="en-US" dirty="0" err="1"/>
              <a:t>izin</a:t>
            </a:r>
            <a:r>
              <a:rPr lang="en-US" dirty="0"/>
              <a:t> </a:t>
            </a:r>
            <a:r>
              <a:rPr lang="en-US" dirty="0" err="1"/>
              <a:t>verir</a:t>
            </a:r>
            <a:r>
              <a:rPr lang="en-US" dirty="0"/>
              <a:t>, </a:t>
            </a:r>
            <a:r>
              <a:rPr lang="en-US" dirty="0" err="1"/>
              <a:t>bazılarına</a:t>
            </a:r>
            <a:r>
              <a:rPr lang="en-US" dirty="0"/>
              <a:t> </a:t>
            </a:r>
            <a:r>
              <a:rPr lang="en-US" dirty="0" err="1"/>
              <a:t>ise</a:t>
            </a:r>
            <a:r>
              <a:rPr lang="en-US" dirty="0"/>
              <a:t> </a:t>
            </a:r>
            <a:r>
              <a:rPr lang="en-US" dirty="0" err="1"/>
              <a:t>daha</a:t>
            </a:r>
            <a:r>
              <a:rPr lang="en-US" dirty="0"/>
              <a:t> </a:t>
            </a:r>
            <a:r>
              <a:rPr lang="en-US" dirty="0" err="1"/>
              <a:t>önceden</a:t>
            </a:r>
            <a:r>
              <a:rPr lang="en-US" dirty="0"/>
              <a:t> </a:t>
            </a:r>
            <a:r>
              <a:rPr lang="en-US" dirty="0" err="1"/>
              <a:t>belirlenen</a:t>
            </a:r>
            <a:r>
              <a:rPr lang="en-US" dirty="0"/>
              <a:t> </a:t>
            </a:r>
            <a:r>
              <a:rPr lang="en-US" dirty="0" err="1"/>
              <a:t>hata</a:t>
            </a:r>
            <a:r>
              <a:rPr lang="en-US" dirty="0"/>
              <a:t> </a:t>
            </a:r>
            <a:r>
              <a:rPr lang="en-US" dirty="0" err="1"/>
              <a:t>mesajlarını</a:t>
            </a:r>
            <a:r>
              <a:rPr lang="en-US" dirty="0"/>
              <a:t> </a:t>
            </a:r>
            <a:r>
              <a:rPr lang="en-US" dirty="0" err="1"/>
              <a:t>döndürmeye</a:t>
            </a:r>
            <a:r>
              <a:rPr lang="en-US" dirty="0"/>
              <a:t> </a:t>
            </a:r>
            <a:r>
              <a:rPr lang="en-US" dirty="0" err="1"/>
              <a:t>devam</a:t>
            </a:r>
            <a:r>
              <a:rPr lang="en-US" dirty="0"/>
              <a:t> </a:t>
            </a:r>
            <a:r>
              <a:rPr lang="en-US" dirty="0" err="1"/>
              <a:t>eder</a:t>
            </a:r>
            <a:r>
              <a:rPr lang="tr-TR" dirty="0"/>
              <a:t>. </a:t>
            </a:r>
          </a:p>
          <a:p>
            <a:endParaRPr lang="tr-TR" dirty="0"/>
          </a:p>
          <a:p>
            <a:r>
              <a:rPr lang="en-US" dirty="0" err="1"/>
              <a:t>İzin</a:t>
            </a:r>
            <a:r>
              <a:rPr lang="en-US" dirty="0"/>
              <a:t> </a:t>
            </a:r>
            <a:r>
              <a:rPr lang="en-US" dirty="0" err="1"/>
              <a:t>verilen</a:t>
            </a:r>
            <a:r>
              <a:rPr lang="en-US" dirty="0"/>
              <a:t> </a:t>
            </a:r>
            <a:r>
              <a:rPr lang="en-US" dirty="0" err="1"/>
              <a:t>isteklerin</a:t>
            </a:r>
            <a:r>
              <a:rPr lang="en-US" dirty="0"/>
              <a:t> </a:t>
            </a:r>
            <a:r>
              <a:rPr lang="en-US" dirty="0" err="1"/>
              <a:t>hepsi</a:t>
            </a:r>
            <a:r>
              <a:rPr lang="en-US" dirty="0"/>
              <a:t> </a:t>
            </a:r>
            <a:r>
              <a:rPr lang="en-US" dirty="0" err="1"/>
              <a:t>başarı</a:t>
            </a:r>
            <a:r>
              <a:rPr lang="en-US" dirty="0"/>
              <a:t> </a:t>
            </a:r>
            <a:r>
              <a:rPr lang="en-US" dirty="0" err="1"/>
              <a:t>ile</a:t>
            </a:r>
            <a:r>
              <a:rPr lang="en-US" dirty="0"/>
              <a:t> </a:t>
            </a:r>
            <a:r>
              <a:rPr lang="en-US" dirty="0" err="1"/>
              <a:t>işleniyorsa</a:t>
            </a:r>
            <a:r>
              <a:rPr lang="en-US" dirty="0"/>
              <a:t> </a:t>
            </a:r>
            <a:r>
              <a:rPr lang="en-US" dirty="0" err="1"/>
              <a:t>ve</a:t>
            </a:r>
            <a:r>
              <a:rPr lang="en-US" dirty="0"/>
              <a:t> </a:t>
            </a:r>
            <a:r>
              <a:rPr lang="en-US" dirty="0" err="1"/>
              <a:t>servislerden</a:t>
            </a:r>
            <a:r>
              <a:rPr lang="en-US" dirty="0"/>
              <a:t> </a:t>
            </a:r>
            <a:r>
              <a:rPr lang="en-US" dirty="0" err="1"/>
              <a:t>bir</a:t>
            </a:r>
            <a:r>
              <a:rPr lang="en-US" dirty="0"/>
              <a:t> </a:t>
            </a:r>
            <a:r>
              <a:rPr lang="en-US" dirty="0" err="1"/>
              <a:t>hata</a:t>
            </a:r>
            <a:r>
              <a:rPr lang="en-US" dirty="0"/>
              <a:t> </a:t>
            </a:r>
            <a:r>
              <a:rPr lang="en-US" dirty="0" err="1"/>
              <a:t>dönmüyorsa</a:t>
            </a:r>
            <a:r>
              <a:rPr lang="en-US" dirty="0"/>
              <a:t> </a:t>
            </a:r>
            <a:r>
              <a:rPr lang="en-US" dirty="0" err="1">
                <a:solidFill>
                  <a:schemeClr val="accent2">
                    <a:lumMod val="75000"/>
                  </a:schemeClr>
                </a:solidFill>
              </a:rPr>
              <a:t>kapalı</a:t>
            </a:r>
            <a:r>
              <a:rPr lang="en-US" dirty="0"/>
              <a:t> </a:t>
            </a:r>
            <a:r>
              <a:rPr lang="en-US" dirty="0" err="1"/>
              <a:t>duruma</a:t>
            </a:r>
            <a:r>
              <a:rPr lang="en-US" dirty="0"/>
              <a:t> </a:t>
            </a:r>
            <a:r>
              <a:rPr lang="en-US" dirty="0" err="1"/>
              <a:t>geçer</a:t>
            </a:r>
            <a:r>
              <a:rPr lang="en-US" dirty="0"/>
              <a:t>, </a:t>
            </a:r>
            <a:r>
              <a:rPr lang="en-US" dirty="0" err="1"/>
              <a:t>eğer</a:t>
            </a:r>
            <a:r>
              <a:rPr lang="en-US" dirty="0"/>
              <a:t> ki </a:t>
            </a:r>
            <a:r>
              <a:rPr lang="en-US" dirty="0" err="1"/>
              <a:t>hata</a:t>
            </a:r>
            <a:r>
              <a:rPr lang="en-US" dirty="0"/>
              <a:t> </a:t>
            </a:r>
            <a:r>
              <a:rPr lang="en-US" dirty="0" err="1"/>
              <a:t>almaya</a:t>
            </a:r>
            <a:r>
              <a:rPr lang="en-US" dirty="0"/>
              <a:t> </a:t>
            </a:r>
            <a:r>
              <a:rPr lang="en-US" dirty="0" err="1"/>
              <a:t>devam</a:t>
            </a:r>
            <a:r>
              <a:rPr lang="en-US" dirty="0"/>
              <a:t> </a:t>
            </a:r>
            <a:r>
              <a:rPr lang="en-US" dirty="0" err="1"/>
              <a:t>ediyor</a:t>
            </a:r>
            <a:r>
              <a:rPr lang="en-US" dirty="0"/>
              <a:t> </a:t>
            </a:r>
            <a:r>
              <a:rPr lang="en-US" dirty="0" err="1"/>
              <a:t>ise</a:t>
            </a:r>
            <a:r>
              <a:rPr lang="en-US" dirty="0"/>
              <a:t> circuit breaker </a:t>
            </a:r>
            <a:r>
              <a:rPr lang="en-US" dirty="0" err="1">
                <a:solidFill>
                  <a:schemeClr val="accent2">
                    <a:lumMod val="75000"/>
                  </a:schemeClr>
                </a:solidFill>
              </a:rPr>
              <a:t>açık</a:t>
            </a:r>
            <a:r>
              <a:rPr lang="en-US" dirty="0"/>
              <a:t> </a:t>
            </a:r>
            <a:r>
              <a:rPr lang="en-US" dirty="0" err="1"/>
              <a:t>duruma</a:t>
            </a:r>
            <a:r>
              <a:rPr lang="en-US" dirty="0"/>
              <a:t> </a:t>
            </a:r>
            <a:r>
              <a:rPr lang="en-US" dirty="0" err="1"/>
              <a:t>geçmek</a:t>
            </a:r>
            <a:r>
              <a:rPr lang="en-US" dirty="0"/>
              <a:t> </a:t>
            </a:r>
            <a:r>
              <a:rPr lang="en-US" dirty="0" err="1"/>
              <a:t>için</a:t>
            </a:r>
            <a:r>
              <a:rPr lang="en-US" dirty="0"/>
              <a:t> </a:t>
            </a:r>
            <a:r>
              <a:rPr lang="en-US" dirty="0" err="1"/>
              <a:t>tetiklenir</a:t>
            </a:r>
            <a:r>
              <a:rPr lang="en-US" dirty="0"/>
              <a:t>. Bu </a:t>
            </a:r>
            <a:r>
              <a:rPr lang="en-US" dirty="0" err="1"/>
              <a:t>süreç</a:t>
            </a:r>
            <a:r>
              <a:rPr lang="en-US" dirty="0"/>
              <a:t> </a:t>
            </a:r>
            <a:r>
              <a:rPr lang="en-US" dirty="0" err="1"/>
              <a:t>tanımlanan</a:t>
            </a:r>
            <a:r>
              <a:rPr lang="en-US" dirty="0"/>
              <a:t> </a:t>
            </a:r>
            <a:r>
              <a:rPr lang="en-US" dirty="0" err="1">
                <a:solidFill>
                  <a:schemeClr val="accent2">
                    <a:lumMod val="75000"/>
                  </a:schemeClr>
                </a:solidFill>
              </a:rPr>
              <a:t>policy</a:t>
            </a:r>
            <a:r>
              <a:rPr lang="en-US" dirty="0" err="1"/>
              <a:t>’ler</a:t>
            </a:r>
            <a:r>
              <a:rPr lang="en-US" dirty="0"/>
              <a:t> </a:t>
            </a:r>
            <a:r>
              <a:rPr lang="en-US" dirty="0" err="1"/>
              <a:t>ile</a:t>
            </a:r>
            <a:r>
              <a:rPr lang="en-US" dirty="0"/>
              <a:t> </a:t>
            </a:r>
            <a:r>
              <a:rPr lang="en-US" dirty="0" err="1"/>
              <a:t>yönetilebilir</a:t>
            </a:r>
            <a:r>
              <a:rPr lang="en-US" dirty="0"/>
              <a:t>.</a:t>
            </a:r>
          </a:p>
        </p:txBody>
      </p:sp>
    </p:spTree>
    <p:extLst>
      <p:ext uri="{BB962C8B-B14F-4D97-AF65-F5344CB8AC3E}">
        <p14:creationId xmlns:p14="http://schemas.microsoft.com/office/powerpoint/2010/main" val="162091292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A181-F693-5DB0-5B3C-34A842C76284}"/>
              </a:ext>
            </a:extLst>
          </p:cNvPr>
          <p:cNvSpPr>
            <a:spLocks noGrp="1"/>
          </p:cNvSpPr>
          <p:nvPr>
            <p:ph type="title"/>
          </p:nvPr>
        </p:nvSpPr>
        <p:spPr/>
        <p:txBody>
          <a:bodyPr/>
          <a:lstStyle/>
          <a:p>
            <a:r>
              <a:rPr lang="tr-TR" dirty="0">
                <a:solidFill>
                  <a:schemeClr val="accent2">
                    <a:lumMod val="75000"/>
                  </a:schemeClr>
                </a:solidFill>
              </a:rPr>
              <a:t>Polly Circuit Braker Policy</a:t>
            </a:r>
            <a:endParaRPr lang="en-US" dirty="0">
              <a:solidFill>
                <a:schemeClr val="accent2">
                  <a:lumMod val="75000"/>
                </a:schemeClr>
              </a:solidFill>
            </a:endParaRPr>
          </a:p>
        </p:txBody>
      </p:sp>
      <p:pic>
        <p:nvPicPr>
          <p:cNvPr id="5" name="Content Placeholder 4" descr="Text&#10;&#10;Description automatically generated">
            <a:extLst>
              <a:ext uri="{FF2B5EF4-FFF2-40B4-BE49-F238E27FC236}">
                <a16:creationId xmlns:a16="http://schemas.microsoft.com/office/drawing/2014/main" id="{F3B137B3-EE25-F456-8921-730AAD97F1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6876" y="1690688"/>
            <a:ext cx="9843255" cy="4112235"/>
          </a:xfrm>
        </p:spPr>
      </p:pic>
    </p:spTree>
    <p:extLst>
      <p:ext uri="{BB962C8B-B14F-4D97-AF65-F5344CB8AC3E}">
        <p14:creationId xmlns:p14="http://schemas.microsoft.com/office/powerpoint/2010/main" val="6486723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7429-0C71-2E25-9A5B-AF23C92BEB97}"/>
              </a:ext>
            </a:extLst>
          </p:cNvPr>
          <p:cNvSpPr>
            <a:spLocks noGrp="1"/>
          </p:cNvSpPr>
          <p:nvPr>
            <p:ph type="title"/>
          </p:nvPr>
        </p:nvSpPr>
        <p:spPr/>
        <p:txBody>
          <a:bodyPr/>
          <a:lstStyle/>
          <a:p>
            <a:r>
              <a:rPr lang="tr-TR" dirty="0">
                <a:solidFill>
                  <a:schemeClr val="accent2">
                    <a:lumMod val="75000"/>
                  </a:schemeClr>
                </a:solidFill>
              </a:rPr>
              <a:t>Fallback Policy</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33B2EA9A-E343-0C67-1A82-C549A9157DC3}"/>
              </a:ext>
            </a:extLst>
          </p:cNvPr>
          <p:cNvSpPr>
            <a:spLocks noGrp="1"/>
          </p:cNvSpPr>
          <p:nvPr>
            <p:ph idx="1"/>
          </p:nvPr>
        </p:nvSpPr>
        <p:spPr>
          <a:xfrm>
            <a:off x="838200" y="1690688"/>
            <a:ext cx="10515600" cy="3859742"/>
          </a:xfrm>
        </p:spPr>
        <p:txBody>
          <a:bodyPr/>
          <a:lstStyle/>
          <a:p>
            <a:r>
              <a:rPr lang="tr-TR" dirty="0"/>
              <a:t>Bir hata durumunda farklı bir çözüm sunma temeline dayanan bir yaklaşımdır. </a:t>
            </a:r>
          </a:p>
          <a:p>
            <a:endParaRPr lang="tr-TR" dirty="0"/>
          </a:p>
          <a:p>
            <a:r>
              <a:rPr lang="tr-TR" dirty="0"/>
              <a:t>Bir endpointe hata alınırsa başka bir endpointe yönlendirme yapılarak hatayı tolere etmeyi hedefler.</a:t>
            </a:r>
            <a:endParaRPr lang="en-US" dirty="0"/>
          </a:p>
          <a:p>
            <a:pPr marL="0" indent="0">
              <a:buNone/>
            </a:pPr>
            <a:endParaRPr lang="tr-TR" dirty="0"/>
          </a:p>
        </p:txBody>
      </p:sp>
    </p:spTree>
    <p:extLst>
      <p:ext uri="{BB962C8B-B14F-4D97-AF65-F5344CB8AC3E}">
        <p14:creationId xmlns:p14="http://schemas.microsoft.com/office/powerpoint/2010/main" val="19879748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26AFC-EC75-FD8C-AC6A-228B23511D59}"/>
              </a:ext>
            </a:extLst>
          </p:cNvPr>
          <p:cNvSpPr>
            <a:spLocks noGrp="1"/>
          </p:cNvSpPr>
          <p:nvPr>
            <p:ph type="title"/>
          </p:nvPr>
        </p:nvSpPr>
        <p:spPr/>
        <p:txBody>
          <a:bodyPr/>
          <a:lstStyle/>
          <a:p>
            <a:r>
              <a:rPr lang="tr-TR" dirty="0">
                <a:solidFill>
                  <a:schemeClr val="accent2">
                    <a:lumMod val="75000"/>
                  </a:schemeClr>
                </a:solidFill>
              </a:rPr>
              <a:t>Timeout Policy</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5D947D94-95CA-EABF-5DF7-0F2AF15DBF94}"/>
              </a:ext>
            </a:extLst>
          </p:cNvPr>
          <p:cNvSpPr>
            <a:spLocks noGrp="1"/>
          </p:cNvSpPr>
          <p:nvPr>
            <p:ph idx="1"/>
          </p:nvPr>
        </p:nvSpPr>
        <p:spPr/>
        <p:txBody>
          <a:bodyPr/>
          <a:lstStyle/>
          <a:p>
            <a:r>
              <a:rPr lang="en-US" b="0" i="0" dirty="0">
                <a:solidFill>
                  <a:srgbClr val="292929"/>
                </a:solidFill>
                <a:effectLst/>
                <a:latin typeface="source-serif-pro"/>
              </a:rPr>
              <a:t>Timeout Policy bize </a:t>
            </a:r>
            <a:r>
              <a:rPr lang="en-US" b="0" i="0" dirty="0" err="1">
                <a:solidFill>
                  <a:srgbClr val="292929"/>
                </a:solidFill>
                <a:effectLst/>
                <a:latin typeface="source-serif-pro"/>
              </a:rPr>
              <a:t>yapılan</a:t>
            </a:r>
            <a:r>
              <a:rPr lang="en-US" b="0" i="0" dirty="0">
                <a:solidFill>
                  <a:srgbClr val="292929"/>
                </a:solidFill>
                <a:effectLst/>
                <a:latin typeface="source-serif-pro"/>
              </a:rPr>
              <a:t> </a:t>
            </a:r>
            <a:r>
              <a:rPr lang="en-US" b="0" i="0" dirty="0" err="1">
                <a:solidFill>
                  <a:srgbClr val="292929"/>
                </a:solidFill>
                <a:effectLst/>
                <a:latin typeface="source-serif-pro"/>
              </a:rPr>
              <a:t>servis</a:t>
            </a:r>
            <a:r>
              <a:rPr lang="en-US" b="0" i="0" dirty="0">
                <a:solidFill>
                  <a:srgbClr val="292929"/>
                </a:solidFill>
                <a:effectLst/>
                <a:latin typeface="source-serif-pro"/>
              </a:rPr>
              <a:t> </a:t>
            </a:r>
            <a:r>
              <a:rPr lang="en-US" b="0" i="0" dirty="0" err="1">
                <a:solidFill>
                  <a:srgbClr val="292929"/>
                </a:solidFill>
                <a:effectLst/>
                <a:latin typeface="source-serif-pro"/>
              </a:rPr>
              <a:t>çağrılarında</a:t>
            </a:r>
            <a:r>
              <a:rPr lang="en-US" b="0" i="0" dirty="0">
                <a:solidFill>
                  <a:srgbClr val="292929"/>
                </a:solidFill>
                <a:effectLst/>
                <a:latin typeface="source-serif-pro"/>
              </a:rPr>
              <a:t> </a:t>
            </a:r>
            <a:r>
              <a:rPr lang="en-US" b="0" i="0" dirty="0" err="1">
                <a:solidFill>
                  <a:srgbClr val="292929"/>
                </a:solidFill>
                <a:effectLst/>
                <a:latin typeface="source-serif-pro"/>
              </a:rPr>
              <a:t>bellirli</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süre</a:t>
            </a:r>
            <a:r>
              <a:rPr lang="en-US" b="0" i="0" dirty="0">
                <a:solidFill>
                  <a:srgbClr val="292929"/>
                </a:solidFill>
                <a:effectLst/>
                <a:latin typeface="source-serif-pro"/>
              </a:rPr>
              <a:t> </a:t>
            </a:r>
            <a:r>
              <a:rPr lang="en-US" b="0" i="0" dirty="0" err="1">
                <a:solidFill>
                  <a:srgbClr val="292929"/>
                </a:solidFill>
                <a:effectLst/>
                <a:latin typeface="source-serif-pro"/>
              </a:rPr>
              <a:t>boyunca</a:t>
            </a:r>
            <a:r>
              <a:rPr lang="en-US" b="0" i="0" dirty="0">
                <a:solidFill>
                  <a:srgbClr val="292929"/>
                </a:solidFill>
                <a:effectLst/>
                <a:latin typeface="source-serif-pro"/>
              </a:rPr>
              <a:t> </a:t>
            </a:r>
            <a:r>
              <a:rPr lang="en-US" b="0" i="0" dirty="0" err="1">
                <a:solidFill>
                  <a:srgbClr val="292929"/>
                </a:solidFill>
                <a:effectLst/>
                <a:latin typeface="source-serif-pro"/>
              </a:rPr>
              <a:t>başarılı</a:t>
            </a:r>
            <a:r>
              <a:rPr lang="en-US" b="0" i="0" dirty="0">
                <a:solidFill>
                  <a:srgbClr val="292929"/>
                </a:solidFill>
                <a:effectLst/>
                <a:latin typeface="source-serif-pro"/>
              </a:rPr>
              <a:t>/</a:t>
            </a:r>
            <a:r>
              <a:rPr lang="en-US" b="0" i="0" dirty="0" err="1">
                <a:solidFill>
                  <a:srgbClr val="292929"/>
                </a:solidFill>
                <a:effectLst/>
                <a:latin typeface="source-serif-pro"/>
              </a:rPr>
              <a:t>başarısız</a:t>
            </a:r>
            <a:r>
              <a:rPr lang="en-US" b="0" i="0" dirty="0">
                <a:solidFill>
                  <a:srgbClr val="292929"/>
                </a:solidFill>
                <a:effectLst/>
                <a:latin typeface="source-serif-pro"/>
              </a:rPr>
              <a:t> feedback </a:t>
            </a:r>
            <a:r>
              <a:rPr lang="en-US" b="0" i="0" dirty="0" err="1">
                <a:solidFill>
                  <a:srgbClr val="292929"/>
                </a:solidFill>
                <a:effectLst/>
                <a:latin typeface="source-serif-pro"/>
              </a:rPr>
              <a:t>alamadığımız</a:t>
            </a:r>
            <a:r>
              <a:rPr lang="en-US" b="0" i="0" dirty="0">
                <a:solidFill>
                  <a:srgbClr val="292929"/>
                </a:solidFill>
                <a:effectLst/>
                <a:latin typeface="source-serif-pro"/>
              </a:rPr>
              <a:t> </a:t>
            </a:r>
            <a:r>
              <a:rPr lang="en-US" b="0" i="0" dirty="0" err="1">
                <a:solidFill>
                  <a:srgbClr val="292929"/>
                </a:solidFill>
                <a:effectLst/>
                <a:latin typeface="source-serif-pro"/>
              </a:rPr>
              <a:t>durumlarda</a:t>
            </a:r>
            <a:r>
              <a:rPr lang="en-US" b="0" i="0" dirty="0">
                <a:solidFill>
                  <a:srgbClr val="292929"/>
                </a:solidFill>
                <a:effectLst/>
                <a:latin typeface="source-serif-pro"/>
              </a:rPr>
              <a:t> </a:t>
            </a:r>
            <a:r>
              <a:rPr lang="en-US" b="0" i="0" dirty="0" err="1">
                <a:solidFill>
                  <a:srgbClr val="292929"/>
                </a:solidFill>
                <a:effectLst/>
                <a:latin typeface="source-serif-pro"/>
              </a:rPr>
              <a:t>devreye</a:t>
            </a:r>
            <a:r>
              <a:rPr lang="en-US" b="0" i="0" dirty="0">
                <a:solidFill>
                  <a:srgbClr val="292929"/>
                </a:solidFill>
                <a:effectLst/>
                <a:latin typeface="source-serif-pro"/>
              </a:rPr>
              <a:t> </a:t>
            </a:r>
            <a:r>
              <a:rPr lang="en-US" b="0" i="0" dirty="0" err="1">
                <a:solidFill>
                  <a:srgbClr val="292929"/>
                </a:solidFill>
                <a:effectLst/>
                <a:latin typeface="source-serif-pro"/>
              </a:rPr>
              <a:t>giren</a:t>
            </a:r>
            <a:r>
              <a:rPr lang="en-US" b="0" i="0" dirty="0">
                <a:solidFill>
                  <a:srgbClr val="292929"/>
                </a:solidFill>
                <a:effectLst/>
                <a:latin typeface="source-serif-pro"/>
              </a:rPr>
              <a:t> </a:t>
            </a:r>
            <a:r>
              <a:rPr lang="tr-TR" b="0" i="0" dirty="0">
                <a:solidFill>
                  <a:srgbClr val="292929"/>
                </a:solidFill>
                <a:effectLst/>
                <a:latin typeface="source-serif-pro"/>
              </a:rPr>
              <a:t>patterndir.</a:t>
            </a:r>
          </a:p>
          <a:p>
            <a:endParaRPr lang="tr-TR" dirty="0">
              <a:solidFill>
                <a:srgbClr val="292929"/>
              </a:solidFill>
              <a:latin typeface="source-serif-pro"/>
            </a:endParaRPr>
          </a:p>
          <a:p>
            <a:r>
              <a:rPr lang="en-US" b="0" i="0" dirty="0" err="1">
                <a:solidFill>
                  <a:srgbClr val="292929"/>
                </a:solidFill>
                <a:effectLst/>
                <a:latin typeface="source-serif-pro"/>
              </a:rPr>
              <a:t>Yapılan</a:t>
            </a:r>
            <a:r>
              <a:rPr lang="en-US" b="0" i="0" dirty="0">
                <a:solidFill>
                  <a:srgbClr val="292929"/>
                </a:solidFill>
                <a:effectLst/>
                <a:latin typeface="source-serif-pro"/>
              </a:rPr>
              <a:t> </a:t>
            </a:r>
            <a:r>
              <a:rPr lang="en-US" b="0" i="0" dirty="0" err="1">
                <a:solidFill>
                  <a:srgbClr val="292929"/>
                </a:solidFill>
                <a:effectLst/>
                <a:latin typeface="source-serif-pro"/>
              </a:rPr>
              <a:t>isteğin</a:t>
            </a:r>
            <a:r>
              <a:rPr lang="en-US" b="0" i="0" dirty="0">
                <a:solidFill>
                  <a:srgbClr val="292929"/>
                </a:solidFill>
                <a:effectLst/>
                <a:latin typeface="source-serif-pro"/>
              </a:rPr>
              <a:t> </a:t>
            </a:r>
            <a:r>
              <a:rPr lang="en-US" b="0" i="0" dirty="0" err="1">
                <a:solidFill>
                  <a:srgbClr val="292929"/>
                </a:solidFill>
                <a:effectLst/>
                <a:latin typeface="source-serif-pro"/>
              </a:rPr>
              <a:t>çalışmasını</a:t>
            </a:r>
            <a:r>
              <a:rPr lang="en-US" b="0" i="0" dirty="0">
                <a:solidFill>
                  <a:srgbClr val="292929"/>
                </a:solidFill>
                <a:effectLst/>
                <a:latin typeface="source-serif-pro"/>
              </a:rPr>
              <a:t> </a:t>
            </a:r>
            <a:r>
              <a:rPr lang="en-US" b="0" i="0" dirty="0" err="1">
                <a:solidFill>
                  <a:srgbClr val="292929"/>
                </a:solidFill>
                <a:effectLst/>
                <a:latin typeface="source-serif-pro"/>
              </a:rPr>
              <a:t>beklemeden</a:t>
            </a:r>
            <a:r>
              <a:rPr lang="en-US" b="0" i="0" dirty="0">
                <a:solidFill>
                  <a:srgbClr val="292929"/>
                </a:solidFill>
                <a:effectLst/>
                <a:latin typeface="source-serif-pro"/>
              </a:rPr>
              <a:t> </a:t>
            </a:r>
            <a:r>
              <a:rPr lang="en-US" b="0" i="0" dirty="0" err="1">
                <a:solidFill>
                  <a:srgbClr val="292929"/>
                </a:solidFill>
                <a:effectLst/>
                <a:latin typeface="source-serif-pro"/>
              </a:rPr>
              <a:t>belirtilmiş</a:t>
            </a:r>
            <a:r>
              <a:rPr lang="en-US" b="0" i="0" dirty="0">
                <a:solidFill>
                  <a:srgbClr val="292929"/>
                </a:solidFill>
                <a:effectLst/>
                <a:latin typeface="source-serif-pro"/>
              </a:rPr>
              <a:t> </a:t>
            </a:r>
            <a:r>
              <a:rPr lang="en-US" b="0" i="0" dirty="0" err="1">
                <a:solidFill>
                  <a:srgbClr val="292929"/>
                </a:solidFill>
                <a:effectLst/>
                <a:latin typeface="source-serif-pro"/>
              </a:rPr>
              <a:t>olan</a:t>
            </a:r>
            <a:r>
              <a:rPr lang="en-US" b="0" i="0" dirty="0">
                <a:solidFill>
                  <a:srgbClr val="292929"/>
                </a:solidFill>
                <a:effectLst/>
                <a:latin typeface="source-serif-pro"/>
              </a:rPr>
              <a:t> </a:t>
            </a:r>
            <a:r>
              <a:rPr lang="en-US" b="0" i="0" dirty="0" err="1">
                <a:solidFill>
                  <a:srgbClr val="292929"/>
                </a:solidFill>
                <a:effectLst/>
                <a:latin typeface="source-serif-pro"/>
              </a:rPr>
              <a:t>süre</a:t>
            </a:r>
            <a:r>
              <a:rPr lang="en-US" b="0" i="0" dirty="0">
                <a:solidFill>
                  <a:srgbClr val="292929"/>
                </a:solidFill>
                <a:effectLst/>
                <a:latin typeface="source-serif-pro"/>
              </a:rPr>
              <a:t> </a:t>
            </a:r>
            <a:r>
              <a:rPr lang="en-US" b="0" i="0" dirty="0" err="1">
                <a:solidFill>
                  <a:srgbClr val="292929"/>
                </a:solidFill>
                <a:effectLst/>
                <a:latin typeface="source-serif-pro"/>
              </a:rPr>
              <a:t>dolduğunda</a:t>
            </a:r>
            <a:r>
              <a:rPr lang="en-US" b="0" i="0" dirty="0">
                <a:solidFill>
                  <a:srgbClr val="292929"/>
                </a:solidFill>
                <a:effectLst/>
                <a:latin typeface="source-serif-pro"/>
              </a:rPr>
              <a:t> </a:t>
            </a:r>
            <a:r>
              <a:rPr lang="en-US" b="1" i="0" dirty="0" err="1">
                <a:solidFill>
                  <a:schemeClr val="accent2">
                    <a:lumMod val="75000"/>
                  </a:schemeClr>
                </a:solidFill>
                <a:effectLst/>
                <a:latin typeface="source-serif-pro"/>
              </a:rPr>
              <a:t>TimeoutRejectedException</a:t>
            </a:r>
            <a:r>
              <a:rPr lang="en-US" b="1" i="0" dirty="0">
                <a:solidFill>
                  <a:srgbClr val="292929"/>
                </a:solidFill>
                <a:effectLst/>
                <a:latin typeface="source-serif-pro"/>
              </a:rPr>
              <a:t> </a:t>
            </a:r>
            <a:r>
              <a:rPr lang="en-US" b="0" i="0" dirty="0" err="1">
                <a:solidFill>
                  <a:srgbClr val="292929"/>
                </a:solidFill>
                <a:effectLst/>
                <a:latin typeface="source-serif-pro"/>
              </a:rPr>
              <a:t>fırlatarak</a:t>
            </a:r>
            <a:r>
              <a:rPr lang="en-US" b="0" i="0" dirty="0">
                <a:solidFill>
                  <a:srgbClr val="292929"/>
                </a:solidFill>
                <a:effectLst/>
                <a:latin typeface="source-serif-pro"/>
              </a:rPr>
              <a:t> </a:t>
            </a:r>
            <a:r>
              <a:rPr lang="en-US" b="0" i="0" dirty="0" err="1">
                <a:solidFill>
                  <a:srgbClr val="292929"/>
                </a:solidFill>
                <a:effectLst/>
                <a:latin typeface="source-serif-pro"/>
              </a:rPr>
              <a:t>görevini</a:t>
            </a:r>
            <a:r>
              <a:rPr lang="en-US" b="0" i="0" dirty="0">
                <a:solidFill>
                  <a:srgbClr val="292929"/>
                </a:solidFill>
                <a:effectLst/>
                <a:latin typeface="source-serif-pro"/>
              </a:rPr>
              <a:t> </a:t>
            </a:r>
            <a:r>
              <a:rPr lang="en-US" b="0" i="0" dirty="0" err="1">
                <a:solidFill>
                  <a:srgbClr val="292929"/>
                </a:solidFill>
                <a:effectLst/>
                <a:latin typeface="source-serif-pro"/>
              </a:rPr>
              <a:t>tamaml</a:t>
            </a:r>
            <a:r>
              <a:rPr lang="tr-TR" b="0" i="0" dirty="0">
                <a:solidFill>
                  <a:srgbClr val="292929"/>
                </a:solidFill>
                <a:effectLst/>
                <a:latin typeface="source-serif-pro"/>
              </a:rPr>
              <a:t>ar.</a:t>
            </a:r>
            <a:endParaRPr lang="en-US" dirty="0"/>
          </a:p>
        </p:txBody>
      </p:sp>
    </p:spTree>
    <p:extLst>
      <p:ext uri="{BB962C8B-B14F-4D97-AF65-F5344CB8AC3E}">
        <p14:creationId xmlns:p14="http://schemas.microsoft.com/office/powerpoint/2010/main" val="346161891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D8A2-FF3D-F402-174B-4F76C5F9DB5F}"/>
              </a:ext>
            </a:extLst>
          </p:cNvPr>
          <p:cNvSpPr>
            <a:spLocks noGrp="1"/>
          </p:cNvSpPr>
          <p:nvPr>
            <p:ph type="title"/>
          </p:nvPr>
        </p:nvSpPr>
        <p:spPr/>
        <p:txBody>
          <a:bodyPr/>
          <a:lstStyle/>
          <a:p>
            <a:r>
              <a:rPr lang="tr-TR" dirty="0">
                <a:solidFill>
                  <a:schemeClr val="accent2">
                    <a:lumMod val="75000"/>
                  </a:schemeClr>
                </a:solidFill>
              </a:rPr>
              <a:t>Retry Policy</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1B2D7EEB-0029-79C2-B915-90B407AB0DFD}"/>
              </a:ext>
            </a:extLst>
          </p:cNvPr>
          <p:cNvSpPr>
            <a:spLocks noGrp="1"/>
          </p:cNvSpPr>
          <p:nvPr>
            <p:ph idx="1"/>
          </p:nvPr>
        </p:nvSpPr>
        <p:spPr/>
        <p:txBody>
          <a:bodyPr>
            <a:normAutofit/>
          </a:bodyPr>
          <a:lstStyle/>
          <a:p>
            <a:r>
              <a:rPr lang="tr-TR" b="0" i="0" dirty="0">
                <a:solidFill>
                  <a:srgbClr val="292929"/>
                </a:solidFill>
                <a:effectLst/>
                <a:latin typeface="source-serif-pro"/>
              </a:rPr>
              <a:t>Y</a:t>
            </a:r>
            <a:r>
              <a:rPr lang="en-US" b="0" i="0" dirty="0" err="1">
                <a:solidFill>
                  <a:srgbClr val="292929"/>
                </a:solidFill>
                <a:effectLst/>
                <a:latin typeface="source-serif-pro"/>
              </a:rPr>
              <a:t>apılan</a:t>
            </a:r>
            <a:r>
              <a:rPr lang="en-US" b="0" i="0" dirty="0">
                <a:solidFill>
                  <a:srgbClr val="292929"/>
                </a:solidFill>
                <a:effectLst/>
                <a:latin typeface="source-serif-pro"/>
              </a:rPr>
              <a:t> </a:t>
            </a:r>
            <a:r>
              <a:rPr lang="en-US" b="0" i="0" dirty="0" err="1">
                <a:solidFill>
                  <a:srgbClr val="292929"/>
                </a:solidFill>
                <a:effectLst/>
                <a:latin typeface="source-serif-pro"/>
              </a:rPr>
              <a:t>istekler</a:t>
            </a:r>
            <a:r>
              <a:rPr lang="en-US" b="0" i="0" dirty="0">
                <a:solidFill>
                  <a:srgbClr val="292929"/>
                </a:solidFill>
                <a:effectLst/>
                <a:latin typeface="source-serif-pro"/>
              </a:rPr>
              <a:t> </a:t>
            </a:r>
            <a:r>
              <a:rPr lang="en-US" b="0" i="0" dirty="0" err="1">
                <a:solidFill>
                  <a:srgbClr val="292929"/>
                </a:solidFill>
                <a:effectLst/>
                <a:latin typeface="source-serif-pro"/>
              </a:rPr>
              <a:t>sonucunda</a:t>
            </a:r>
            <a:r>
              <a:rPr lang="en-US" b="0" i="0" dirty="0">
                <a:solidFill>
                  <a:srgbClr val="292929"/>
                </a:solidFill>
                <a:effectLst/>
                <a:latin typeface="source-serif-pro"/>
              </a:rPr>
              <a:t> </a:t>
            </a:r>
            <a:r>
              <a:rPr lang="en-US" b="0" i="0" dirty="0" err="1">
                <a:solidFill>
                  <a:srgbClr val="292929"/>
                </a:solidFill>
                <a:effectLst/>
                <a:latin typeface="source-serif-pro"/>
              </a:rPr>
              <a:t>anlık</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remote </a:t>
            </a:r>
            <a:r>
              <a:rPr lang="en-US" b="0" i="0" dirty="0" err="1">
                <a:solidFill>
                  <a:srgbClr val="292929"/>
                </a:solidFill>
                <a:effectLst/>
                <a:latin typeface="source-serif-pro"/>
              </a:rPr>
              <a:t>sunucularda</a:t>
            </a:r>
            <a:r>
              <a:rPr lang="en-US" b="0" i="0" dirty="0">
                <a:solidFill>
                  <a:srgbClr val="292929"/>
                </a:solidFill>
                <a:effectLst/>
                <a:latin typeface="source-serif-pro"/>
              </a:rPr>
              <a:t> </a:t>
            </a:r>
            <a:r>
              <a:rPr lang="en-US" b="0" i="0" dirty="0" err="1">
                <a:solidFill>
                  <a:srgbClr val="292929"/>
                </a:solidFill>
                <a:effectLst/>
                <a:latin typeface="source-serif-pro"/>
              </a:rPr>
              <a:t>bulunan</a:t>
            </a:r>
            <a:r>
              <a:rPr lang="en-US" b="0" i="0" dirty="0">
                <a:solidFill>
                  <a:srgbClr val="292929"/>
                </a:solidFill>
                <a:effectLst/>
                <a:latin typeface="source-serif-pro"/>
              </a:rPr>
              <a:t> </a:t>
            </a:r>
            <a:r>
              <a:rPr lang="en-US" b="0" i="0" dirty="0" err="1">
                <a:solidFill>
                  <a:srgbClr val="292929"/>
                </a:solidFill>
                <a:effectLst/>
                <a:latin typeface="source-serif-pro"/>
              </a:rPr>
              <a:t>servislerden</a:t>
            </a:r>
            <a:r>
              <a:rPr lang="en-US" b="0" i="0" dirty="0">
                <a:solidFill>
                  <a:srgbClr val="292929"/>
                </a:solidFill>
                <a:effectLst/>
                <a:latin typeface="source-serif-pro"/>
              </a:rPr>
              <a:t> </a:t>
            </a:r>
            <a:r>
              <a:rPr lang="en-US" b="0" i="0" dirty="0" err="1">
                <a:solidFill>
                  <a:srgbClr val="292929"/>
                </a:solidFill>
                <a:effectLst/>
                <a:latin typeface="source-serif-pro"/>
              </a:rPr>
              <a:t>geçici</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dönen</a:t>
            </a:r>
            <a:r>
              <a:rPr lang="en-US" b="0" i="0" dirty="0">
                <a:solidFill>
                  <a:srgbClr val="292929"/>
                </a:solidFill>
                <a:effectLst/>
                <a:latin typeface="source-serif-pro"/>
              </a:rPr>
              <a:t> </a:t>
            </a:r>
            <a:r>
              <a:rPr lang="en-US" b="0" i="0" dirty="0" err="1">
                <a:solidFill>
                  <a:srgbClr val="292929"/>
                </a:solidFill>
                <a:effectLst/>
                <a:latin typeface="source-serif-pro"/>
              </a:rPr>
              <a:t>başarısız</a:t>
            </a:r>
            <a:r>
              <a:rPr lang="en-US" b="0" i="0" dirty="0">
                <a:solidFill>
                  <a:srgbClr val="292929"/>
                </a:solidFill>
                <a:effectLst/>
                <a:latin typeface="source-serif-pro"/>
              </a:rPr>
              <a:t> </a:t>
            </a:r>
            <a:r>
              <a:rPr lang="en-US" b="0" i="0" dirty="0" err="1">
                <a:solidFill>
                  <a:srgbClr val="292929"/>
                </a:solidFill>
                <a:effectLst/>
                <a:latin typeface="source-serif-pro"/>
              </a:rPr>
              <a:t>veya</a:t>
            </a:r>
            <a:r>
              <a:rPr lang="en-US" b="0" i="0" dirty="0">
                <a:solidFill>
                  <a:srgbClr val="292929"/>
                </a:solidFill>
                <a:effectLst/>
                <a:latin typeface="source-serif-pro"/>
              </a:rPr>
              <a:t> </a:t>
            </a:r>
            <a:r>
              <a:rPr lang="en-US" b="0" i="0" dirty="0" err="1">
                <a:solidFill>
                  <a:srgbClr val="292929"/>
                </a:solidFill>
                <a:effectLst/>
                <a:latin typeface="source-serif-pro"/>
              </a:rPr>
              <a:t>hataları</a:t>
            </a:r>
            <a:r>
              <a:rPr lang="en-US" b="0" i="0" dirty="0">
                <a:solidFill>
                  <a:srgbClr val="292929"/>
                </a:solidFill>
                <a:effectLst/>
                <a:latin typeface="source-serif-pro"/>
              </a:rPr>
              <a:t> </a:t>
            </a:r>
            <a:r>
              <a:rPr lang="en-US" b="0" i="0" dirty="0" err="1">
                <a:solidFill>
                  <a:srgbClr val="292929"/>
                </a:solidFill>
                <a:effectLst/>
                <a:latin typeface="source-serif-pro"/>
              </a:rPr>
              <a:t>tolere</a:t>
            </a:r>
            <a:r>
              <a:rPr lang="en-US" b="0" i="0" dirty="0">
                <a:solidFill>
                  <a:srgbClr val="292929"/>
                </a:solidFill>
                <a:effectLst/>
                <a:latin typeface="source-serif-pro"/>
              </a:rPr>
              <a:t> </a:t>
            </a:r>
            <a:r>
              <a:rPr lang="en-US" b="0" i="0" dirty="0" err="1">
                <a:solidFill>
                  <a:srgbClr val="292929"/>
                </a:solidFill>
                <a:effectLst/>
                <a:latin typeface="source-serif-pro"/>
              </a:rPr>
              <a:t>etmemizi</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tekrardan</a:t>
            </a:r>
            <a:r>
              <a:rPr lang="en-US" b="0" i="0" dirty="0">
                <a:solidFill>
                  <a:srgbClr val="292929"/>
                </a:solidFill>
                <a:effectLst/>
                <a:latin typeface="source-serif-pro"/>
              </a:rPr>
              <a:t> </a:t>
            </a:r>
            <a:r>
              <a:rPr lang="en-US" b="0" i="0" dirty="0" err="1">
                <a:solidFill>
                  <a:srgbClr val="292929"/>
                </a:solidFill>
                <a:effectLst/>
                <a:latin typeface="source-serif-pro"/>
              </a:rPr>
              <a:t>otomatize</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şekilde</a:t>
            </a:r>
            <a:r>
              <a:rPr lang="en-US" b="0" i="0" dirty="0">
                <a:solidFill>
                  <a:srgbClr val="292929"/>
                </a:solidFill>
                <a:effectLst/>
                <a:latin typeface="source-serif-pro"/>
              </a:rPr>
              <a:t> </a:t>
            </a:r>
            <a:r>
              <a:rPr lang="en-US" b="0" i="0" dirty="0" err="1">
                <a:solidFill>
                  <a:srgbClr val="292929"/>
                </a:solidFill>
                <a:effectLst/>
                <a:latin typeface="source-serif-pro"/>
              </a:rPr>
              <a:t>istekte</a:t>
            </a:r>
            <a:r>
              <a:rPr lang="en-US" b="0" i="0" dirty="0">
                <a:solidFill>
                  <a:srgbClr val="292929"/>
                </a:solidFill>
                <a:effectLst/>
                <a:latin typeface="source-serif-pro"/>
              </a:rPr>
              <a:t> </a:t>
            </a:r>
            <a:r>
              <a:rPr lang="en-US" b="0" i="0" dirty="0" err="1">
                <a:solidFill>
                  <a:srgbClr val="292929"/>
                </a:solidFill>
                <a:effectLst/>
                <a:latin typeface="source-serif-pro"/>
              </a:rPr>
              <a:t>bulunmamızı</a:t>
            </a:r>
            <a:r>
              <a:rPr lang="en-US" b="0" i="0" dirty="0">
                <a:solidFill>
                  <a:srgbClr val="292929"/>
                </a:solidFill>
                <a:effectLst/>
                <a:latin typeface="source-serif-pro"/>
              </a:rPr>
              <a:t> </a:t>
            </a:r>
            <a:r>
              <a:rPr lang="en-US" b="0" i="0" dirty="0" err="1">
                <a:solidFill>
                  <a:srgbClr val="292929"/>
                </a:solidFill>
                <a:effectLst/>
                <a:latin typeface="source-serif-pro"/>
              </a:rPr>
              <a:t>sağla</a:t>
            </a:r>
            <a:r>
              <a:rPr lang="tr-TR" b="0" i="0" dirty="0">
                <a:solidFill>
                  <a:srgbClr val="292929"/>
                </a:solidFill>
                <a:effectLst/>
                <a:latin typeface="source-serif-pro"/>
              </a:rPr>
              <a:t>r.</a:t>
            </a:r>
          </a:p>
          <a:p>
            <a:endParaRPr lang="tr-TR" dirty="0">
              <a:solidFill>
                <a:srgbClr val="292929"/>
              </a:solidFill>
              <a:latin typeface="source-serif-pro"/>
            </a:endParaRPr>
          </a:p>
          <a:p>
            <a:r>
              <a:rPr lang="en-US" b="0" i="0" dirty="0">
                <a:solidFill>
                  <a:srgbClr val="292929"/>
                </a:solidFill>
                <a:effectLst/>
                <a:latin typeface="source-serif-pro"/>
              </a:rPr>
              <a:t> </a:t>
            </a:r>
            <a:r>
              <a:rPr lang="en-US" b="0" i="0" dirty="0" err="1">
                <a:solidFill>
                  <a:srgbClr val="292929"/>
                </a:solidFill>
                <a:effectLst/>
                <a:latin typeface="source-serif-pro"/>
              </a:rPr>
              <a:t>Yapılacak</a:t>
            </a:r>
            <a:r>
              <a:rPr lang="en-US" b="0" i="0" dirty="0">
                <a:solidFill>
                  <a:srgbClr val="292929"/>
                </a:solidFill>
                <a:effectLst/>
                <a:latin typeface="source-serif-pro"/>
              </a:rPr>
              <a:t> </a:t>
            </a:r>
            <a:r>
              <a:rPr lang="en-US" b="0" i="0" dirty="0" err="1">
                <a:solidFill>
                  <a:srgbClr val="292929"/>
                </a:solidFill>
                <a:effectLst/>
                <a:latin typeface="source-serif-pro"/>
              </a:rPr>
              <a:t>olan</a:t>
            </a:r>
            <a:r>
              <a:rPr lang="en-US" b="0" i="0" dirty="0">
                <a:solidFill>
                  <a:srgbClr val="292929"/>
                </a:solidFill>
                <a:effectLst/>
                <a:latin typeface="source-serif-pro"/>
              </a:rPr>
              <a:t> </a:t>
            </a:r>
            <a:r>
              <a:rPr lang="en-US" b="0" i="0" dirty="0" err="1">
                <a:solidFill>
                  <a:srgbClr val="292929"/>
                </a:solidFill>
                <a:effectLst/>
                <a:latin typeface="source-serif-pro"/>
              </a:rPr>
              <a:t>istek</a:t>
            </a:r>
            <a:r>
              <a:rPr lang="en-US" b="0" i="0" dirty="0">
                <a:solidFill>
                  <a:srgbClr val="292929"/>
                </a:solidFill>
                <a:effectLst/>
                <a:latin typeface="source-serif-pro"/>
              </a:rPr>
              <a:t> </a:t>
            </a:r>
            <a:r>
              <a:rPr lang="en-US" b="0" i="0" dirty="0" err="1">
                <a:solidFill>
                  <a:srgbClr val="292929"/>
                </a:solidFill>
                <a:effectLst/>
                <a:latin typeface="source-serif-pro"/>
              </a:rPr>
              <a:t>sayısını</a:t>
            </a:r>
            <a:r>
              <a:rPr lang="tr-TR" b="0" i="0" dirty="0">
                <a:solidFill>
                  <a:srgbClr val="292929"/>
                </a:solidFill>
                <a:effectLst/>
                <a:latin typeface="source-serif-pro"/>
              </a:rPr>
              <a:t> belirleyip </a:t>
            </a:r>
            <a:r>
              <a:rPr lang="en-US" b="0" i="0" dirty="0" err="1">
                <a:solidFill>
                  <a:srgbClr val="292929"/>
                </a:solidFill>
                <a:effectLst/>
                <a:latin typeface="source-serif-pro"/>
              </a:rPr>
              <a:t>ve</a:t>
            </a:r>
            <a:r>
              <a:rPr lang="en-US" b="0" i="0" dirty="0">
                <a:solidFill>
                  <a:srgbClr val="292929"/>
                </a:solidFill>
                <a:effectLst/>
                <a:latin typeface="source-serif-pro"/>
              </a:rPr>
              <a:t> </a:t>
            </a:r>
            <a:r>
              <a:rPr lang="tr-TR" b="0" i="0" dirty="0">
                <a:solidFill>
                  <a:srgbClr val="292929"/>
                </a:solidFill>
                <a:effectLst/>
                <a:latin typeface="source-serif-pro"/>
              </a:rPr>
              <a:t>gelen request’i bir süre </a:t>
            </a:r>
            <a:r>
              <a:rPr lang="en-US" b="0" i="0" dirty="0" err="1">
                <a:solidFill>
                  <a:srgbClr val="292929"/>
                </a:solidFill>
                <a:effectLst/>
                <a:latin typeface="source-serif-pro"/>
              </a:rPr>
              <a:t>bekletip</a:t>
            </a:r>
            <a:r>
              <a:rPr lang="en-US" b="0" i="0" dirty="0">
                <a:solidFill>
                  <a:srgbClr val="292929"/>
                </a:solidFill>
                <a:effectLst/>
                <a:latin typeface="source-serif-pro"/>
              </a:rPr>
              <a:t> </a:t>
            </a:r>
            <a:r>
              <a:rPr lang="en-US" b="0" i="0" dirty="0" err="1">
                <a:solidFill>
                  <a:srgbClr val="292929"/>
                </a:solidFill>
                <a:effectLst/>
                <a:latin typeface="source-serif-pro"/>
              </a:rPr>
              <a:t>tekrar</a:t>
            </a:r>
            <a:r>
              <a:rPr lang="en-US" b="0" i="0" dirty="0">
                <a:solidFill>
                  <a:srgbClr val="292929"/>
                </a:solidFill>
                <a:effectLst/>
                <a:latin typeface="source-serif-pro"/>
              </a:rPr>
              <a:t> </a:t>
            </a:r>
            <a:r>
              <a:rPr lang="en-US" b="0" i="0" dirty="0" err="1">
                <a:solidFill>
                  <a:srgbClr val="292929"/>
                </a:solidFill>
                <a:effectLst/>
                <a:latin typeface="source-serif-pro"/>
              </a:rPr>
              <a:t>istek</a:t>
            </a:r>
            <a:r>
              <a:rPr lang="en-US" b="0" i="0" dirty="0">
                <a:solidFill>
                  <a:srgbClr val="292929"/>
                </a:solidFill>
                <a:effectLst/>
                <a:latin typeface="source-serif-pro"/>
              </a:rPr>
              <a:t> </a:t>
            </a:r>
            <a:r>
              <a:rPr lang="en-US" b="0" i="0" dirty="0" err="1">
                <a:solidFill>
                  <a:srgbClr val="292929"/>
                </a:solidFill>
                <a:effectLst/>
                <a:latin typeface="source-serif-pro"/>
              </a:rPr>
              <a:t>atmamızı</a:t>
            </a:r>
            <a:r>
              <a:rPr lang="en-US" b="0" i="0" dirty="0">
                <a:solidFill>
                  <a:srgbClr val="292929"/>
                </a:solidFill>
                <a:effectLst/>
                <a:latin typeface="source-serif-pro"/>
              </a:rPr>
              <a:t> </a:t>
            </a:r>
            <a:r>
              <a:rPr lang="en-US" b="0" i="0" dirty="0" err="1">
                <a:solidFill>
                  <a:srgbClr val="292929"/>
                </a:solidFill>
                <a:effectLst/>
                <a:latin typeface="source-serif-pro"/>
              </a:rPr>
              <a:t>sağlayacak</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mekanizmadır</a:t>
            </a:r>
            <a:r>
              <a:rPr lang="en-US" b="0" i="0" dirty="0">
                <a:solidFill>
                  <a:srgbClr val="292929"/>
                </a:solidFill>
                <a:effectLst/>
                <a:latin typeface="source-serif-pro"/>
              </a:rPr>
              <a:t>. </a:t>
            </a:r>
            <a:endParaRPr lang="en-US" dirty="0"/>
          </a:p>
          <a:p>
            <a:endParaRPr lang="tr-TR" dirty="0">
              <a:solidFill>
                <a:srgbClr val="292929"/>
              </a:solidFill>
              <a:latin typeface="source-serif-pro"/>
            </a:endParaRPr>
          </a:p>
          <a:p>
            <a:pPr marL="0" indent="0">
              <a:buNone/>
            </a:pPr>
            <a:endParaRPr lang="tr-TR" dirty="0">
              <a:solidFill>
                <a:srgbClr val="292929"/>
              </a:solidFill>
              <a:latin typeface="source-serif-pro"/>
            </a:endParaRPr>
          </a:p>
        </p:txBody>
      </p:sp>
    </p:spTree>
    <p:extLst>
      <p:ext uri="{BB962C8B-B14F-4D97-AF65-F5344CB8AC3E}">
        <p14:creationId xmlns:p14="http://schemas.microsoft.com/office/powerpoint/2010/main" val="100850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E2C6-2409-487B-B8E2-81C00CF3CCA9}"/>
              </a:ext>
            </a:extLst>
          </p:cNvPr>
          <p:cNvSpPr>
            <a:spLocks noGrp="1"/>
          </p:cNvSpPr>
          <p:nvPr>
            <p:ph type="title"/>
          </p:nvPr>
        </p:nvSpPr>
        <p:spPr/>
        <p:txBody>
          <a:bodyPr/>
          <a:lstStyle/>
          <a:p>
            <a:r>
              <a:rPr lang="en-US" dirty="0">
                <a:solidFill>
                  <a:schemeClr val="accent2">
                    <a:lumMod val="75000"/>
                  </a:schemeClr>
                </a:solidFill>
              </a:rPr>
              <a:t>ESB (Enterprise Service Bus)</a:t>
            </a:r>
          </a:p>
        </p:txBody>
      </p:sp>
      <p:pic>
        <p:nvPicPr>
          <p:cNvPr id="4" name="Picture 4">
            <a:extLst>
              <a:ext uri="{FF2B5EF4-FFF2-40B4-BE49-F238E27FC236}">
                <a16:creationId xmlns:a16="http://schemas.microsoft.com/office/drawing/2014/main" id="{01B426BF-DFB1-47B2-B6BC-6CE8996A6427}"/>
              </a:ext>
            </a:extLst>
          </p:cNvPr>
          <p:cNvPicPr>
            <a:picLocks noGrp="1" noChangeAspect="1"/>
          </p:cNvPicPr>
          <p:nvPr>
            <p:ph idx="1"/>
          </p:nvPr>
        </p:nvPicPr>
        <p:blipFill>
          <a:blip r:embed="rId2"/>
          <a:stretch>
            <a:fillRect/>
          </a:stretch>
        </p:blipFill>
        <p:spPr>
          <a:xfrm>
            <a:off x="3290955" y="1825625"/>
            <a:ext cx="5610090" cy="3859742"/>
          </a:xfrm>
        </p:spPr>
      </p:pic>
    </p:spTree>
    <p:extLst>
      <p:ext uri="{BB962C8B-B14F-4D97-AF65-F5344CB8AC3E}">
        <p14:creationId xmlns:p14="http://schemas.microsoft.com/office/powerpoint/2010/main" val="32280901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5ABF-6D76-E8C0-CC64-AD1C6BE58F19}"/>
              </a:ext>
            </a:extLst>
          </p:cNvPr>
          <p:cNvSpPr>
            <a:spLocks noGrp="1"/>
          </p:cNvSpPr>
          <p:nvPr>
            <p:ph type="title"/>
          </p:nvPr>
        </p:nvSpPr>
        <p:spPr/>
        <p:txBody>
          <a:bodyPr/>
          <a:lstStyle/>
          <a:p>
            <a:r>
              <a:rPr lang="tr-TR" dirty="0">
                <a:solidFill>
                  <a:schemeClr val="accent2">
                    <a:lumMod val="75000"/>
                  </a:schemeClr>
                </a:solidFill>
              </a:rPr>
              <a:t>Polly Retry ve Timeout Policy</a:t>
            </a:r>
            <a:endParaRPr lang="en-US" dirty="0">
              <a:solidFill>
                <a:schemeClr val="accent2">
                  <a:lumMod val="75000"/>
                </a:schemeClr>
              </a:solidFill>
            </a:endParaRPr>
          </a:p>
        </p:txBody>
      </p:sp>
      <p:pic>
        <p:nvPicPr>
          <p:cNvPr id="5" name="Content Placeholder 4" descr="Text&#10;&#10;Description automatically generated">
            <a:extLst>
              <a:ext uri="{FF2B5EF4-FFF2-40B4-BE49-F238E27FC236}">
                <a16:creationId xmlns:a16="http://schemas.microsoft.com/office/drawing/2014/main" id="{A496FAD6-8225-9A4D-0AA0-E4BD589604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8801" y="1949273"/>
            <a:ext cx="11394905" cy="2959454"/>
          </a:xfrm>
        </p:spPr>
      </p:pic>
    </p:spTree>
    <p:extLst>
      <p:ext uri="{BB962C8B-B14F-4D97-AF65-F5344CB8AC3E}">
        <p14:creationId xmlns:p14="http://schemas.microsoft.com/office/powerpoint/2010/main" val="416446820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FDEE-4BD3-FAC3-2629-AF356DE3DCDC}"/>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161756E5-332C-9283-9BDC-C77300179724}"/>
              </a:ext>
            </a:extLst>
          </p:cNvPr>
          <p:cNvSpPr>
            <a:spLocks noGrp="1"/>
          </p:cNvSpPr>
          <p:nvPr>
            <p:ph idx="1"/>
          </p:nvPr>
        </p:nvSpPr>
        <p:spPr/>
        <p:txBody>
          <a:bodyPr>
            <a:normAutofit/>
          </a:bodyPr>
          <a:lstStyle/>
          <a:p>
            <a:r>
              <a:rPr lang="en-US" dirty="0"/>
              <a:t>Microservice </a:t>
            </a:r>
            <a:r>
              <a:rPr lang="en-US" dirty="0" err="1"/>
              <a:t>Mimari’leri</a:t>
            </a:r>
            <a:r>
              <a:rPr lang="en-US" dirty="0"/>
              <a:t> </a:t>
            </a:r>
            <a:r>
              <a:rPr lang="en-US" dirty="0" err="1"/>
              <a:t>dağıtık</a:t>
            </a:r>
            <a:r>
              <a:rPr lang="en-US" dirty="0"/>
              <a:t> </a:t>
            </a:r>
            <a:r>
              <a:rPr lang="en-US" dirty="0" err="1"/>
              <a:t>sistemlerin</a:t>
            </a:r>
            <a:r>
              <a:rPr lang="en-US" dirty="0"/>
              <a:t> </a:t>
            </a:r>
            <a:r>
              <a:rPr lang="en-US" dirty="0" err="1"/>
              <a:t>bir</a:t>
            </a:r>
            <a:r>
              <a:rPr lang="en-US" dirty="0"/>
              <a:t> </a:t>
            </a:r>
            <a:r>
              <a:rPr lang="en-US" dirty="0" err="1"/>
              <a:t>türü</a:t>
            </a:r>
            <a:r>
              <a:rPr lang="en-US" dirty="0"/>
              <a:t> </a:t>
            </a:r>
            <a:r>
              <a:rPr lang="en-US" dirty="0" err="1"/>
              <a:t>olarak</a:t>
            </a:r>
            <a:r>
              <a:rPr lang="en-US" dirty="0"/>
              <a:t> </a:t>
            </a:r>
            <a:r>
              <a:rPr lang="en-US" dirty="0" err="1"/>
              <a:t>ele</a:t>
            </a:r>
            <a:r>
              <a:rPr lang="en-US" dirty="0"/>
              <a:t> </a:t>
            </a:r>
            <a:r>
              <a:rPr lang="en-US" dirty="0" err="1"/>
              <a:t>alabiliriz</a:t>
            </a:r>
            <a:r>
              <a:rPr lang="en-US" dirty="0"/>
              <a:t>. </a:t>
            </a:r>
            <a:r>
              <a:rPr lang="en-US" dirty="0" err="1"/>
              <a:t>Dağıtık</a:t>
            </a:r>
            <a:r>
              <a:rPr lang="en-US" dirty="0"/>
              <a:t> </a:t>
            </a:r>
            <a:r>
              <a:rPr lang="en-US" dirty="0" err="1"/>
              <a:t>sistemlerde</a:t>
            </a:r>
            <a:r>
              <a:rPr lang="en-US" dirty="0"/>
              <a:t> her </a:t>
            </a:r>
            <a:r>
              <a:rPr lang="en-US" dirty="0" err="1"/>
              <a:t>bir</a:t>
            </a:r>
            <a:r>
              <a:rPr lang="en-US" dirty="0"/>
              <a:t> </a:t>
            </a:r>
            <a:r>
              <a:rPr lang="en-US" dirty="0" err="1"/>
              <a:t>servisi</a:t>
            </a:r>
            <a:r>
              <a:rPr lang="en-US" dirty="0"/>
              <a:t> </a:t>
            </a:r>
            <a:r>
              <a:rPr lang="en-US" dirty="0" err="1"/>
              <a:t>ve</a:t>
            </a:r>
            <a:r>
              <a:rPr lang="en-US" dirty="0"/>
              <a:t> </a:t>
            </a:r>
            <a:r>
              <a:rPr lang="en-US" dirty="0" err="1"/>
              <a:t>bu</a:t>
            </a:r>
            <a:r>
              <a:rPr lang="en-US" dirty="0"/>
              <a:t> </a:t>
            </a:r>
            <a:r>
              <a:rPr lang="en-US" dirty="0" err="1"/>
              <a:t>servisin</a:t>
            </a:r>
            <a:r>
              <a:rPr lang="en-US" dirty="0"/>
              <a:t> </a:t>
            </a:r>
            <a:r>
              <a:rPr lang="en-US" dirty="0" err="1"/>
              <a:t>üzerinde</a:t>
            </a:r>
            <a:r>
              <a:rPr lang="en-US" dirty="0"/>
              <a:t> </a:t>
            </a:r>
            <a:r>
              <a:rPr lang="en-US" dirty="0" err="1"/>
              <a:t>çalıştığı</a:t>
            </a:r>
            <a:r>
              <a:rPr lang="en-US" dirty="0"/>
              <a:t> </a:t>
            </a:r>
            <a:r>
              <a:rPr lang="en-US" dirty="0" err="1"/>
              <a:t>sunucuyu</a:t>
            </a:r>
            <a:r>
              <a:rPr lang="en-US" dirty="0"/>
              <a:t> </a:t>
            </a:r>
            <a:r>
              <a:rPr lang="en-US" dirty="0">
                <a:solidFill>
                  <a:schemeClr val="accent2">
                    <a:lumMod val="75000"/>
                  </a:schemeClr>
                </a:solidFill>
              </a:rPr>
              <a:t>trace</a:t>
            </a:r>
            <a:r>
              <a:rPr lang="en-US" dirty="0"/>
              <a:t> </a:t>
            </a:r>
            <a:r>
              <a:rPr lang="en-US" dirty="0" err="1"/>
              <a:t>etmek</a:t>
            </a:r>
            <a:r>
              <a:rPr lang="en-US" dirty="0"/>
              <a:t> (</a:t>
            </a:r>
            <a:r>
              <a:rPr lang="en-US" dirty="0" err="1"/>
              <a:t>izlemek</a:t>
            </a:r>
            <a:r>
              <a:rPr lang="en-US" dirty="0"/>
              <a:t>), </a:t>
            </a:r>
            <a:r>
              <a:rPr lang="en-US" dirty="0" err="1"/>
              <a:t>beklenmedik</a:t>
            </a:r>
            <a:r>
              <a:rPr lang="en-US" dirty="0"/>
              <a:t> </a:t>
            </a:r>
            <a:r>
              <a:rPr lang="en-US" dirty="0" err="1"/>
              <a:t>durumlarda</a:t>
            </a:r>
            <a:r>
              <a:rPr lang="en-US" dirty="0"/>
              <a:t> </a:t>
            </a:r>
            <a:r>
              <a:rPr lang="en-US" dirty="0" err="1"/>
              <a:t>hatanın</a:t>
            </a:r>
            <a:r>
              <a:rPr lang="en-US" dirty="0"/>
              <a:t> </a:t>
            </a:r>
            <a:r>
              <a:rPr lang="en-US" dirty="0" err="1"/>
              <a:t>kaynağına</a:t>
            </a:r>
            <a:r>
              <a:rPr lang="en-US" dirty="0"/>
              <a:t> </a:t>
            </a:r>
            <a:r>
              <a:rPr lang="en-US" dirty="0" err="1"/>
              <a:t>hızlı</a:t>
            </a:r>
            <a:r>
              <a:rPr lang="en-US" dirty="0"/>
              <a:t> </a:t>
            </a:r>
            <a:r>
              <a:rPr lang="en-US" dirty="0" err="1"/>
              <a:t>ve</a:t>
            </a:r>
            <a:r>
              <a:rPr lang="en-US" dirty="0"/>
              <a:t> </a:t>
            </a:r>
            <a:r>
              <a:rPr lang="en-US" dirty="0" err="1"/>
              <a:t>etkili</a:t>
            </a:r>
            <a:r>
              <a:rPr lang="en-US" dirty="0"/>
              <a:t> </a:t>
            </a:r>
            <a:r>
              <a:rPr lang="en-US" dirty="0" err="1"/>
              <a:t>şekilde</a:t>
            </a:r>
            <a:r>
              <a:rPr lang="en-US" dirty="0"/>
              <a:t> </a:t>
            </a:r>
            <a:r>
              <a:rPr lang="en-US" dirty="0" err="1"/>
              <a:t>inebilmek</a:t>
            </a:r>
            <a:r>
              <a:rPr lang="en-US" dirty="0"/>
              <a:t> </a:t>
            </a:r>
            <a:r>
              <a:rPr lang="en-US" dirty="0" err="1"/>
              <a:t>için</a:t>
            </a:r>
            <a:r>
              <a:rPr lang="en-US" dirty="0"/>
              <a:t> </a:t>
            </a:r>
            <a:r>
              <a:rPr lang="en-US" dirty="0" err="1"/>
              <a:t>çok</a:t>
            </a:r>
            <a:r>
              <a:rPr lang="en-US" dirty="0"/>
              <a:t> </a:t>
            </a:r>
            <a:r>
              <a:rPr lang="en-US" dirty="0" err="1"/>
              <a:t>önemlidir</a:t>
            </a:r>
            <a:r>
              <a:rPr lang="en-US" dirty="0"/>
              <a:t>.</a:t>
            </a:r>
            <a:endParaRPr lang="tr-TR" dirty="0"/>
          </a:p>
          <a:p>
            <a:pPr marL="0" indent="0">
              <a:buNone/>
            </a:pPr>
            <a:endParaRPr lang="tr-TR" dirty="0"/>
          </a:p>
          <a:p>
            <a:r>
              <a:rPr lang="tr-TR" dirty="0"/>
              <a:t>Loglarımızı Http Servisler üzerinden çalışacak şekilde konumlandırmayalım. Micro servislere ayrıca böyle bir yük verememeliyiz.</a:t>
            </a:r>
          </a:p>
          <a:p>
            <a:endParaRPr lang="tr-TR" sz="2400" dirty="0"/>
          </a:p>
          <a:p>
            <a:endParaRPr lang="en-US" sz="2400" dirty="0"/>
          </a:p>
        </p:txBody>
      </p:sp>
    </p:spTree>
    <p:extLst>
      <p:ext uri="{BB962C8B-B14F-4D97-AF65-F5344CB8AC3E}">
        <p14:creationId xmlns:p14="http://schemas.microsoft.com/office/powerpoint/2010/main" val="184209183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6611-8EDC-87F5-B2F4-344A20AE5FAA}"/>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p>
        </p:txBody>
      </p:sp>
      <p:sp>
        <p:nvSpPr>
          <p:cNvPr id="3" name="Content Placeholder 2">
            <a:extLst>
              <a:ext uri="{FF2B5EF4-FFF2-40B4-BE49-F238E27FC236}">
                <a16:creationId xmlns:a16="http://schemas.microsoft.com/office/drawing/2014/main" id="{23F00093-E6E7-57C7-6BCF-CD38269873D3}"/>
              </a:ext>
            </a:extLst>
          </p:cNvPr>
          <p:cNvSpPr>
            <a:spLocks noGrp="1"/>
          </p:cNvSpPr>
          <p:nvPr>
            <p:ph idx="1"/>
          </p:nvPr>
        </p:nvSpPr>
        <p:spPr/>
        <p:txBody>
          <a:bodyPr/>
          <a:lstStyle/>
          <a:p>
            <a:r>
              <a:rPr lang="tr-TR" dirty="0"/>
              <a:t>Logları merkezi olarak bir noktandan yönetmemiz gerekecektir. Bu durumda </a:t>
            </a:r>
            <a:r>
              <a:rPr lang="tr-TR" dirty="0">
                <a:solidFill>
                  <a:schemeClr val="accent2">
                    <a:lumMod val="75000"/>
                  </a:schemeClr>
                </a:solidFill>
              </a:rPr>
              <a:t>Log Aggregation Tool </a:t>
            </a:r>
            <a:r>
              <a:rPr lang="tr-TR" dirty="0"/>
              <a:t>kullanmalıyız. </a:t>
            </a:r>
            <a:r>
              <a:rPr lang="tr-TR" dirty="0">
                <a:solidFill>
                  <a:schemeClr val="accent2">
                    <a:lumMod val="75000"/>
                  </a:schemeClr>
                </a:solidFill>
              </a:rPr>
              <a:t>(ELK) Elastic, LogStash,Kibana</a:t>
            </a:r>
          </a:p>
          <a:p>
            <a:endParaRPr lang="tr-TR" dirty="0"/>
          </a:p>
          <a:p>
            <a:r>
              <a:rPr lang="tr-TR" dirty="0"/>
              <a:t>Sistem tarafında farklı durumlarda farklı seviyelerde loglama yapılacağı için zamanla artan bir veriden bahsediyoruz. Bu sebep ile loglarımızı en hızlı sorgulayacağımız altyapıları tercih etmeliyiz. </a:t>
            </a:r>
            <a:r>
              <a:rPr lang="tr-TR" dirty="0">
                <a:solidFill>
                  <a:schemeClr val="accent2">
                    <a:lumMod val="75000"/>
                  </a:schemeClr>
                </a:solidFill>
              </a:rPr>
              <a:t>(ElasticSearch)</a:t>
            </a:r>
          </a:p>
          <a:p>
            <a:endParaRPr lang="en-US" dirty="0"/>
          </a:p>
        </p:txBody>
      </p:sp>
    </p:spTree>
    <p:extLst>
      <p:ext uri="{BB962C8B-B14F-4D97-AF65-F5344CB8AC3E}">
        <p14:creationId xmlns:p14="http://schemas.microsoft.com/office/powerpoint/2010/main" val="337892345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A2EFE-8686-489A-A0B3-E82E6214F13A}"/>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p>
        </p:txBody>
      </p:sp>
      <p:sp>
        <p:nvSpPr>
          <p:cNvPr id="3" name="Content Placeholder 2">
            <a:extLst>
              <a:ext uri="{FF2B5EF4-FFF2-40B4-BE49-F238E27FC236}">
                <a16:creationId xmlns:a16="http://schemas.microsoft.com/office/drawing/2014/main" id="{3FA6AF29-A15B-152A-49FC-0F0C1205D978}"/>
              </a:ext>
            </a:extLst>
          </p:cNvPr>
          <p:cNvSpPr>
            <a:spLocks noGrp="1"/>
          </p:cNvSpPr>
          <p:nvPr>
            <p:ph idx="1"/>
          </p:nvPr>
        </p:nvSpPr>
        <p:spPr/>
        <p:txBody>
          <a:bodyPr>
            <a:normAutofit/>
          </a:bodyPr>
          <a:lstStyle/>
          <a:p>
            <a:r>
              <a:rPr lang="tr-TR" dirty="0"/>
              <a:t>Log Seviyelerini Dinamik olarak ayarlayabilmeliyiz. Geçici olarak Production ortamında Debug seviyesinde log tutmak isteyebiliriz.</a:t>
            </a:r>
          </a:p>
          <a:p>
            <a:endParaRPr lang="tr-TR" dirty="0"/>
          </a:p>
          <a:p>
            <a:r>
              <a:rPr lang="tr-TR" dirty="0"/>
              <a:t>Performans için Loglamaları Asenkron yapmaya özen gösterelim. </a:t>
            </a:r>
            <a:r>
              <a:rPr lang="tr-TR" dirty="0">
                <a:solidFill>
                  <a:schemeClr val="accent2">
                    <a:lumMod val="75000"/>
                  </a:schemeClr>
                </a:solidFill>
              </a:rPr>
              <a:t>Fire and Forget </a:t>
            </a:r>
            <a:r>
              <a:rPr lang="tr-TR" dirty="0"/>
              <a:t>prensibi uygulayalım.</a:t>
            </a:r>
            <a:endParaRPr lang="en-US" dirty="0"/>
          </a:p>
        </p:txBody>
      </p:sp>
    </p:spTree>
    <p:extLst>
      <p:ext uri="{BB962C8B-B14F-4D97-AF65-F5344CB8AC3E}">
        <p14:creationId xmlns:p14="http://schemas.microsoft.com/office/powerpoint/2010/main" val="26688078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4D3BC-73BC-2393-CED1-F0D26C2C0285}"/>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p>
        </p:txBody>
      </p:sp>
      <p:sp>
        <p:nvSpPr>
          <p:cNvPr id="3" name="Content Placeholder 2">
            <a:extLst>
              <a:ext uri="{FF2B5EF4-FFF2-40B4-BE49-F238E27FC236}">
                <a16:creationId xmlns:a16="http://schemas.microsoft.com/office/drawing/2014/main" id="{E9C0C8FA-23F4-7E99-13FD-45D80DA42E59}"/>
              </a:ext>
            </a:extLst>
          </p:cNvPr>
          <p:cNvSpPr>
            <a:spLocks noGrp="1"/>
          </p:cNvSpPr>
          <p:nvPr>
            <p:ph idx="1"/>
          </p:nvPr>
        </p:nvSpPr>
        <p:spPr/>
        <p:txBody>
          <a:bodyPr/>
          <a:lstStyle/>
          <a:p>
            <a:r>
              <a:rPr lang="tr-TR" dirty="0">
                <a:solidFill>
                  <a:schemeClr val="accent2">
                    <a:lumMod val="75000"/>
                  </a:schemeClr>
                </a:solidFill>
              </a:rPr>
              <a:t>CollerationId</a:t>
            </a:r>
            <a:r>
              <a:rPr lang="tr-TR" dirty="0"/>
              <a:t>: Birden fazla mikro hizmet sonucunda tek bir transactional işlem yapılacak ise her bir işlemi bir Id değeri ile gruplamak, Loglamanın uçtan uca izlenebilmesi açısından önem teşkil etmektedir.</a:t>
            </a:r>
          </a:p>
          <a:p>
            <a:endParaRPr lang="tr-TR" dirty="0"/>
          </a:p>
          <a:p>
            <a:endParaRPr lang="tr-TR" dirty="0"/>
          </a:p>
          <a:p>
            <a:endParaRPr lang="tr-TR" dirty="0"/>
          </a:p>
          <a:p>
            <a:endParaRPr lang="tr-TR" dirty="0"/>
          </a:p>
        </p:txBody>
      </p:sp>
      <p:pic>
        <p:nvPicPr>
          <p:cNvPr id="6" name="Picture 5" descr="Diagram&#10;&#10;Description automatically generated">
            <a:extLst>
              <a:ext uri="{FF2B5EF4-FFF2-40B4-BE49-F238E27FC236}">
                <a16:creationId xmlns:a16="http://schemas.microsoft.com/office/drawing/2014/main" id="{0C48F610-8C19-7110-54CB-9EE6B5784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316" y="3314630"/>
            <a:ext cx="8191500" cy="3601660"/>
          </a:xfrm>
          <a:prstGeom prst="rect">
            <a:avLst/>
          </a:prstGeom>
        </p:spPr>
      </p:pic>
    </p:spTree>
    <p:extLst>
      <p:ext uri="{BB962C8B-B14F-4D97-AF65-F5344CB8AC3E}">
        <p14:creationId xmlns:p14="http://schemas.microsoft.com/office/powerpoint/2010/main" val="223031544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F353D-BB6C-6C11-F4CE-817AA1AC28D5}"/>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p>
        </p:txBody>
      </p:sp>
      <p:sp>
        <p:nvSpPr>
          <p:cNvPr id="3" name="Content Placeholder 2">
            <a:extLst>
              <a:ext uri="{FF2B5EF4-FFF2-40B4-BE49-F238E27FC236}">
                <a16:creationId xmlns:a16="http://schemas.microsoft.com/office/drawing/2014/main" id="{52BBBF61-981D-69F8-6EE0-FC05BA7CDA31}"/>
              </a:ext>
            </a:extLst>
          </p:cNvPr>
          <p:cNvSpPr>
            <a:spLocks noGrp="1"/>
          </p:cNvSpPr>
          <p:nvPr>
            <p:ph idx="1"/>
          </p:nvPr>
        </p:nvSpPr>
        <p:spPr/>
        <p:txBody>
          <a:bodyPr>
            <a:normAutofit fontScale="92500"/>
          </a:bodyPr>
          <a:lstStyle/>
          <a:p>
            <a:r>
              <a:rPr lang="tr-TR" dirty="0"/>
              <a:t>Loglamalar için </a:t>
            </a:r>
            <a:r>
              <a:rPr lang="tr-TR" dirty="0">
                <a:solidFill>
                  <a:schemeClr val="accent2">
                    <a:lumMod val="75000"/>
                  </a:schemeClr>
                </a:solidFill>
              </a:rPr>
              <a:t>Utc Time </a:t>
            </a:r>
            <a:r>
              <a:rPr lang="tr-TR" dirty="0"/>
              <a:t>Kullanalım. auto-scale yapılar ile çalışırken çok büyük sorunlara neden olmaktadır.</a:t>
            </a:r>
          </a:p>
          <a:p>
            <a:endParaRPr lang="tr-TR" dirty="0"/>
          </a:p>
          <a:p>
            <a:r>
              <a:rPr lang="tr-TR" dirty="0">
                <a:solidFill>
                  <a:schemeClr val="accent2">
                    <a:lumMod val="75000"/>
                  </a:schemeClr>
                </a:solidFill>
              </a:rPr>
              <a:t>InstanceId</a:t>
            </a:r>
            <a:r>
              <a:rPr lang="tr-TR" dirty="0"/>
              <a:t>:  Mikro hizmetlerinize instanceId, serviceId gibi değerler ile hangi servis üzerinden loglandığını set edelim. Dağıtık sistemlerde takip açısından önemli.</a:t>
            </a:r>
          </a:p>
          <a:p>
            <a:endParaRPr lang="tr-TR" dirty="0"/>
          </a:p>
          <a:p>
            <a:r>
              <a:rPr lang="tr-TR" dirty="0">
                <a:solidFill>
                  <a:schemeClr val="accent2">
                    <a:lumMod val="75000"/>
                  </a:schemeClr>
                </a:solidFill>
              </a:rPr>
              <a:t>Log Alert </a:t>
            </a:r>
            <a:r>
              <a:rPr lang="tr-TR" dirty="0"/>
              <a:t>: Canlıda meydana gelen hatalar konusunda daha çevik bir yaklaşım için mail, mesaj atma gibi yöntemleri kullanmalıyız.</a:t>
            </a:r>
            <a:endParaRPr lang="en-US" dirty="0"/>
          </a:p>
        </p:txBody>
      </p:sp>
    </p:spTree>
    <p:extLst>
      <p:ext uri="{BB962C8B-B14F-4D97-AF65-F5344CB8AC3E}">
        <p14:creationId xmlns:p14="http://schemas.microsoft.com/office/powerpoint/2010/main" val="249936581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35388-81C2-1556-CDB7-389B31115DF6}"/>
              </a:ext>
            </a:extLst>
          </p:cNvPr>
          <p:cNvSpPr>
            <a:spLocks noGrp="1"/>
          </p:cNvSpPr>
          <p:nvPr>
            <p:ph type="title"/>
          </p:nvPr>
        </p:nvSpPr>
        <p:spPr/>
        <p:txBody>
          <a:bodyPr/>
          <a:lstStyle/>
          <a:p>
            <a:r>
              <a:rPr lang="tr-TR" dirty="0">
                <a:solidFill>
                  <a:schemeClr val="accent2">
                    <a:lumMod val="75000"/>
                  </a:schemeClr>
                </a:solidFill>
              </a:rPr>
              <a:t>Micro Hizmet Mimarilerinde Loglama</a:t>
            </a:r>
            <a:endParaRPr lang="en-US" dirty="0"/>
          </a:p>
        </p:txBody>
      </p:sp>
      <p:sp>
        <p:nvSpPr>
          <p:cNvPr id="3" name="Content Placeholder 2">
            <a:extLst>
              <a:ext uri="{FF2B5EF4-FFF2-40B4-BE49-F238E27FC236}">
                <a16:creationId xmlns:a16="http://schemas.microsoft.com/office/drawing/2014/main" id="{3E9FDBD2-4AC4-8F51-4F1C-2CD466A3608C}"/>
              </a:ext>
            </a:extLst>
          </p:cNvPr>
          <p:cNvSpPr>
            <a:spLocks noGrp="1"/>
          </p:cNvSpPr>
          <p:nvPr>
            <p:ph idx="1"/>
          </p:nvPr>
        </p:nvSpPr>
        <p:spPr/>
        <p:txBody>
          <a:bodyPr/>
          <a:lstStyle/>
          <a:p>
            <a:r>
              <a:rPr lang="en-US" dirty="0"/>
              <a:t>Her microservice, </a:t>
            </a:r>
            <a:r>
              <a:rPr lang="en-US" dirty="0" err="1"/>
              <a:t>oluşturduğu</a:t>
            </a:r>
            <a:r>
              <a:rPr lang="en-US" dirty="0"/>
              <a:t> </a:t>
            </a:r>
            <a:r>
              <a:rPr lang="en-US" dirty="0" err="1"/>
              <a:t>logları</a:t>
            </a:r>
            <a:r>
              <a:rPr lang="en-US" dirty="0"/>
              <a:t> </a:t>
            </a:r>
            <a:r>
              <a:rPr lang="en-US" dirty="0" err="1"/>
              <a:t>aracı</a:t>
            </a:r>
            <a:r>
              <a:rPr lang="en-US" dirty="0"/>
              <a:t> </a:t>
            </a:r>
            <a:r>
              <a:rPr lang="en-US" dirty="0" err="1"/>
              <a:t>bir</a:t>
            </a:r>
            <a:r>
              <a:rPr lang="en-US" dirty="0"/>
              <a:t> </a:t>
            </a:r>
            <a:r>
              <a:rPr lang="en-US" dirty="0" err="1"/>
              <a:t>başka</a:t>
            </a:r>
            <a:r>
              <a:rPr lang="en-US" dirty="0"/>
              <a:t> http </a:t>
            </a:r>
            <a:r>
              <a:rPr lang="en-US" dirty="0" err="1"/>
              <a:t>servis</a:t>
            </a:r>
            <a:r>
              <a:rPr lang="en-US" dirty="0"/>
              <a:t> </a:t>
            </a:r>
            <a:r>
              <a:rPr lang="en-US" dirty="0" err="1"/>
              <a:t>olmaksızın</a:t>
            </a:r>
            <a:r>
              <a:rPr lang="en-US" dirty="0"/>
              <a:t> </a:t>
            </a:r>
            <a:r>
              <a:rPr lang="en-US" dirty="0" err="1"/>
              <a:t>asekron</a:t>
            </a:r>
            <a:r>
              <a:rPr lang="en-US" dirty="0"/>
              <a:t> </a:t>
            </a:r>
            <a:r>
              <a:rPr lang="en-US" dirty="0" err="1"/>
              <a:t>olarak</a:t>
            </a:r>
            <a:r>
              <a:rPr lang="en-US" dirty="0"/>
              <a:t> </a:t>
            </a:r>
            <a:r>
              <a:rPr lang="en-US" dirty="0" err="1"/>
              <a:t>bir</a:t>
            </a:r>
            <a:r>
              <a:rPr lang="en-US" dirty="0"/>
              <a:t> </a:t>
            </a:r>
            <a:r>
              <a:rPr lang="en-US" dirty="0" err="1"/>
              <a:t>kuyruğa</a:t>
            </a:r>
            <a:r>
              <a:rPr lang="en-US" dirty="0"/>
              <a:t> </a:t>
            </a:r>
            <a:r>
              <a:rPr lang="en-US" dirty="0" err="1"/>
              <a:t>gönderebilir</a:t>
            </a:r>
            <a:r>
              <a:rPr lang="en-US" dirty="0"/>
              <a:t>. </a:t>
            </a:r>
            <a:r>
              <a:rPr lang="en-US" dirty="0" err="1"/>
              <a:t>Buradaki</a:t>
            </a:r>
            <a:r>
              <a:rPr lang="en-US" dirty="0"/>
              <a:t> </a:t>
            </a:r>
            <a:r>
              <a:rPr lang="en-US" dirty="0" err="1"/>
              <a:t>kuyruk</a:t>
            </a:r>
            <a:r>
              <a:rPr lang="en-US" dirty="0"/>
              <a:t>, </a:t>
            </a:r>
            <a:r>
              <a:rPr lang="en-US" dirty="0">
                <a:solidFill>
                  <a:schemeClr val="accent2">
                    <a:lumMod val="75000"/>
                  </a:schemeClr>
                </a:solidFill>
              </a:rPr>
              <a:t>Apache Kafka </a:t>
            </a:r>
            <a:r>
              <a:rPr lang="en-US" dirty="0" err="1"/>
              <a:t>veya</a:t>
            </a:r>
            <a:r>
              <a:rPr lang="en-US" dirty="0"/>
              <a:t> </a:t>
            </a:r>
            <a:r>
              <a:rPr lang="en-US" dirty="0">
                <a:solidFill>
                  <a:schemeClr val="accent2">
                    <a:lumMod val="75000"/>
                  </a:schemeClr>
                </a:solidFill>
              </a:rPr>
              <a:t>RabbitMQ</a:t>
            </a:r>
            <a:r>
              <a:rPr lang="en-US" dirty="0"/>
              <a:t> </a:t>
            </a:r>
            <a:r>
              <a:rPr lang="en-US" dirty="0" err="1"/>
              <a:t>gibi</a:t>
            </a:r>
            <a:r>
              <a:rPr lang="en-US" dirty="0"/>
              <a:t> </a:t>
            </a:r>
            <a:r>
              <a:rPr lang="en-US" dirty="0" err="1"/>
              <a:t>bir</a:t>
            </a:r>
            <a:r>
              <a:rPr lang="en-US" dirty="0"/>
              <a:t> message broker </a:t>
            </a:r>
            <a:r>
              <a:rPr lang="en-US" dirty="0" err="1"/>
              <a:t>olabileceği</a:t>
            </a:r>
            <a:r>
              <a:rPr lang="en-US" dirty="0"/>
              <a:t> </a:t>
            </a:r>
            <a:r>
              <a:rPr lang="en-US" dirty="0" err="1"/>
              <a:t>gibi</a:t>
            </a:r>
            <a:r>
              <a:rPr lang="en-US" dirty="0"/>
              <a:t>, </a:t>
            </a:r>
            <a:r>
              <a:rPr lang="en-US" dirty="0" err="1"/>
              <a:t>kuyruk</a:t>
            </a:r>
            <a:r>
              <a:rPr lang="en-US" dirty="0"/>
              <a:t> </a:t>
            </a:r>
            <a:r>
              <a:rPr lang="en-US" dirty="0" err="1"/>
              <a:t>kullanmadan</a:t>
            </a:r>
            <a:r>
              <a:rPr lang="en-US" dirty="0"/>
              <a:t> </a:t>
            </a:r>
            <a:r>
              <a:rPr lang="en-US" dirty="0" err="1"/>
              <a:t>doğrudan</a:t>
            </a:r>
            <a:r>
              <a:rPr lang="en-US" dirty="0"/>
              <a:t> </a:t>
            </a:r>
            <a:r>
              <a:rPr lang="en-US" dirty="0" err="1"/>
              <a:t>bir</a:t>
            </a:r>
            <a:r>
              <a:rPr lang="en-US" dirty="0"/>
              <a:t> </a:t>
            </a:r>
            <a:r>
              <a:rPr lang="en-US" dirty="0">
                <a:solidFill>
                  <a:schemeClr val="accent2">
                    <a:lumMod val="75000"/>
                  </a:schemeClr>
                </a:solidFill>
              </a:rPr>
              <a:t>RDBMS</a:t>
            </a:r>
            <a:r>
              <a:rPr lang="en-US" dirty="0"/>
              <a:t> </a:t>
            </a:r>
            <a:r>
              <a:rPr lang="en-US" dirty="0" err="1"/>
              <a:t>veya</a:t>
            </a:r>
            <a:r>
              <a:rPr lang="en-US" dirty="0"/>
              <a:t> </a:t>
            </a:r>
            <a:r>
              <a:rPr lang="en-US" dirty="0">
                <a:solidFill>
                  <a:schemeClr val="accent2">
                    <a:lumMod val="75000"/>
                  </a:schemeClr>
                </a:solidFill>
              </a:rPr>
              <a:t>NoSQL</a:t>
            </a:r>
            <a:r>
              <a:rPr lang="en-US" dirty="0"/>
              <a:t> </a:t>
            </a:r>
            <a:r>
              <a:rPr lang="en-US" dirty="0" err="1"/>
              <a:t>veritabanı</a:t>
            </a:r>
            <a:r>
              <a:rPr lang="en-US" dirty="0"/>
              <a:t> da </a:t>
            </a:r>
            <a:r>
              <a:rPr lang="en-US" dirty="0" err="1"/>
              <a:t>olabilir</a:t>
            </a:r>
            <a:r>
              <a:rPr lang="en-US" dirty="0"/>
              <a:t>.</a:t>
            </a:r>
          </a:p>
        </p:txBody>
      </p:sp>
    </p:spTree>
    <p:extLst>
      <p:ext uri="{BB962C8B-B14F-4D97-AF65-F5344CB8AC3E}">
        <p14:creationId xmlns:p14="http://schemas.microsoft.com/office/powerpoint/2010/main" val="413277726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873-C237-1072-9463-FCB0432AAADE}"/>
              </a:ext>
            </a:extLst>
          </p:cNvPr>
          <p:cNvSpPr>
            <a:spLocks noGrp="1"/>
          </p:cNvSpPr>
          <p:nvPr>
            <p:ph type="title"/>
          </p:nvPr>
        </p:nvSpPr>
        <p:spPr/>
        <p:txBody>
          <a:bodyPr/>
          <a:lstStyle/>
          <a:p>
            <a:r>
              <a:rPr lang="tr-TR" dirty="0">
                <a:solidFill>
                  <a:schemeClr val="accent2">
                    <a:lumMod val="75000"/>
                  </a:schemeClr>
                </a:solidFill>
              </a:rPr>
              <a:t>Distributed Logging Mimarisi</a:t>
            </a:r>
            <a:endParaRPr lang="en-US" dirty="0">
              <a:solidFill>
                <a:schemeClr val="accent2">
                  <a:lumMod val="75000"/>
                </a:schemeClr>
              </a:solidFill>
            </a:endParaRPr>
          </a:p>
        </p:txBody>
      </p:sp>
      <p:pic>
        <p:nvPicPr>
          <p:cNvPr id="5" name="Content Placeholder 4" descr="Graphical user interface&#10;&#10;Description automatically generated">
            <a:extLst>
              <a:ext uri="{FF2B5EF4-FFF2-40B4-BE49-F238E27FC236}">
                <a16:creationId xmlns:a16="http://schemas.microsoft.com/office/drawing/2014/main" id="{F5147C57-063C-1B33-7F93-DDD9FF32C4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9420" y="1690688"/>
            <a:ext cx="10082966" cy="3659030"/>
          </a:xfrm>
        </p:spPr>
      </p:pic>
    </p:spTree>
    <p:extLst>
      <p:ext uri="{BB962C8B-B14F-4D97-AF65-F5344CB8AC3E}">
        <p14:creationId xmlns:p14="http://schemas.microsoft.com/office/powerpoint/2010/main" val="21399263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49C4-F896-6C24-FE95-22E9A4250CD6}"/>
              </a:ext>
            </a:extLst>
          </p:cNvPr>
          <p:cNvSpPr>
            <a:spLocks noGrp="1"/>
          </p:cNvSpPr>
          <p:nvPr>
            <p:ph type="title"/>
          </p:nvPr>
        </p:nvSpPr>
        <p:spPr/>
        <p:txBody>
          <a:bodyPr/>
          <a:lstStyle/>
          <a:p>
            <a:r>
              <a:rPr lang="tr-TR" dirty="0">
                <a:solidFill>
                  <a:schemeClr val="accent2">
                    <a:lumMod val="75000"/>
                  </a:schemeClr>
                </a:solidFill>
              </a:rPr>
              <a:t>Distributed Logging Mimarisi</a:t>
            </a:r>
            <a:endParaRPr lang="en-US" dirty="0"/>
          </a:p>
        </p:txBody>
      </p:sp>
      <p:pic>
        <p:nvPicPr>
          <p:cNvPr id="6" name="Content Placeholder 5" descr="A picture containing text, clipart&#10;&#10;Description automatically generated">
            <a:extLst>
              <a:ext uri="{FF2B5EF4-FFF2-40B4-BE49-F238E27FC236}">
                <a16:creationId xmlns:a16="http://schemas.microsoft.com/office/drawing/2014/main" id="{812A3747-71CC-2013-802A-50D63665B6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4497" y="3154727"/>
            <a:ext cx="2924175" cy="1562100"/>
          </a:xfrm>
        </p:spPr>
      </p:pic>
      <p:pic>
        <p:nvPicPr>
          <p:cNvPr id="8" name="Picture 7" descr="Logo&#10;&#10;Description automatically generated">
            <a:extLst>
              <a:ext uri="{FF2B5EF4-FFF2-40B4-BE49-F238E27FC236}">
                <a16:creationId xmlns:a16="http://schemas.microsoft.com/office/drawing/2014/main" id="{1B5618B9-8F99-3608-7986-C2ED762E88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4850" y="4276104"/>
            <a:ext cx="5314776" cy="2221533"/>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8E42AEF7-D7F7-7A58-D427-CDFFCBAA2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2727" y="2031015"/>
            <a:ext cx="5714286" cy="1904762"/>
          </a:xfrm>
          <a:prstGeom prst="rect">
            <a:avLst/>
          </a:prstGeom>
        </p:spPr>
      </p:pic>
    </p:spTree>
    <p:extLst>
      <p:ext uri="{BB962C8B-B14F-4D97-AF65-F5344CB8AC3E}">
        <p14:creationId xmlns:p14="http://schemas.microsoft.com/office/powerpoint/2010/main" val="306563007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D953A-2F87-1FB5-8373-5A59E0D4AACD}"/>
              </a:ext>
            </a:extLst>
          </p:cNvPr>
          <p:cNvSpPr>
            <a:spLocks noGrp="1"/>
          </p:cNvSpPr>
          <p:nvPr>
            <p:ph type="title"/>
          </p:nvPr>
        </p:nvSpPr>
        <p:spPr/>
        <p:txBody>
          <a:bodyPr/>
          <a:lstStyle/>
          <a:p>
            <a:r>
              <a:rPr lang="tr-TR" dirty="0">
                <a:solidFill>
                  <a:schemeClr val="accent2">
                    <a:lumMod val="75000"/>
                  </a:schemeClr>
                </a:solidFill>
              </a:rPr>
              <a:t>Distributed Cache Mimarisi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BD16FFBF-B824-BC76-A92D-2655A1E3C36F}"/>
              </a:ext>
            </a:extLst>
          </p:cNvPr>
          <p:cNvSpPr>
            <a:spLocks noGrp="1"/>
          </p:cNvSpPr>
          <p:nvPr>
            <p:ph idx="1"/>
          </p:nvPr>
        </p:nvSpPr>
        <p:spPr/>
        <p:txBody>
          <a:bodyPr/>
          <a:lstStyle/>
          <a:p>
            <a:r>
              <a:rPr lang="en-US" b="0" i="0" dirty="0">
                <a:solidFill>
                  <a:srgbClr val="292929"/>
                </a:solidFill>
                <a:effectLst/>
                <a:latin typeface="Avenir Next LT Pro (Body)"/>
              </a:rPr>
              <a:t>Distributed Cache </a:t>
            </a:r>
            <a:r>
              <a:rPr lang="en-US" b="0" i="0" dirty="0" err="1">
                <a:solidFill>
                  <a:srgbClr val="292929"/>
                </a:solidFill>
                <a:effectLst/>
                <a:latin typeface="Avenir Next LT Pro (Body)"/>
              </a:rPr>
              <a:t>yönteminde</a:t>
            </a:r>
            <a:r>
              <a:rPr lang="en-US" b="0" i="0" dirty="0">
                <a:solidFill>
                  <a:srgbClr val="292929"/>
                </a:solidFill>
                <a:effectLst/>
                <a:latin typeface="Avenir Next LT Pro (Body)"/>
              </a:rPr>
              <a:t>, Cache </a:t>
            </a:r>
            <a:r>
              <a:rPr lang="en-US" b="0" i="0" dirty="0" err="1">
                <a:solidFill>
                  <a:srgbClr val="292929"/>
                </a:solidFill>
                <a:effectLst/>
                <a:latin typeface="Avenir Next LT Pro (Body)"/>
              </a:rPr>
              <a:t>dataları</a:t>
            </a:r>
            <a:r>
              <a:rPr lang="en-US" b="0" i="0" dirty="0">
                <a:solidFill>
                  <a:srgbClr val="292929"/>
                </a:solidFill>
                <a:effectLst/>
                <a:latin typeface="Avenir Next LT Pro (Body)"/>
              </a:rPr>
              <a:t> </a:t>
            </a:r>
            <a:r>
              <a:rPr lang="en-US" b="0" i="0" dirty="0" err="1">
                <a:solidFill>
                  <a:srgbClr val="292929"/>
                </a:solidFill>
                <a:effectLst/>
                <a:latin typeface="Avenir Next LT Pro (Body)"/>
              </a:rPr>
              <a:t>uygulamanın</a:t>
            </a:r>
            <a:r>
              <a:rPr lang="en-US" b="0" i="0" dirty="0">
                <a:solidFill>
                  <a:srgbClr val="292929"/>
                </a:solidFill>
                <a:effectLst/>
                <a:latin typeface="Avenir Next LT Pro (Body)"/>
              </a:rPr>
              <a:t> </a:t>
            </a:r>
            <a:r>
              <a:rPr lang="en-US" b="0" i="0" dirty="0" err="1">
                <a:solidFill>
                  <a:srgbClr val="292929"/>
                </a:solidFill>
                <a:effectLst/>
                <a:latin typeface="Avenir Next LT Pro (Body)"/>
              </a:rPr>
              <a:t>ayağa</a:t>
            </a:r>
            <a:r>
              <a:rPr lang="en-US" b="0" i="0" dirty="0">
                <a:solidFill>
                  <a:srgbClr val="292929"/>
                </a:solidFill>
                <a:effectLst/>
                <a:latin typeface="Avenir Next LT Pro (Body)"/>
              </a:rPr>
              <a:t> </a:t>
            </a:r>
            <a:r>
              <a:rPr lang="en-US" b="0" i="0" dirty="0" err="1">
                <a:solidFill>
                  <a:srgbClr val="292929"/>
                </a:solidFill>
                <a:effectLst/>
                <a:latin typeface="Avenir Next LT Pro (Body)"/>
              </a:rPr>
              <a:t>kalktığı</a:t>
            </a:r>
            <a:r>
              <a:rPr lang="en-US" b="0" i="0" dirty="0">
                <a:solidFill>
                  <a:srgbClr val="292929"/>
                </a:solidFill>
                <a:effectLst/>
                <a:latin typeface="Avenir Next LT Pro (Body)"/>
              </a:rPr>
              <a:t> host </a:t>
            </a:r>
            <a:r>
              <a:rPr lang="en-US" b="0" i="0" dirty="0" err="1">
                <a:solidFill>
                  <a:srgbClr val="292929"/>
                </a:solidFill>
                <a:effectLst/>
                <a:latin typeface="Avenir Next LT Pro (Body)"/>
              </a:rPr>
              <a:t>işletim</a:t>
            </a:r>
            <a:r>
              <a:rPr lang="en-US" b="0" i="0" dirty="0">
                <a:solidFill>
                  <a:srgbClr val="292929"/>
                </a:solidFill>
                <a:effectLst/>
                <a:latin typeface="Avenir Next LT Pro (Body)"/>
              </a:rPr>
              <a:t> </a:t>
            </a:r>
            <a:r>
              <a:rPr lang="en-US" b="0" i="0" dirty="0" err="1">
                <a:solidFill>
                  <a:srgbClr val="292929"/>
                </a:solidFill>
                <a:effectLst/>
                <a:latin typeface="Avenir Next LT Pro (Body)"/>
              </a:rPr>
              <a:t>sisteminin</a:t>
            </a:r>
            <a:r>
              <a:rPr lang="en-US" b="0" i="0" dirty="0">
                <a:solidFill>
                  <a:srgbClr val="292929"/>
                </a:solidFill>
                <a:effectLst/>
                <a:latin typeface="Avenir Next LT Pro (Body)"/>
              </a:rPr>
              <a:t> ram </a:t>
            </a:r>
            <a:r>
              <a:rPr lang="en-US" b="0" i="0" dirty="0" err="1">
                <a:solidFill>
                  <a:srgbClr val="292929"/>
                </a:solidFill>
                <a:effectLst/>
                <a:latin typeface="Avenir Next LT Pro (Body)"/>
              </a:rPr>
              <a:t>belleğinde</a:t>
            </a:r>
            <a:r>
              <a:rPr lang="en-US" b="0" i="0" dirty="0">
                <a:solidFill>
                  <a:srgbClr val="292929"/>
                </a:solidFill>
                <a:effectLst/>
                <a:latin typeface="Avenir Next LT Pro (Body)"/>
              </a:rPr>
              <a:t> </a:t>
            </a:r>
            <a:r>
              <a:rPr lang="en-US" b="0" i="0" dirty="0" err="1">
                <a:solidFill>
                  <a:srgbClr val="292929"/>
                </a:solidFill>
                <a:effectLst/>
                <a:latin typeface="Avenir Next LT Pro (Body)"/>
              </a:rPr>
              <a:t>tutulmaz</a:t>
            </a:r>
            <a:r>
              <a:rPr lang="en-US" b="0" i="0" dirty="0">
                <a:solidFill>
                  <a:srgbClr val="292929"/>
                </a:solidFill>
                <a:effectLst/>
                <a:latin typeface="Avenir Next LT Pro (Body)"/>
              </a:rPr>
              <a:t>. Bu </a:t>
            </a:r>
            <a:r>
              <a:rPr lang="en-US" b="0" i="0" dirty="0" err="1">
                <a:solidFill>
                  <a:srgbClr val="292929"/>
                </a:solidFill>
                <a:effectLst/>
                <a:latin typeface="Avenir Next LT Pro (Body)"/>
              </a:rPr>
              <a:t>yöntemde</a:t>
            </a:r>
            <a:r>
              <a:rPr lang="en-US" b="0" i="0" dirty="0">
                <a:solidFill>
                  <a:srgbClr val="292929"/>
                </a:solidFill>
                <a:effectLst/>
                <a:latin typeface="Avenir Next LT Pro (Body)"/>
              </a:rPr>
              <a:t> cache </a:t>
            </a:r>
            <a:r>
              <a:rPr lang="en-US" b="0" i="0" dirty="0" err="1">
                <a:solidFill>
                  <a:srgbClr val="292929"/>
                </a:solidFill>
                <a:effectLst/>
                <a:latin typeface="Avenir Next LT Pro (Body)"/>
              </a:rPr>
              <a:t>dataları</a:t>
            </a:r>
            <a:r>
              <a:rPr lang="en-US" b="0" i="0" dirty="0">
                <a:solidFill>
                  <a:srgbClr val="292929"/>
                </a:solidFill>
                <a:effectLst/>
                <a:latin typeface="Avenir Next LT Pro (Body)"/>
              </a:rPr>
              <a:t> </a:t>
            </a:r>
            <a:r>
              <a:rPr lang="en-US" b="0" i="0" dirty="0" err="1">
                <a:solidFill>
                  <a:srgbClr val="292929"/>
                </a:solidFill>
                <a:effectLst/>
                <a:latin typeface="Avenir Next LT Pro (Body)"/>
              </a:rPr>
              <a:t>ayrı</a:t>
            </a:r>
            <a:r>
              <a:rPr lang="en-US" b="0" i="0" dirty="0">
                <a:solidFill>
                  <a:srgbClr val="292929"/>
                </a:solidFill>
                <a:effectLst/>
                <a:latin typeface="Avenir Next LT Pro (Body)"/>
              </a:rPr>
              <a:t> </a:t>
            </a:r>
            <a:r>
              <a:rPr lang="en-US" b="0" i="0" dirty="0" err="1">
                <a:solidFill>
                  <a:srgbClr val="292929"/>
                </a:solidFill>
                <a:effectLst/>
                <a:latin typeface="Avenir Next LT Pro (Body)"/>
              </a:rPr>
              <a:t>bir</a:t>
            </a:r>
            <a:r>
              <a:rPr lang="en-US" b="0" i="0" dirty="0">
                <a:solidFill>
                  <a:srgbClr val="292929"/>
                </a:solidFill>
                <a:effectLst/>
                <a:latin typeface="Avenir Next LT Pro (Body)"/>
              </a:rPr>
              <a:t> cache service </a:t>
            </a:r>
            <a:r>
              <a:rPr lang="tr-TR" b="0" i="0" dirty="0">
                <a:solidFill>
                  <a:srgbClr val="292929"/>
                </a:solidFill>
                <a:effectLst/>
                <a:latin typeface="Avenir Next LT Pro (Body)"/>
              </a:rPr>
              <a:t>raminde </a:t>
            </a:r>
            <a:r>
              <a:rPr lang="en-US" b="0" i="0" dirty="0" err="1">
                <a:solidFill>
                  <a:srgbClr val="292929"/>
                </a:solidFill>
                <a:effectLst/>
                <a:latin typeface="Avenir Next LT Pro (Body)"/>
              </a:rPr>
              <a:t>tutulur</a:t>
            </a:r>
            <a:r>
              <a:rPr lang="en-US" b="0" i="0" dirty="0">
                <a:solidFill>
                  <a:srgbClr val="292929"/>
                </a:solidFill>
                <a:effectLst/>
                <a:latin typeface="Avenir Next LT Pro (Body)"/>
              </a:rPr>
              <a:t>.</a:t>
            </a:r>
            <a:endParaRPr lang="en-US" dirty="0">
              <a:latin typeface="Avenir Next LT Pro (Body)"/>
            </a:endParaRPr>
          </a:p>
        </p:txBody>
      </p:sp>
      <p:pic>
        <p:nvPicPr>
          <p:cNvPr id="5" name="Picture 4" descr="Diagram&#10;&#10;Description automatically generated">
            <a:extLst>
              <a:ext uri="{FF2B5EF4-FFF2-40B4-BE49-F238E27FC236}">
                <a16:creationId xmlns:a16="http://schemas.microsoft.com/office/drawing/2014/main" id="{1B969850-A22F-B491-96F1-437A4B042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5239" y="2998259"/>
            <a:ext cx="4794205" cy="3859741"/>
          </a:xfrm>
          <a:prstGeom prst="rect">
            <a:avLst/>
          </a:prstGeom>
        </p:spPr>
      </p:pic>
    </p:spTree>
    <p:extLst>
      <p:ext uri="{BB962C8B-B14F-4D97-AF65-F5344CB8AC3E}">
        <p14:creationId xmlns:p14="http://schemas.microsoft.com/office/powerpoint/2010/main" val="25177192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15F9D-0DE2-4641-B8DF-B87F66C61A7F}"/>
              </a:ext>
            </a:extLst>
          </p:cNvPr>
          <p:cNvSpPr>
            <a:spLocks noGrp="1"/>
          </p:cNvSpPr>
          <p:nvPr>
            <p:ph type="title"/>
          </p:nvPr>
        </p:nvSpPr>
        <p:spPr/>
        <p:txBody>
          <a:bodyPr/>
          <a:lstStyle/>
          <a:p>
            <a:r>
              <a:rPr lang="en-US" dirty="0">
                <a:solidFill>
                  <a:schemeClr val="accent2">
                    <a:lumMod val="75000"/>
                  </a:schemeClr>
                </a:solidFill>
                <a:ea typeface="+mj-lt"/>
                <a:cs typeface="+mj-lt"/>
              </a:rPr>
              <a:t>Adapters / Transports</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2F028E71-8CD3-415B-AA4A-52EFDC4BBD06}"/>
              </a:ext>
            </a:extLst>
          </p:cNvPr>
          <p:cNvSpPr>
            <a:spLocks noGrp="1"/>
          </p:cNvSpPr>
          <p:nvPr>
            <p:ph idx="1"/>
          </p:nvPr>
        </p:nvSpPr>
        <p:spPr/>
        <p:txBody>
          <a:bodyPr vert="horz" lIns="91440" tIns="45720" rIns="91440" bIns="45720" rtlCol="0" anchor="t">
            <a:normAutofit/>
          </a:bodyPr>
          <a:lstStyle/>
          <a:p>
            <a:pPr marL="0" indent="0">
              <a:buNone/>
            </a:pPr>
            <a:r>
              <a:rPr lang="en-US" sz="2400" dirty="0" err="1">
                <a:ea typeface="+mn-lt"/>
                <a:cs typeface="+mn-lt"/>
              </a:rPr>
              <a:t>Uygulamaların</a:t>
            </a:r>
            <a:r>
              <a:rPr lang="en-US" sz="2400" dirty="0">
                <a:ea typeface="+mn-lt"/>
                <a:cs typeface="+mn-lt"/>
              </a:rPr>
              <a:t> </a:t>
            </a:r>
            <a:r>
              <a:rPr lang="en-US" sz="2400" dirty="0" err="1">
                <a:ea typeface="+mn-lt"/>
                <a:cs typeface="+mn-lt"/>
              </a:rPr>
              <a:t>değişik</a:t>
            </a:r>
            <a:r>
              <a:rPr lang="en-US" sz="2400" dirty="0">
                <a:ea typeface="+mn-lt"/>
                <a:cs typeface="+mn-lt"/>
              </a:rPr>
              <a:t> </a:t>
            </a:r>
            <a:r>
              <a:rPr lang="en-US" sz="2400" dirty="0" err="1">
                <a:ea typeface="+mn-lt"/>
                <a:cs typeface="+mn-lt"/>
              </a:rPr>
              <a:t>ihtiyaçlarına</a:t>
            </a:r>
            <a:r>
              <a:rPr lang="en-US" sz="2400" dirty="0">
                <a:ea typeface="+mn-lt"/>
                <a:cs typeface="+mn-lt"/>
              </a:rPr>
              <a:t> </a:t>
            </a:r>
            <a:r>
              <a:rPr lang="en-US" sz="2400" dirty="0" err="1">
                <a:ea typeface="+mn-lt"/>
                <a:cs typeface="+mn-lt"/>
              </a:rPr>
              <a:t>göre</a:t>
            </a:r>
            <a:r>
              <a:rPr lang="en-US" sz="2400" dirty="0">
                <a:ea typeface="+mn-lt"/>
                <a:cs typeface="+mn-lt"/>
              </a:rPr>
              <a:t> </a:t>
            </a:r>
            <a:r>
              <a:rPr lang="en-US" sz="2400" dirty="0" err="1">
                <a:ea typeface="+mn-lt"/>
                <a:cs typeface="+mn-lt"/>
              </a:rPr>
              <a:t>servislerle</a:t>
            </a:r>
            <a:r>
              <a:rPr lang="en-US" sz="2400" dirty="0">
                <a:ea typeface="+mn-lt"/>
                <a:cs typeface="+mn-lt"/>
              </a:rPr>
              <a:t> </a:t>
            </a:r>
            <a:r>
              <a:rPr lang="en-US" sz="2400" dirty="0" err="1">
                <a:ea typeface="+mn-lt"/>
                <a:cs typeface="+mn-lt"/>
              </a:rPr>
              <a:t>erişim</a:t>
            </a:r>
            <a:r>
              <a:rPr lang="en-US" sz="2400" dirty="0">
                <a:ea typeface="+mn-lt"/>
                <a:cs typeface="+mn-lt"/>
              </a:rPr>
              <a:t> </a:t>
            </a:r>
            <a:r>
              <a:rPr lang="en-US" sz="2400" dirty="0" err="1">
                <a:ea typeface="+mn-lt"/>
                <a:cs typeface="+mn-lt"/>
              </a:rPr>
              <a:t>protokolleri</a:t>
            </a:r>
            <a:r>
              <a:rPr lang="en-US" sz="2400" dirty="0">
                <a:ea typeface="+mn-lt"/>
                <a:cs typeface="+mn-lt"/>
              </a:rPr>
              <a:t>, </a:t>
            </a:r>
            <a:r>
              <a:rPr lang="en-US" sz="2400" dirty="0" err="1">
                <a:ea typeface="+mn-lt"/>
                <a:cs typeface="+mn-lt"/>
              </a:rPr>
              <a:t>veritabanı</a:t>
            </a:r>
            <a:r>
              <a:rPr lang="en-US" sz="2400" dirty="0">
                <a:ea typeface="+mn-lt"/>
                <a:cs typeface="+mn-lt"/>
              </a:rPr>
              <a:t> </a:t>
            </a:r>
            <a:r>
              <a:rPr lang="en-US" sz="2400" dirty="0" err="1">
                <a:ea typeface="+mn-lt"/>
                <a:cs typeface="+mn-lt"/>
              </a:rPr>
              <a:t>adaptörleri</a:t>
            </a:r>
            <a:r>
              <a:rPr lang="en-US" sz="2400" dirty="0">
                <a:ea typeface="+mn-lt"/>
                <a:cs typeface="+mn-lt"/>
              </a:rPr>
              <a:t> </a:t>
            </a:r>
            <a:r>
              <a:rPr lang="en-US" sz="2400" dirty="0" err="1">
                <a:ea typeface="+mn-lt"/>
                <a:cs typeface="+mn-lt"/>
              </a:rPr>
              <a:t>ve</a:t>
            </a:r>
            <a:r>
              <a:rPr lang="en-US" sz="2400" dirty="0">
                <a:ea typeface="+mn-lt"/>
                <a:cs typeface="+mn-lt"/>
              </a:rPr>
              <a:t> 3rd Party </a:t>
            </a:r>
            <a:r>
              <a:rPr lang="en-US" sz="2400" dirty="0" err="1">
                <a:ea typeface="+mn-lt"/>
                <a:cs typeface="+mn-lt"/>
              </a:rPr>
              <a:t>Adaptörleri</a:t>
            </a:r>
            <a:r>
              <a:rPr lang="en-US" sz="2400" dirty="0">
                <a:ea typeface="+mn-lt"/>
                <a:cs typeface="+mn-lt"/>
              </a:rPr>
              <a:t> </a:t>
            </a:r>
            <a:r>
              <a:rPr lang="en-US" sz="2400" dirty="0" err="1">
                <a:ea typeface="+mn-lt"/>
                <a:cs typeface="+mn-lt"/>
              </a:rPr>
              <a:t>sağlaması</a:t>
            </a:r>
            <a:r>
              <a:rPr lang="en-US" sz="2400" dirty="0">
                <a:ea typeface="+mn-lt"/>
                <a:cs typeface="+mn-lt"/>
              </a:rPr>
              <a:t> </a:t>
            </a:r>
            <a:r>
              <a:rPr lang="en-US" sz="2400" i="1" dirty="0">
                <a:ea typeface="+mn-lt"/>
                <a:cs typeface="+mn-lt"/>
              </a:rPr>
              <a:t>(SOAP, HTTP, REST, JMS, Email, FTP, EJB, DB Adapter, 3rd Party Adapter, Custom Adapter)</a:t>
            </a:r>
            <a:endParaRPr lang="en-US" sz="2400" dirty="0"/>
          </a:p>
        </p:txBody>
      </p:sp>
    </p:spTree>
    <p:extLst>
      <p:ext uri="{BB962C8B-B14F-4D97-AF65-F5344CB8AC3E}">
        <p14:creationId xmlns:p14="http://schemas.microsoft.com/office/powerpoint/2010/main" val="10473505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BFDB2-682C-C144-7DA1-7AE7BA9A6445}"/>
              </a:ext>
            </a:extLst>
          </p:cNvPr>
          <p:cNvSpPr>
            <a:spLocks noGrp="1"/>
          </p:cNvSpPr>
          <p:nvPr>
            <p:ph type="title"/>
          </p:nvPr>
        </p:nvSpPr>
        <p:spPr/>
        <p:txBody>
          <a:bodyPr/>
          <a:lstStyle/>
          <a:p>
            <a:r>
              <a:rPr lang="tr-TR" dirty="0">
                <a:solidFill>
                  <a:schemeClr val="accent2">
                    <a:lumMod val="75000"/>
                  </a:schemeClr>
                </a:solidFill>
              </a:rPr>
              <a:t>Avantajları</a:t>
            </a:r>
            <a:endParaRPr lang="en-US" dirty="0"/>
          </a:p>
        </p:txBody>
      </p:sp>
      <p:sp>
        <p:nvSpPr>
          <p:cNvPr id="3" name="Content Placeholder 2">
            <a:extLst>
              <a:ext uri="{FF2B5EF4-FFF2-40B4-BE49-F238E27FC236}">
                <a16:creationId xmlns:a16="http://schemas.microsoft.com/office/drawing/2014/main" id="{A1C72F65-C860-C562-FD53-BECB8184C179}"/>
              </a:ext>
            </a:extLst>
          </p:cNvPr>
          <p:cNvSpPr>
            <a:spLocks noGrp="1"/>
          </p:cNvSpPr>
          <p:nvPr>
            <p:ph idx="1"/>
          </p:nvPr>
        </p:nvSpPr>
        <p:spPr/>
        <p:txBody>
          <a:bodyPr>
            <a:normAutofit/>
          </a:bodyPr>
          <a:lstStyle/>
          <a:p>
            <a:pPr marL="0" indent="0" algn="l">
              <a:buNone/>
            </a:pPr>
            <a:endParaRPr lang="tr-TR" sz="2400" b="0" i="0" dirty="0">
              <a:solidFill>
                <a:srgbClr val="292929"/>
              </a:solidFill>
              <a:effectLst/>
              <a:latin typeface="Avenir Next LT Pro (Body)"/>
            </a:endParaRPr>
          </a:p>
          <a:p>
            <a:pPr algn="l">
              <a:buFont typeface="Arial" panose="020B0604020202020204" pitchFamily="34" charset="0"/>
              <a:buChar char="•"/>
            </a:pPr>
            <a:r>
              <a:rPr lang="en-US" sz="2400" b="0" i="0" dirty="0">
                <a:solidFill>
                  <a:srgbClr val="292929"/>
                </a:solidFill>
                <a:effectLst/>
                <a:latin typeface="Avenir Next LT Pro (Body)"/>
              </a:rPr>
              <a:t>Veri </a:t>
            </a:r>
            <a:r>
              <a:rPr lang="en-US" sz="2400" b="0" i="0" dirty="0" err="1">
                <a:solidFill>
                  <a:srgbClr val="292929"/>
                </a:solidFill>
                <a:effectLst/>
                <a:latin typeface="Avenir Next LT Pro (Body)"/>
              </a:rPr>
              <a:t>tutarsızlığının</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önüne</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geçilmiş</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olur</a:t>
            </a:r>
            <a:r>
              <a:rPr lang="en-US" sz="2400" b="0" i="0" dirty="0">
                <a:solidFill>
                  <a:srgbClr val="292929"/>
                </a:solidFill>
                <a:effectLst/>
                <a:latin typeface="Avenir Next LT Pro (Body)"/>
              </a:rPr>
              <a:t>.</a:t>
            </a:r>
          </a:p>
          <a:p>
            <a:pPr marL="0" indent="0" algn="l">
              <a:buNone/>
            </a:pPr>
            <a:endParaRPr lang="tr-TR" sz="2400" b="0" i="0" dirty="0">
              <a:solidFill>
                <a:srgbClr val="292929"/>
              </a:solidFill>
              <a:effectLst/>
              <a:latin typeface="Avenir Next LT Pro (Body)"/>
            </a:endParaRPr>
          </a:p>
          <a:p>
            <a:pPr algn="l">
              <a:buFont typeface="Arial" panose="020B0604020202020204" pitchFamily="34" charset="0"/>
              <a:buChar char="•"/>
            </a:pPr>
            <a:r>
              <a:rPr lang="en-US" sz="2400" b="0" i="0" dirty="0" err="1">
                <a:solidFill>
                  <a:srgbClr val="292929"/>
                </a:solidFill>
                <a:effectLst/>
                <a:latin typeface="Avenir Next LT Pro (Body)"/>
              </a:rPr>
              <a:t>Uygulamanın</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ayağa</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kaktığı</a:t>
            </a:r>
            <a:r>
              <a:rPr lang="en-US" sz="2400" b="0" i="0" dirty="0">
                <a:solidFill>
                  <a:srgbClr val="292929"/>
                </a:solidFill>
                <a:effectLst/>
                <a:latin typeface="Avenir Next LT Pro (Body)"/>
              </a:rPr>
              <a:t> host </a:t>
            </a:r>
            <a:r>
              <a:rPr lang="en-US" sz="2400" b="0" i="0" dirty="0" err="1">
                <a:solidFill>
                  <a:srgbClr val="292929"/>
                </a:solidFill>
                <a:effectLst/>
                <a:latin typeface="Avenir Next LT Pro (Body)"/>
              </a:rPr>
              <a:t>bilgisayar</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resetlendiğinde</a:t>
            </a:r>
            <a:r>
              <a:rPr lang="en-US" sz="2400" b="0" i="0" dirty="0">
                <a:solidFill>
                  <a:srgbClr val="292929"/>
                </a:solidFill>
                <a:effectLst/>
                <a:latin typeface="Avenir Next LT Pro (Body)"/>
              </a:rPr>
              <a:t> cache </a:t>
            </a:r>
            <a:r>
              <a:rPr lang="en-US" sz="2400" b="0" i="0" dirty="0" err="1">
                <a:solidFill>
                  <a:srgbClr val="292929"/>
                </a:solidFill>
                <a:effectLst/>
                <a:latin typeface="Avenir Next LT Pro (Body)"/>
              </a:rPr>
              <a:t>verileri</a:t>
            </a:r>
            <a:r>
              <a:rPr lang="en-US" sz="2400" b="0" i="0" dirty="0">
                <a:solidFill>
                  <a:srgbClr val="292929"/>
                </a:solidFill>
                <a:effectLst/>
                <a:latin typeface="Avenir Next LT Pro (Body)"/>
              </a:rPr>
              <a:t> </a:t>
            </a:r>
            <a:r>
              <a:rPr lang="en-US" sz="2400" b="0" i="0" dirty="0" err="1">
                <a:solidFill>
                  <a:srgbClr val="292929"/>
                </a:solidFill>
                <a:effectLst/>
                <a:latin typeface="Avenir Next LT Pro (Body)"/>
              </a:rPr>
              <a:t>silinmez</a:t>
            </a:r>
            <a:endParaRPr lang="en-US" sz="2400" b="0" i="0" dirty="0">
              <a:solidFill>
                <a:srgbClr val="292929"/>
              </a:solidFill>
              <a:effectLst/>
              <a:latin typeface="Avenir Next LT Pro (Body)"/>
            </a:endParaRPr>
          </a:p>
          <a:p>
            <a:endParaRPr lang="tr-TR" sz="2400" dirty="0">
              <a:latin typeface="Avenir Next LT Pro (Body)"/>
            </a:endParaRPr>
          </a:p>
          <a:p>
            <a:r>
              <a:rPr lang="tr-TR" sz="2400" dirty="0">
                <a:latin typeface="Avenir Next LT Pro (Body)"/>
              </a:rPr>
              <a:t>Micro Hizmetler arasında Session yönetimi, State yönetimi yapabilmemize olanak sağlar.</a:t>
            </a:r>
          </a:p>
          <a:p>
            <a:endParaRPr lang="tr-TR" dirty="0"/>
          </a:p>
          <a:p>
            <a:pPr marL="0" indent="0">
              <a:buNone/>
            </a:pPr>
            <a:endParaRPr lang="en-US" dirty="0"/>
          </a:p>
        </p:txBody>
      </p:sp>
    </p:spTree>
    <p:extLst>
      <p:ext uri="{BB962C8B-B14F-4D97-AF65-F5344CB8AC3E}">
        <p14:creationId xmlns:p14="http://schemas.microsoft.com/office/powerpoint/2010/main" val="230317379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4C1B-7F42-BAAD-A859-BB3E6F277FFD}"/>
              </a:ext>
            </a:extLst>
          </p:cNvPr>
          <p:cNvSpPr>
            <a:spLocks noGrp="1"/>
          </p:cNvSpPr>
          <p:nvPr>
            <p:ph type="title"/>
          </p:nvPr>
        </p:nvSpPr>
        <p:spPr/>
        <p:txBody>
          <a:bodyPr/>
          <a:lstStyle/>
          <a:p>
            <a:r>
              <a:rPr lang="tr-TR" dirty="0">
                <a:solidFill>
                  <a:schemeClr val="accent2">
                    <a:lumMod val="75000"/>
                  </a:schemeClr>
                </a:solidFill>
              </a:rPr>
              <a:t>Dezavantajaları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87FD7F95-3CAD-874B-D67E-88EF4A793616}"/>
              </a:ext>
            </a:extLst>
          </p:cNvPr>
          <p:cNvSpPr>
            <a:spLocks noGrp="1"/>
          </p:cNvSpPr>
          <p:nvPr>
            <p:ph idx="1"/>
          </p:nvPr>
        </p:nvSpPr>
        <p:spPr/>
        <p:txBody>
          <a:bodyPr/>
          <a:lstStyle/>
          <a:p>
            <a:r>
              <a:rPr lang="en-US" b="0" i="0" dirty="0" err="1">
                <a:solidFill>
                  <a:srgbClr val="292929"/>
                </a:solidFill>
                <a:effectLst/>
                <a:latin typeface="source-serif-pro"/>
              </a:rPr>
              <a:t>Farklı</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service ‘den cache </a:t>
            </a:r>
            <a:r>
              <a:rPr lang="en-US" b="0" i="0" dirty="0" err="1">
                <a:solidFill>
                  <a:srgbClr val="292929"/>
                </a:solidFill>
                <a:effectLst/>
                <a:latin typeface="source-serif-pro"/>
              </a:rPr>
              <a:t>dataları</a:t>
            </a:r>
            <a:r>
              <a:rPr lang="en-US" b="0" i="0" dirty="0">
                <a:solidFill>
                  <a:srgbClr val="292929"/>
                </a:solidFill>
                <a:effectLst/>
                <a:latin typeface="source-serif-pro"/>
              </a:rPr>
              <a:t> </a:t>
            </a:r>
            <a:r>
              <a:rPr lang="en-US" b="0" i="0" dirty="0" err="1">
                <a:solidFill>
                  <a:srgbClr val="292929"/>
                </a:solidFill>
                <a:effectLst/>
                <a:latin typeface="source-serif-pro"/>
              </a:rPr>
              <a:t>istendiği</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In-Memory Cache </a:t>
            </a:r>
            <a:r>
              <a:rPr lang="en-US" b="0" i="0" dirty="0" err="1">
                <a:solidFill>
                  <a:srgbClr val="292929"/>
                </a:solidFill>
                <a:effectLst/>
                <a:latin typeface="source-serif-pro"/>
              </a:rPr>
              <a:t>yöntemine</a:t>
            </a:r>
            <a:r>
              <a:rPr lang="en-US" b="0" i="0" dirty="0">
                <a:solidFill>
                  <a:srgbClr val="292929"/>
                </a:solidFill>
                <a:effectLst/>
                <a:latin typeface="source-serif-pro"/>
              </a:rPr>
              <a:t> </a:t>
            </a:r>
            <a:r>
              <a:rPr lang="en-US" b="0" i="0" dirty="0" err="1">
                <a:solidFill>
                  <a:srgbClr val="292929"/>
                </a:solidFill>
                <a:effectLst/>
                <a:latin typeface="source-serif-pro"/>
              </a:rPr>
              <a:t>göere</a:t>
            </a:r>
            <a:r>
              <a:rPr lang="en-US" b="0" i="0" dirty="0">
                <a:solidFill>
                  <a:srgbClr val="292929"/>
                </a:solidFill>
                <a:effectLst/>
                <a:latin typeface="source-serif-pro"/>
              </a:rPr>
              <a:t> </a:t>
            </a:r>
            <a:r>
              <a:rPr lang="en-US" b="0" i="0" dirty="0" err="1">
                <a:solidFill>
                  <a:srgbClr val="292929"/>
                </a:solidFill>
                <a:effectLst/>
                <a:latin typeface="source-serif-pro"/>
              </a:rPr>
              <a:t>daha</a:t>
            </a:r>
            <a:r>
              <a:rPr lang="en-US" b="0" i="0" dirty="0">
                <a:solidFill>
                  <a:srgbClr val="292929"/>
                </a:solidFill>
                <a:effectLst/>
                <a:latin typeface="source-serif-pro"/>
              </a:rPr>
              <a:t> </a:t>
            </a:r>
            <a:r>
              <a:rPr lang="en-US" b="0" i="0" dirty="0" err="1">
                <a:solidFill>
                  <a:srgbClr val="292929"/>
                </a:solidFill>
                <a:effectLst/>
                <a:latin typeface="source-serif-pro"/>
              </a:rPr>
              <a:t>yavaşdır</a:t>
            </a:r>
            <a:r>
              <a:rPr lang="en-US" b="0" i="0" dirty="0">
                <a:solidFill>
                  <a:srgbClr val="292929"/>
                </a:solidFill>
                <a:effectLst/>
                <a:latin typeface="source-serif-pro"/>
              </a:rPr>
              <a:t>.</a:t>
            </a:r>
          </a:p>
          <a:p>
            <a:pPr marL="0" indent="0">
              <a:buNone/>
            </a:pPr>
            <a:endParaRPr lang="tr-TR" dirty="0"/>
          </a:p>
          <a:p>
            <a:r>
              <a:rPr lang="en-US" b="0" i="0" dirty="0">
                <a:solidFill>
                  <a:srgbClr val="292929"/>
                </a:solidFill>
                <a:effectLst/>
                <a:latin typeface="source-serif-pro"/>
              </a:rPr>
              <a:t>In-Memory Cache </a:t>
            </a:r>
            <a:r>
              <a:rPr lang="en-US" b="0" i="0" dirty="0" err="1">
                <a:solidFill>
                  <a:srgbClr val="292929"/>
                </a:solidFill>
                <a:effectLst/>
                <a:latin typeface="source-serif-pro"/>
              </a:rPr>
              <a:t>yöntemine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kullanımı</a:t>
            </a:r>
            <a:r>
              <a:rPr lang="en-US" b="0" i="0" dirty="0">
                <a:solidFill>
                  <a:srgbClr val="292929"/>
                </a:solidFill>
                <a:effectLst/>
                <a:latin typeface="source-serif-pro"/>
              </a:rPr>
              <a:t> </a:t>
            </a:r>
            <a:r>
              <a:rPr lang="en-US" b="0" i="0" dirty="0" err="1">
                <a:solidFill>
                  <a:srgbClr val="292929"/>
                </a:solidFill>
                <a:effectLst/>
                <a:latin typeface="source-serif-pro"/>
              </a:rPr>
              <a:t>daha</a:t>
            </a:r>
            <a:r>
              <a:rPr lang="en-US" b="0" i="0" dirty="0">
                <a:solidFill>
                  <a:srgbClr val="292929"/>
                </a:solidFill>
                <a:effectLst/>
                <a:latin typeface="source-serif-pro"/>
              </a:rPr>
              <a:t> </a:t>
            </a:r>
            <a:r>
              <a:rPr lang="en-US" b="0" i="0" dirty="0" err="1">
                <a:solidFill>
                  <a:srgbClr val="292929"/>
                </a:solidFill>
                <a:effectLst/>
                <a:latin typeface="source-serif-pro"/>
              </a:rPr>
              <a:t>zordur</a:t>
            </a:r>
            <a:r>
              <a:rPr lang="en-US" b="0" i="0" dirty="0">
                <a:solidFill>
                  <a:srgbClr val="292929"/>
                </a:solidFill>
                <a:effectLst/>
                <a:latin typeface="source-serif-pro"/>
              </a:rPr>
              <a:t>.</a:t>
            </a:r>
          </a:p>
          <a:p>
            <a:endParaRPr lang="en-US" dirty="0"/>
          </a:p>
        </p:txBody>
      </p:sp>
    </p:spTree>
    <p:extLst>
      <p:ext uri="{BB962C8B-B14F-4D97-AF65-F5344CB8AC3E}">
        <p14:creationId xmlns:p14="http://schemas.microsoft.com/office/powerpoint/2010/main" val="571994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F25A7-93C7-498A-9C5B-FDAA79D13836}"/>
              </a:ext>
            </a:extLst>
          </p:cNvPr>
          <p:cNvSpPr>
            <a:spLocks noGrp="1"/>
          </p:cNvSpPr>
          <p:nvPr>
            <p:ph type="title"/>
          </p:nvPr>
        </p:nvSpPr>
        <p:spPr/>
        <p:txBody>
          <a:bodyPr/>
          <a:lstStyle/>
          <a:p>
            <a:r>
              <a:rPr lang="en-US" i="0" u="none" strike="noStrike" dirty="0">
                <a:solidFill>
                  <a:schemeClr val="accent2">
                    <a:lumMod val="75000"/>
                  </a:schemeClr>
                </a:solidFill>
                <a:latin typeface="Avenir Next LT Pro"/>
                <a:ea typeface="Avenir Next LT Pro"/>
                <a:cs typeface="Avenir Next LT Pro"/>
              </a:rPr>
              <a:t>Service Hosting  </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CDCD8446-4E4D-4D4B-8271-82A33F8717DE}"/>
              </a:ext>
            </a:extLst>
          </p:cNvPr>
          <p:cNvSpPr>
            <a:spLocks noGrp="1"/>
          </p:cNvSpPr>
          <p:nvPr>
            <p:ph idx="1"/>
          </p:nvPr>
        </p:nvSpPr>
        <p:spPr/>
        <p:txBody>
          <a:bodyPr vert="horz" lIns="91440" tIns="45720" rIns="91440" bIns="45720" rtlCol="0" anchor="t">
            <a:normAutofit/>
          </a:bodyPr>
          <a:lstStyle/>
          <a:p>
            <a:pPr marL="0" indent="0">
              <a:buNone/>
            </a:pPr>
            <a:r>
              <a:rPr lang="en-US" sz="2400" dirty="0" err="1">
                <a:ea typeface="+mn-lt"/>
                <a:cs typeface="+mn-lt"/>
              </a:rPr>
              <a:t>Servislerin</a:t>
            </a:r>
            <a:r>
              <a:rPr lang="en-US" sz="2400" dirty="0">
                <a:ea typeface="+mn-lt"/>
                <a:cs typeface="+mn-lt"/>
              </a:rPr>
              <a:t> </a:t>
            </a:r>
            <a:r>
              <a:rPr lang="en-US" sz="2400" dirty="0" err="1">
                <a:ea typeface="+mn-lt"/>
                <a:cs typeface="+mn-lt"/>
              </a:rPr>
              <a:t>yüklendiği</a:t>
            </a:r>
            <a:r>
              <a:rPr lang="en-US" sz="2400" dirty="0">
                <a:ea typeface="+mn-lt"/>
                <a:cs typeface="+mn-lt"/>
              </a:rPr>
              <a:t>, </a:t>
            </a:r>
            <a:r>
              <a:rPr lang="en-US" sz="2400" dirty="0" err="1">
                <a:ea typeface="+mn-lt"/>
                <a:cs typeface="+mn-lt"/>
              </a:rPr>
              <a:t>servislere</a:t>
            </a:r>
            <a:r>
              <a:rPr lang="en-US" sz="2400" dirty="0">
                <a:ea typeface="+mn-lt"/>
                <a:cs typeface="+mn-lt"/>
              </a:rPr>
              <a:t> </a:t>
            </a:r>
            <a:r>
              <a:rPr lang="en-US" sz="2400" dirty="0" err="1">
                <a:ea typeface="+mn-lt"/>
                <a:cs typeface="+mn-lt"/>
              </a:rPr>
              <a:t>erişimin</a:t>
            </a:r>
            <a:r>
              <a:rPr lang="en-US" sz="2400" dirty="0">
                <a:ea typeface="+mn-lt"/>
                <a:cs typeface="+mn-lt"/>
              </a:rPr>
              <a:t> </a:t>
            </a:r>
            <a:r>
              <a:rPr lang="en-US" sz="2400" dirty="0" err="1">
                <a:ea typeface="+mn-lt"/>
                <a:cs typeface="+mn-lt"/>
              </a:rPr>
              <a:t>sağlandığı</a:t>
            </a:r>
            <a:r>
              <a:rPr lang="en-US" sz="2400" dirty="0">
                <a:ea typeface="+mn-lt"/>
                <a:cs typeface="+mn-lt"/>
              </a:rPr>
              <a:t>, </a:t>
            </a:r>
            <a:r>
              <a:rPr lang="en-US" sz="2400" dirty="0" err="1">
                <a:ea typeface="+mn-lt"/>
                <a:cs typeface="+mn-lt"/>
              </a:rPr>
              <a:t>yaşam</a:t>
            </a:r>
            <a:r>
              <a:rPr lang="en-US" sz="2400" dirty="0">
                <a:ea typeface="+mn-lt"/>
                <a:cs typeface="+mn-lt"/>
              </a:rPr>
              <a:t> </a:t>
            </a:r>
            <a:r>
              <a:rPr lang="en-US" sz="2400" dirty="0" err="1">
                <a:ea typeface="+mn-lt"/>
                <a:cs typeface="+mn-lt"/>
              </a:rPr>
              <a:t>döngülerinin</a:t>
            </a:r>
            <a:r>
              <a:rPr lang="en-US" sz="2400" dirty="0">
                <a:ea typeface="+mn-lt"/>
                <a:cs typeface="+mn-lt"/>
              </a:rPr>
              <a:t> </a:t>
            </a:r>
            <a:r>
              <a:rPr lang="en-US" sz="2400" dirty="0" err="1">
                <a:ea typeface="+mn-lt"/>
                <a:cs typeface="+mn-lt"/>
              </a:rPr>
              <a:t>yönetildiği</a:t>
            </a:r>
            <a:r>
              <a:rPr lang="en-US" sz="2400" dirty="0">
                <a:ea typeface="+mn-lt"/>
                <a:cs typeface="+mn-lt"/>
              </a:rPr>
              <a:t> </a:t>
            </a:r>
            <a:r>
              <a:rPr lang="en-US" sz="2400" dirty="0" err="1">
                <a:ea typeface="+mn-lt"/>
                <a:cs typeface="+mn-lt"/>
              </a:rPr>
              <a:t>kısım</a:t>
            </a:r>
            <a:r>
              <a:rPr lang="en-US" sz="2400" dirty="0">
                <a:ea typeface="+mn-lt"/>
                <a:cs typeface="+mn-lt"/>
              </a:rPr>
              <a:t>.</a:t>
            </a:r>
            <a:br>
              <a:rPr lang="en-US" sz="2400" dirty="0">
                <a:ea typeface="+mn-lt"/>
                <a:cs typeface="+mn-lt"/>
              </a:rPr>
            </a:br>
            <a:r>
              <a:rPr lang="en-US" sz="2400" dirty="0">
                <a:ea typeface="+mn-lt"/>
                <a:cs typeface="+mn-lt"/>
              </a:rPr>
              <a:t>(Service Container, Component Model)</a:t>
            </a:r>
            <a:endParaRPr lang="en-US" sz="2400" dirty="0"/>
          </a:p>
        </p:txBody>
      </p:sp>
    </p:spTree>
    <p:extLst>
      <p:ext uri="{BB962C8B-B14F-4D97-AF65-F5344CB8AC3E}">
        <p14:creationId xmlns:p14="http://schemas.microsoft.com/office/powerpoint/2010/main" val="3816052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1EA9-632B-4FFE-910A-90AD6B57AC32}"/>
              </a:ext>
            </a:extLst>
          </p:cNvPr>
          <p:cNvSpPr>
            <a:spLocks noGrp="1"/>
          </p:cNvSpPr>
          <p:nvPr>
            <p:ph type="title"/>
          </p:nvPr>
        </p:nvSpPr>
        <p:spPr/>
        <p:txBody>
          <a:bodyPr/>
          <a:lstStyle/>
          <a:p>
            <a:r>
              <a:rPr lang="en-US" dirty="0">
                <a:solidFill>
                  <a:schemeClr val="accent2">
                    <a:lumMod val="75000"/>
                  </a:schemeClr>
                </a:solidFill>
                <a:ea typeface="+mj-lt"/>
                <a:cs typeface="+mj-lt"/>
              </a:rPr>
              <a:t>Security</a:t>
            </a:r>
          </a:p>
        </p:txBody>
      </p:sp>
      <p:sp>
        <p:nvSpPr>
          <p:cNvPr id="3" name="Content Placeholder 2">
            <a:extLst>
              <a:ext uri="{FF2B5EF4-FFF2-40B4-BE49-F238E27FC236}">
                <a16:creationId xmlns:a16="http://schemas.microsoft.com/office/drawing/2014/main" id="{253D3D96-B52C-4B53-895B-09C9A9A3229C}"/>
              </a:ext>
            </a:extLst>
          </p:cNvPr>
          <p:cNvSpPr>
            <a:spLocks noGrp="1"/>
          </p:cNvSpPr>
          <p:nvPr>
            <p:ph idx="1"/>
          </p:nvPr>
        </p:nvSpPr>
        <p:spPr/>
        <p:txBody>
          <a:bodyPr vert="horz" lIns="91440" tIns="45720" rIns="91440" bIns="45720" rtlCol="0" anchor="t">
            <a:normAutofit/>
          </a:bodyPr>
          <a:lstStyle/>
          <a:p>
            <a:pPr marL="0" indent="0">
              <a:buNone/>
            </a:pPr>
            <a:r>
              <a:rPr lang="en-US" sz="2400" dirty="0">
                <a:ea typeface="+mn-lt"/>
                <a:cs typeface="+mn-lt"/>
              </a:rPr>
              <a:t>Transport </a:t>
            </a:r>
            <a:r>
              <a:rPr lang="en-US" sz="2400" err="1">
                <a:ea typeface="+mn-lt"/>
                <a:cs typeface="+mn-lt"/>
              </a:rPr>
              <a:t>ve</a:t>
            </a:r>
            <a:r>
              <a:rPr lang="en-US" sz="2400" dirty="0">
                <a:ea typeface="+mn-lt"/>
                <a:cs typeface="+mn-lt"/>
              </a:rPr>
              <a:t> </a:t>
            </a:r>
            <a:r>
              <a:rPr lang="en-US" sz="2400" err="1">
                <a:ea typeface="+mn-lt"/>
                <a:cs typeface="+mn-lt"/>
              </a:rPr>
              <a:t>Mesaj</a:t>
            </a:r>
            <a:r>
              <a:rPr lang="en-US" sz="2400" dirty="0">
                <a:ea typeface="+mn-lt"/>
                <a:cs typeface="+mn-lt"/>
              </a:rPr>
              <a:t> </a:t>
            </a:r>
            <a:r>
              <a:rPr lang="en-US" sz="2400" err="1">
                <a:ea typeface="+mn-lt"/>
                <a:cs typeface="+mn-lt"/>
              </a:rPr>
              <a:t>seviyesinde</a:t>
            </a:r>
            <a:r>
              <a:rPr lang="en-US" sz="2400" dirty="0">
                <a:ea typeface="+mn-lt"/>
                <a:cs typeface="+mn-lt"/>
              </a:rPr>
              <a:t> </a:t>
            </a:r>
            <a:r>
              <a:rPr lang="en-US" sz="2400" err="1">
                <a:ea typeface="+mn-lt"/>
                <a:cs typeface="+mn-lt"/>
              </a:rPr>
              <a:t>güvenlik</a:t>
            </a:r>
            <a:r>
              <a:rPr lang="en-US" sz="2400" dirty="0">
                <a:ea typeface="+mn-lt"/>
                <a:cs typeface="+mn-lt"/>
              </a:rPr>
              <a:t> </a:t>
            </a:r>
            <a:r>
              <a:rPr lang="en-US" sz="2400" err="1">
                <a:ea typeface="+mn-lt"/>
                <a:cs typeface="+mn-lt"/>
              </a:rPr>
              <a:t>sağlandığı</a:t>
            </a:r>
            <a:r>
              <a:rPr lang="en-US" sz="2400" dirty="0">
                <a:ea typeface="+mn-lt"/>
                <a:cs typeface="+mn-lt"/>
              </a:rPr>
              <a:t> </a:t>
            </a:r>
            <a:r>
              <a:rPr lang="en-US" sz="2400" err="1">
                <a:ea typeface="+mn-lt"/>
                <a:cs typeface="+mn-lt"/>
              </a:rPr>
              <a:t>kısımdır</a:t>
            </a:r>
            <a:r>
              <a:rPr lang="en-US" sz="2400" dirty="0">
                <a:ea typeface="+mn-lt"/>
                <a:cs typeface="+mn-lt"/>
              </a:rPr>
              <a:t>. </a:t>
            </a:r>
            <a:r>
              <a:rPr lang="en-US" sz="2400" err="1">
                <a:ea typeface="+mn-lt"/>
                <a:cs typeface="+mn-lt"/>
              </a:rPr>
              <a:t>Servisler</a:t>
            </a:r>
            <a:r>
              <a:rPr lang="en-US" sz="2400" dirty="0">
                <a:ea typeface="+mn-lt"/>
                <a:cs typeface="+mn-lt"/>
              </a:rPr>
              <a:t> </a:t>
            </a:r>
            <a:r>
              <a:rPr lang="en-US" sz="2400" err="1">
                <a:ea typeface="+mn-lt"/>
                <a:cs typeface="+mn-lt"/>
              </a:rPr>
              <a:t>için</a:t>
            </a:r>
            <a:r>
              <a:rPr lang="en-US" sz="2400" dirty="0">
                <a:ea typeface="+mn-lt"/>
                <a:cs typeface="+mn-lt"/>
              </a:rPr>
              <a:t> </a:t>
            </a:r>
            <a:r>
              <a:rPr lang="en-US" sz="2400" err="1">
                <a:ea typeface="+mn-lt"/>
                <a:cs typeface="+mn-lt"/>
              </a:rPr>
              <a:t>kimlik</a:t>
            </a:r>
            <a:r>
              <a:rPr lang="en-US" sz="2400" dirty="0">
                <a:ea typeface="+mn-lt"/>
                <a:cs typeface="+mn-lt"/>
              </a:rPr>
              <a:t> </a:t>
            </a:r>
            <a:r>
              <a:rPr lang="en-US" sz="2400" err="1">
                <a:ea typeface="+mn-lt"/>
                <a:cs typeface="+mn-lt"/>
              </a:rPr>
              <a:t>doğrulaması</a:t>
            </a:r>
            <a:r>
              <a:rPr lang="en-US" sz="2400" dirty="0">
                <a:ea typeface="+mn-lt"/>
                <a:cs typeface="+mn-lt"/>
              </a:rPr>
              <a:t> </a:t>
            </a:r>
            <a:r>
              <a:rPr lang="en-US" sz="2400" err="1">
                <a:ea typeface="+mn-lt"/>
                <a:cs typeface="+mn-lt"/>
              </a:rPr>
              <a:t>ve</a:t>
            </a:r>
            <a:r>
              <a:rPr lang="en-US" sz="2400" dirty="0">
                <a:ea typeface="+mn-lt"/>
                <a:cs typeface="+mn-lt"/>
              </a:rPr>
              <a:t> </a:t>
            </a:r>
            <a:r>
              <a:rPr lang="en-US" sz="2400" err="1">
                <a:ea typeface="+mn-lt"/>
                <a:cs typeface="+mn-lt"/>
              </a:rPr>
              <a:t>yetkilendirmenin</a:t>
            </a:r>
            <a:r>
              <a:rPr lang="en-US" sz="2400" dirty="0">
                <a:ea typeface="+mn-lt"/>
                <a:cs typeface="+mn-lt"/>
              </a:rPr>
              <a:t> </a:t>
            </a:r>
            <a:r>
              <a:rPr lang="en-US" sz="2400" err="1">
                <a:ea typeface="+mn-lt"/>
                <a:cs typeface="+mn-lt"/>
              </a:rPr>
              <a:t>yapılabilmesine</a:t>
            </a:r>
            <a:r>
              <a:rPr lang="en-US" sz="2400" dirty="0">
                <a:ea typeface="+mn-lt"/>
                <a:cs typeface="+mn-lt"/>
              </a:rPr>
              <a:t> </a:t>
            </a:r>
            <a:r>
              <a:rPr lang="en-US" sz="2400" err="1">
                <a:ea typeface="+mn-lt"/>
                <a:cs typeface="+mn-lt"/>
              </a:rPr>
              <a:t>olanak</a:t>
            </a:r>
            <a:r>
              <a:rPr lang="en-US" sz="2400" dirty="0">
                <a:ea typeface="+mn-lt"/>
                <a:cs typeface="+mn-lt"/>
              </a:rPr>
              <a:t> </a:t>
            </a:r>
            <a:r>
              <a:rPr lang="en-US" sz="2400" err="1">
                <a:ea typeface="+mn-lt"/>
                <a:cs typeface="+mn-lt"/>
              </a:rPr>
              <a:t>sağlar</a:t>
            </a:r>
            <a:r>
              <a:rPr lang="en-US" sz="2400" dirty="0">
                <a:ea typeface="+mn-lt"/>
                <a:cs typeface="+mn-lt"/>
              </a:rPr>
              <a:t>. </a:t>
            </a:r>
            <a:r>
              <a:rPr lang="en-US" sz="2400" err="1">
                <a:ea typeface="+mn-lt"/>
                <a:cs typeface="+mn-lt"/>
              </a:rPr>
              <a:t>Mesajların</a:t>
            </a:r>
            <a:r>
              <a:rPr lang="en-US" sz="2400" dirty="0">
                <a:ea typeface="+mn-lt"/>
                <a:cs typeface="+mn-lt"/>
              </a:rPr>
              <a:t> Encryption/Decryption </a:t>
            </a:r>
            <a:r>
              <a:rPr lang="en-US" sz="2400" err="1">
                <a:ea typeface="+mn-lt"/>
                <a:cs typeface="+mn-lt"/>
              </a:rPr>
              <a:t>yapılmasını</a:t>
            </a:r>
            <a:r>
              <a:rPr lang="en-US" sz="2400" dirty="0">
                <a:ea typeface="+mn-lt"/>
                <a:cs typeface="+mn-lt"/>
              </a:rPr>
              <a:t> </a:t>
            </a:r>
            <a:r>
              <a:rPr lang="en-US" sz="2400" err="1">
                <a:ea typeface="+mn-lt"/>
                <a:cs typeface="+mn-lt"/>
              </a:rPr>
              <a:t>sağlar</a:t>
            </a:r>
            <a:r>
              <a:rPr lang="en-US" sz="2400" dirty="0">
                <a:ea typeface="+mn-lt"/>
                <a:cs typeface="+mn-lt"/>
              </a:rPr>
              <a:t>.</a:t>
            </a:r>
            <a:br>
              <a:rPr lang="en-US" sz="2400" dirty="0">
                <a:ea typeface="+mn-lt"/>
                <a:cs typeface="+mn-lt"/>
              </a:rPr>
            </a:br>
            <a:r>
              <a:rPr lang="en-US" sz="2400" dirty="0">
                <a:ea typeface="+mn-lt"/>
                <a:cs typeface="+mn-lt"/>
              </a:rPr>
              <a:t>(Authentication, Authorization, Encryption, Security Mediation)</a:t>
            </a:r>
            <a:endParaRPr lang="en-US" sz="2400" dirty="0"/>
          </a:p>
        </p:txBody>
      </p:sp>
    </p:spTree>
    <p:extLst>
      <p:ext uri="{BB962C8B-B14F-4D97-AF65-F5344CB8AC3E}">
        <p14:creationId xmlns:p14="http://schemas.microsoft.com/office/powerpoint/2010/main" val="2581717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F33FB-DA0A-71CD-A58E-26AF46597EDA}"/>
              </a:ext>
            </a:extLst>
          </p:cNvPr>
          <p:cNvSpPr>
            <a:spLocks noGrp="1"/>
          </p:cNvSpPr>
          <p:nvPr>
            <p:ph type="title"/>
          </p:nvPr>
        </p:nvSpPr>
        <p:spPr>
          <a:xfrm>
            <a:off x="838200" y="1"/>
            <a:ext cx="10515600" cy="852255"/>
          </a:xfrm>
        </p:spPr>
        <p:txBody>
          <a:bodyPr>
            <a:normAutofit/>
          </a:bodyPr>
          <a:lstStyle/>
          <a:p>
            <a:r>
              <a:rPr lang="tr-TR" sz="3200" dirty="0">
                <a:solidFill>
                  <a:schemeClr val="accent2">
                    <a:lumMod val="75000"/>
                  </a:schemeClr>
                </a:solidFill>
              </a:rPr>
              <a:t>Eğitim</a:t>
            </a:r>
            <a:r>
              <a:rPr lang="tr-TR" sz="3200" dirty="0"/>
              <a:t> </a:t>
            </a:r>
            <a:r>
              <a:rPr lang="tr-TR" sz="3200" dirty="0">
                <a:solidFill>
                  <a:schemeClr val="accent2">
                    <a:lumMod val="75000"/>
                  </a:schemeClr>
                </a:solidFill>
              </a:rPr>
              <a:t>Kataloğu</a:t>
            </a:r>
            <a:r>
              <a:rPr lang="tr-TR" sz="3200" dirty="0"/>
              <a:t>	</a:t>
            </a:r>
            <a:endParaRPr lang="en-US" sz="3200" dirty="0"/>
          </a:p>
        </p:txBody>
      </p:sp>
      <p:sp>
        <p:nvSpPr>
          <p:cNvPr id="3" name="Content Placeholder 2">
            <a:extLst>
              <a:ext uri="{FF2B5EF4-FFF2-40B4-BE49-F238E27FC236}">
                <a16:creationId xmlns:a16="http://schemas.microsoft.com/office/drawing/2014/main" id="{22A935DB-5B28-A4A1-D97A-63DA0E2F2BE9}"/>
              </a:ext>
            </a:extLst>
          </p:cNvPr>
          <p:cNvSpPr>
            <a:spLocks noGrp="1"/>
          </p:cNvSpPr>
          <p:nvPr>
            <p:ph idx="1"/>
          </p:nvPr>
        </p:nvSpPr>
        <p:spPr>
          <a:xfrm>
            <a:off x="838200" y="763479"/>
            <a:ext cx="10515600" cy="6094519"/>
          </a:xfrm>
        </p:spPr>
        <p:txBody>
          <a:bodyPr>
            <a:normAutofit/>
          </a:bodyPr>
          <a:lstStyle/>
          <a:p>
            <a:r>
              <a:rPr lang="tr-TR" sz="1600" b="1" dirty="0"/>
              <a:t>SOA (Servis Tabanlı Uygulama Geliştirme Mimarisi)</a:t>
            </a:r>
          </a:p>
          <a:p>
            <a:pPr lvl="1"/>
            <a:r>
              <a:rPr lang="tr-TR" sz="1600" dirty="0"/>
              <a:t>SOA Nedir</a:t>
            </a:r>
          </a:p>
          <a:p>
            <a:pPr lvl="1"/>
            <a:r>
              <a:rPr lang="tr-TR" sz="1600" dirty="0"/>
              <a:t>Monolithic ve SOA Service arasındaki farklar</a:t>
            </a:r>
          </a:p>
          <a:p>
            <a:pPr lvl="1"/>
            <a:r>
              <a:rPr lang="tr-TR" sz="1600" dirty="0"/>
              <a:t>Services, Contracts, EndPoints, Messages Kavramı</a:t>
            </a:r>
          </a:p>
          <a:p>
            <a:pPr lvl="1"/>
            <a:r>
              <a:rPr lang="tr-TR" sz="1600" dirty="0"/>
              <a:t>SOAP Envelope Kavramı</a:t>
            </a:r>
          </a:p>
          <a:p>
            <a:pPr lvl="1"/>
            <a:r>
              <a:rPr lang="tr-TR" sz="1600" dirty="0"/>
              <a:t>EBS (Enterprice Service Bus) Kavramı</a:t>
            </a:r>
          </a:p>
          <a:p>
            <a:r>
              <a:rPr lang="tr-TR" sz="1600" b="1" dirty="0"/>
              <a:t>Micro Services (Mikro Hizmet Mimarisi)</a:t>
            </a:r>
          </a:p>
          <a:p>
            <a:pPr lvl="1"/>
            <a:r>
              <a:rPr lang="tr-TR" sz="1600" dirty="0"/>
              <a:t>Mikro Hizmet Nedir ?</a:t>
            </a:r>
          </a:p>
          <a:p>
            <a:pPr lvl="1"/>
            <a:r>
              <a:rPr lang="tr-TR" sz="1600" dirty="0"/>
              <a:t>Monolithic ve Micro Service arasındaki farklar</a:t>
            </a:r>
          </a:p>
          <a:p>
            <a:pPr lvl="1"/>
            <a:r>
              <a:rPr lang="tr-TR" sz="1600" dirty="0"/>
              <a:t>SOA ve Micro Service arasındaki farklar</a:t>
            </a:r>
          </a:p>
          <a:p>
            <a:pPr lvl="1"/>
            <a:r>
              <a:rPr lang="tr-TR" sz="1600" dirty="0"/>
              <a:t>Mikro Hizmetlerde Ölçeklendirilebilirlik</a:t>
            </a:r>
          </a:p>
          <a:p>
            <a:pPr lvl="1"/>
            <a:r>
              <a:rPr lang="tr-TR" sz="1600" dirty="0"/>
              <a:t>REST Service Kavramı	</a:t>
            </a:r>
          </a:p>
          <a:p>
            <a:pPr lvl="2"/>
            <a:r>
              <a:rPr lang="tr-TR" sz="1600" dirty="0"/>
              <a:t>Resource ve URI Kavramı</a:t>
            </a:r>
          </a:p>
          <a:p>
            <a:pPr lvl="2"/>
            <a:r>
              <a:rPr lang="tr-TR" sz="1600" dirty="0"/>
              <a:t>Stateless Kavramı</a:t>
            </a:r>
          </a:p>
          <a:p>
            <a:pPr lvl="2"/>
            <a:r>
              <a:rPr lang="tr-TR" sz="1600" dirty="0"/>
              <a:t>Http Verbs (GET,POST,PUT,DELETE,POST, PATCH)</a:t>
            </a:r>
          </a:p>
          <a:p>
            <a:pPr lvl="2"/>
            <a:r>
              <a:rPr lang="tr-TR" sz="1600" dirty="0"/>
              <a:t>Http Status Code </a:t>
            </a:r>
          </a:p>
          <a:p>
            <a:pPr lvl="1"/>
            <a:r>
              <a:rPr lang="tr-TR" sz="1600" dirty="0"/>
              <a:t>Rest Mimarilerde Güvenlik</a:t>
            </a:r>
          </a:p>
          <a:p>
            <a:pPr lvl="2"/>
            <a:r>
              <a:rPr lang="tr-TR" sz="1600" dirty="0"/>
              <a:t>Basic Autentication</a:t>
            </a:r>
          </a:p>
          <a:p>
            <a:pPr lvl="2"/>
            <a:r>
              <a:rPr lang="tr-TR" sz="1600" dirty="0"/>
              <a:t>Token Based Authentication Kavramı</a:t>
            </a:r>
          </a:p>
          <a:p>
            <a:pPr lvl="1"/>
            <a:r>
              <a:rPr lang="tr-TR" sz="1600" dirty="0"/>
              <a:t>Mikro Hizmetler Avantajları Dezavantajları</a:t>
            </a:r>
          </a:p>
          <a:p>
            <a:pPr lvl="1"/>
            <a:r>
              <a:rPr lang="tr-TR" sz="1600" dirty="0"/>
              <a:t>Mikro Hizmet Mimari Klasör Yapısı </a:t>
            </a:r>
            <a:r>
              <a:rPr lang="tr-TR" sz="1600" dirty="0">
                <a:solidFill>
                  <a:srgbClr val="FF0000"/>
                </a:solidFill>
              </a:rPr>
              <a:t>(LAB)</a:t>
            </a:r>
          </a:p>
          <a:p>
            <a:pPr marL="457200" lvl="1" indent="0">
              <a:buNone/>
            </a:pPr>
            <a:endParaRPr lang="tr-TR" sz="1600" dirty="0"/>
          </a:p>
        </p:txBody>
      </p:sp>
    </p:spTree>
    <p:extLst>
      <p:ext uri="{BB962C8B-B14F-4D97-AF65-F5344CB8AC3E}">
        <p14:creationId xmlns:p14="http://schemas.microsoft.com/office/powerpoint/2010/main" val="3347212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B9D0-DB23-439B-B91F-C4BF936D8BE9}"/>
              </a:ext>
            </a:extLst>
          </p:cNvPr>
          <p:cNvSpPr>
            <a:spLocks noGrp="1"/>
          </p:cNvSpPr>
          <p:nvPr>
            <p:ph type="title"/>
          </p:nvPr>
        </p:nvSpPr>
        <p:spPr/>
        <p:txBody>
          <a:bodyPr/>
          <a:lstStyle/>
          <a:p>
            <a:r>
              <a:rPr lang="en-US" dirty="0">
                <a:solidFill>
                  <a:schemeClr val="accent2">
                    <a:lumMod val="75000"/>
                  </a:schemeClr>
                </a:solidFill>
                <a:ea typeface="+mj-lt"/>
                <a:cs typeface="+mj-lt"/>
              </a:rPr>
              <a:t>Mediation</a:t>
            </a:r>
          </a:p>
        </p:txBody>
      </p:sp>
      <p:sp>
        <p:nvSpPr>
          <p:cNvPr id="3" name="Content Placeholder 2">
            <a:extLst>
              <a:ext uri="{FF2B5EF4-FFF2-40B4-BE49-F238E27FC236}">
                <a16:creationId xmlns:a16="http://schemas.microsoft.com/office/drawing/2014/main" id="{251BFD96-42A4-411F-B646-508F0AC23491}"/>
              </a:ext>
            </a:extLst>
          </p:cNvPr>
          <p:cNvSpPr>
            <a:spLocks noGrp="1"/>
          </p:cNvSpPr>
          <p:nvPr>
            <p:ph idx="1"/>
          </p:nvPr>
        </p:nvSpPr>
        <p:spPr/>
        <p:txBody>
          <a:bodyPr vert="horz" lIns="91440" tIns="45720" rIns="91440" bIns="45720" rtlCol="0" anchor="t">
            <a:normAutofit/>
          </a:bodyPr>
          <a:lstStyle/>
          <a:p>
            <a:pPr marL="0" indent="0">
              <a:buNone/>
            </a:pPr>
            <a:r>
              <a:rPr lang="en-US" sz="2400" dirty="0" err="1">
                <a:ea typeface="+mn-lt"/>
                <a:cs typeface="+mn-lt"/>
              </a:rPr>
              <a:t>Mesaj</a:t>
            </a:r>
            <a:r>
              <a:rPr lang="en-US" sz="2400" dirty="0">
                <a:ea typeface="+mn-lt"/>
                <a:cs typeface="+mn-lt"/>
              </a:rPr>
              <a:t> </a:t>
            </a:r>
            <a:r>
              <a:rPr lang="en-US" sz="2400" dirty="0" err="1">
                <a:ea typeface="+mn-lt"/>
                <a:cs typeface="+mn-lt"/>
              </a:rPr>
              <a:t>dönüşümlerinin</a:t>
            </a:r>
            <a:r>
              <a:rPr lang="en-US" sz="2400" dirty="0">
                <a:ea typeface="+mn-lt"/>
                <a:cs typeface="+mn-lt"/>
              </a:rPr>
              <a:t>, </a:t>
            </a:r>
            <a:r>
              <a:rPr lang="en-US" sz="2400" dirty="0" err="1">
                <a:ea typeface="+mn-lt"/>
                <a:cs typeface="+mn-lt"/>
              </a:rPr>
              <a:t>protokol</a:t>
            </a:r>
            <a:r>
              <a:rPr lang="en-US" sz="2400" dirty="0">
                <a:ea typeface="+mn-lt"/>
                <a:cs typeface="+mn-lt"/>
              </a:rPr>
              <a:t> </a:t>
            </a:r>
            <a:r>
              <a:rPr lang="en-US" sz="2400" dirty="0" err="1">
                <a:ea typeface="+mn-lt"/>
                <a:cs typeface="+mn-lt"/>
              </a:rPr>
              <a:t>dönüşümlerinin</a:t>
            </a:r>
            <a:r>
              <a:rPr lang="en-US" sz="2400" dirty="0">
                <a:ea typeface="+mn-lt"/>
                <a:cs typeface="+mn-lt"/>
              </a:rPr>
              <a:t>, </a:t>
            </a:r>
            <a:r>
              <a:rPr lang="en-US" sz="2400" dirty="0" err="1">
                <a:ea typeface="+mn-lt"/>
                <a:cs typeface="+mn-lt"/>
              </a:rPr>
              <a:t>mesaj</a:t>
            </a:r>
            <a:r>
              <a:rPr lang="en-US" sz="2400" dirty="0">
                <a:ea typeface="+mn-lt"/>
                <a:cs typeface="+mn-lt"/>
              </a:rPr>
              <a:t> </a:t>
            </a:r>
            <a:r>
              <a:rPr lang="en-US" sz="2400" dirty="0" err="1">
                <a:ea typeface="+mn-lt"/>
                <a:cs typeface="+mn-lt"/>
              </a:rPr>
              <a:t>sıralamalarının</a:t>
            </a:r>
            <a:r>
              <a:rPr lang="en-US" sz="2400" dirty="0">
                <a:ea typeface="+mn-lt"/>
                <a:cs typeface="+mn-lt"/>
              </a:rPr>
              <a:t> </a:t>
            </a:r>
            <a:r>
              <a:rPr lang="en-US" sz="2400" dirty="0" err="1">
                <a:ea typeface="+mn-lt"/>
                <a:cs typeface="+mn-lt"/>
              </a:rPr>
              <a:t>gerçekleştirildiği</a:t>
            </a:r>
            <a:r>
              <a:rPr lang="en-US" sz="2400" dirty="0">
                <a:ea typeface="+mn-lt"/>
                <a:cs typeface="+mn-lt"/>
              </a:rPr>
              <a:t> </a:t>
            </a:r>
            <a:r>
              <a:rPr lang="en-US" sz="2400" dirty="0" err="1">
                <a:ea typeface="+mn-lt"/>
                <a:cs typeface="+mn-lt"/>
              </a:rPr>
              <a:t>modüldür</a:t>
            </a:r>
            <a:r>
              <a:rPr lang="en-US" sz="2400" dirty="0">
                <a:ea typeface="+mn-lt"/>
                <a:cs typeface="+mn-lt"/>
              </a:rPr>
              <a:t>.</a:t>
            </a:r>
            <a:br>
              <a:rPr lang="en-US" sz="2400" dirty="0">
                <a:ea typeface="+mn-lt"/>
                <a:cs typeface="+mn-lt"/>
              </a:rPr>
            </a:br>
            <a:r>
              <a:rPr lang="en-US" sz="2400" dirty="0">
                <a:ea typeface="+mn-lt"/>
                <a:cs typeface="+mn-lt"/>
              </a:rPr>
              <a:t>(Message Transformation, Reliable Messaging, Caching, Msg Routing, Protocol Translation, Transaction, Service Callout, Msg Validation, Msg Re-sequencing, Pass-Through Messaging, Service Composition)</a:t>
            </a:r>
            <a:endParaRPr lang="en-US" sz="2400" dirty="0"/>
          </a:p>
        </p:txBody>
      </p:sp>
    </p:spTree>
    <p:extLst>
      <p:ext uri="{BB962C8B-B14F-4D97-AF65-F5344CB8AC3E}">
        <p14:creationId xmlns:p14="http://schemas.microsoft.com/office/powerpoint/2010/main" val="4009180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68EA-0679-440C-AB7D-3E82E3587550}"/>
              </a:ext>
            </a:extLst>
          </p:cNvPr>
          <p:cNvSpPr>
            <a:spLocks noGrp="1"/>
          </p:cNvSpPr>
          <p:nvPr>
            <p:ph type="title"/>
          </p:nvPr>
        </p:nvSpPr>
        <p:spPr/>
        <p:txBody>
          <a:bodyPr/>
          <a:lstStyle/>
          <a:p>
            <a:r>
              <a:rPr lang="en-US" dirty="0">
                <a:solidFill>
                  <a:schemeClr val="accent2">
                    <a:lumMod val="75000"/>
                  </a:schemeClr>
                </a:solidFill>
                <a:ea typeface="+mj-lt"/>
                <a:cs typeface="+mj-lt"/>
              </a:rPr>
              <a:t>Operation And Management</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F462D3F-6391-4593-A894-6EA030299447}"/>
              </a:ext>
            </a:extLst>
          </p:cNvPr>
          <p:cNvSpPr>
            <a:spLocks noGrp="1"/>
          </p:cNvSpPr>
          <p:nvPr>
            <p:ph idx="1"/>
          </p:nvPr>
        </p:nvSpPr>
        <p:spPr/>
        <p:txBody>
          <a:bodyPr vert="horz" lIns="91440" tIns="45720" rIns="91440" bIns="45720" rtlCol="0" anchor="t">
            <a:normAutofit/>
          </a:bodyPr>
          <a:lstStyle/>
          <a:p>
            <a:pPr marL="0" indent="0">
              <a:buNone/>
            </a:pPr>
            <a:r>
              <a:rPr lang="en-US" sz="2400" dirty="0">
                <a:ea typeface="+mn-lt"/>
                <a:cs typeface="+mn-lt"/>
              </a:rPr>
              <a:t> ESB </a:t>
            </a:r>
            <a:r>
              <a:rPr lang="en-US" sz="2400" dirty="0" err="1">
                <a:ea typeface="+mn-lt"/>
                <a:cs typeface="+mn-lt"/>
              </a:rPr>
              <a:t>hakkında</a:t>
            </a:r>
            <a:r>
              <a:rPr lang="en-US" sz="2400" dirty="0">
                <a:ea typeface="+mn-lt"/>
                <a:cs typeface="+mn-lt"/>
              </a:rPr>
              <a:t> </a:t>
            </a:r>
            <a:r>
              <a:rPr lang="en-US" sz="2400" dirty="0" err="1">
                <a:ea typeface="+mn-lt"/>
                <a:cs typeface="+mn-lt"/>
              </a:rPr>
              <a:t>istatistik</a:t>
            </a:r>
            <a:r>
              <a:rPr lang="en-US" sz="2400" dirty="0">
                <a:ea typeface="+mn-lt"/>
                <a:cs typeface="+mn-lt"/>
              </a:rPr>
              <a:t> </a:t>
            </a:r>
            <a:r>
              <a:rPr lang="en-US" sz="2400" dirty="0" err="1">
                <a:ea typeface="+mn-lt"/>
                <a:cs typeface="+mn-lt"/>
              </a:rPr>
              <a:t>toplama</a:t>
            </a:r>
            <a:r>
              <a:rPr lang="en-US" sz="2400" dirty="0">
                <a:ea typeface="+mn-lt"/>
                <a:cs typeface="+mn-lt"/>
              </a:rPr>
              <a:t>, </a:t>
            </a:r>
            <a:r>
              <a:rPr lang="en-US" sz="2400" dirty="0" err="1">
                <a:ea typeface="+mn-lt"/>
                <a:cs typeface="+mn-lt"/>
              </a:rPr>
              <a:t>performansı</a:t>
            </a:r>
            <a:r>
              <a:rPr lang="en-US" sz="2400" dirty="0">
                <a:ea typeface="+mn-lt"/>
                <a:cs typeface="+mn-lt"/>
              </a:rPr>
              <a:t> </a:t>
            </a:r>
            <a:r>
              <a:rPr lang="en-US" sz="2400" dirty="0" err="1">
                <a:ea typeface="+mn-lt"/>
                <a:cs typeface="+mn-lt"/>
              </a:rPr>
              <a:t>hakkında</a:t>
            </a:r>
            <a:r>
              <a:rPr lang="en-US" sz="2400" dirty="0">
                <a:ea typeface="+mn-lt"/>
                <a:cs typeface="+mn-lt"/>
              </a:rPr>
              <a:t> </a:t>
            </a:r>
            <a:r>
              <a:rPr lang="en-US" sz="2400" dirty="0" err="1">
                <a:ea typeface="+mn-lt"/>
                <a:cs typeface="+mn-lt"/>
              </a:rPr>
              <a:t>bilgi</a:t>
            </a:r>
            <a:r>
              <a:rPr lang="en-US" sz="2400" dirty="0">
                <a:ea typeface="+mn-lt"/>
                <a:cs typeface="+mn-lt"/>
              </a:rPr>
              <a:t> alma </a:t>
            </a:r>
            <a:r>
              <a:rPr lang="en-US" sz="2400" dirty="0" err="1">
                <a:ea typeface="+mn-lt"/>
                <a:cs typeface="+mn-lt"/>
              </a:rPr>
              <a:t>ve</a:t>
            </a:r>
            <a:r>
              <a:rPr lang="en-US" sz="2400" dirty="0">
                <a:ea typeface="+mn-lt"/>
                <a:cs typeface="+mn-lt"/>
              </a:rPr>
              <a:t> buna </a:t>
            </a:r>
            <a:r>
              <a:rPr lang="en-US" sz="2400" dirty="0" err="1">
                <a:ea typeface="+mn-lt"/>
                <a:cs typeface="+mn-lt"/>
              </a:rPr>
              <a:t>göre</a:t>
            </a:r>
            <a:r>
              <a:rPr lang="en-US" sz="2400" dirty="0">
                <a:ea typeface="+mn-lt"/>
                <a:cs typeface="+mn-lt"/>
              </a:rPr>
              <a:t> </a:t>
            </a:r>
            <a:r>
              <a:rPr lang="en-US" sz="2400" dirty="0" err="1">
                <a:ea typeface="+mn-lt"/>
                <a:cs typeface="+mn-lt"/>
              </a:rPr>
              <a:t>yükü</a:t>
            </a:r>
            <a:r>
              <a:rPr lang="en-US" sz="2400" dirty="0">
                <a:ea typeface="+mn-lt"/>
                <a:cs typeface="+mn-lt"/>
              </a:rPr>
              <a:t> </a:t>
            </a:r>
            <a:r>
              <a:rPr lang="en-US" sz="2400" dirty="0" err="1">
                <a:ea typeface="+mn-lt"/>
                <a:cs typeface="+mn-lt"/>
              </a:rPr>
              <a:t>dağıtma</a:t>
            </a:r>
            <a:r>
              <a:rPr lang="en-US" sz="2400" dirty="0">
                <a:ea typeface="+mn-lt"/>
                <a:cs typeface="+mn-lt"/>
              </a:rPr>
              <a:t> </a:t>
            </a:r>
            <a:r>
              <a:rPr lang="en-US" sz="2400" dirty="0" err="1">
                <a:ea typeface="+mn-lt"/>
                <a:cs typeface="+mn-lt"/>
              </a:rPr>
              <a:t>işlemlerinin</a:t>
            </a:r>
            <a:r>
              <a:rPr lang="en-US" sz="2400" dirty="0">
                <a:ea typeface="+mn-lt"/>
                <a:cs typeface="+mn-lt"/>
              </a:rPr>
              <a:t> </a:t>
            </a:r>
            <a:r>
              <a:rPr lang="en-US" sz="2400" dirty="0" err="1">
                <a:ea typeface="+mn-lt"/>
                <a:cs typeface="+mn-lt"/>
              </a:rPr>
              <a:t>gerçekleştirildiği</a:t>
            </a:r>
            <a:r>
              <a:rPr lang="en-US" sz="2400" dirty="0">
                <a:ea typeface="+mn-lt"/>
                <a:cs typeface="+mn-lt"/>
              </a:rPr>
              <a:t> </a:t>
            </a:r>
            <a:r>
              <a:rPr lang="en-US" sz="2400" dirty="0" err="1">
                <a:ea typeface="+mn-lt"/>
                <a:cs typeface="+mn-lt"/>
              </a:rPr>
              <a:t>kısımdır</a:t>
            </a:r>
            <a:r>
              <a:rPr lang="en-US" sz="2400" dirty="0">
                <a:ea typeface="+mn-lt"/>
                <a:cs typeface="+mn-lt"/>
              </a:rPr>
              <a:t>. </a:t>
            </a:r>
            <a:r>
              <a:rPr lang="en-US" sz="2400" dirty="0" err="1">
                <a:ea typeface="+mn-lt"/>
                <a:cs typeface="+mn-lt"/>
              </a:rPr>
              <a:t>Mesajın</a:t>
            </a:r>
            <a:r>
              <a:rPr lang="en-US" sz="2400" dirty="0">
                <a:ea typeface="+mn-lt"/>
                <a:cs typeface="+mn-lt"/>
              </a:rPr>
              <a:t> </a:t>
            </a:r>
            <a:r>
              <a:rPr lang="en-US" sz="2400" dirty="0" err="1">
                <a:ea typeface="+mn-lt"/>
                <a:cs typeface="+mn-lt"/>
              </a:rPr>
              <a:t>gereğinden</a:t>
            </a:r>
            <a:r>
              <a:rPr lang="en-US" sz="2400" dirty="0">
                <a:ea typeface="+mn-lt"/>
                <a:cs typeface="+mn-lt"/>
              </a:rPr>
              <a:t> </a:t>
            </a:r>
            <a:r>
              <a:rPr lang="en-US" sz="2400" dirty="0" err="1">
                <a:ea typeface="+mn-lt"/>
                <a:cs typeface="+mn-lt"/>
              </a:rPr>
              <a:t>fazla</a:t>
            </a:r>
            <a:r>
              <a:rPr lang="en-US" sz="2400" dirty="0">
                <a:ea typeface="+mn-lt"/>
                <a:cs typeface="+mn-lt"/>
              </a:rPr>
              <a:t> </a:t>
            </a:r>
            <a:r>
              <a:rPr lang="en-US" sz="2400" dirty="0" err="1">
                <a:ea typeface="+mn-lt"/>
                <a:cs typeface="+mn-lt"/>
              </a:rPr>
              <a:t>olması</a:t>
            </a:r>
            <a:r>
              <a:rPr lang="en-US" sz="2400" dirty="0">
                <a:ea typeface="+mn-lt"/>
                <a:cs typeface="+mn-lt"/>
              </a:rPr>
              <a:t> </a:t>
            </a:r>
            <a:r>
              <a:rPr lang="en-US" sz="2400" dirty="0" err="1">
                <a:ea typeface="+mn-lt"/>
                <a:cs typeface="+mn-lt"/>
              </a:rPr>
              <a:t>durumunda</a:t>
            </a:r>
            <a:r>
              <a:rPr lang="en-US" sz="2400" dirty="0">
                <a:ea typeface="+mn-lt"/>
                <a:cs typeface="+mn-lt"/>
              </a:rPr>
              <a:t> </a:t>
            </a:r>
            <a:r>
              <a:rPr lang="en-US" sz="2400" dirty="0" err="1">
                <a:ea typeface="+mn-lt"/>
                <a:cs typeface="+mn-lt"/>
              </a:rPr>
              <a:t>kuyruğa</a:t>
            </a:r>
            <a:r>
              <a:rPr lang="en-US" sz="2400" dirty="0">
                <a:ea typeface="+mn-lt"/>
                <a:cs typeface="+mn-lt"/>
              </a:rPr>
              <a:t> </a:t>
            </a:r>
            <a:r>
              <a:rPr lang="en-US" sz="2400" dirty="0" err="1">
                <a:ea typeface="+mn-lt"/>
                <a:cs typeface="+mn-lt"/>
              </a:rPr>
              <a:t>atılıp</a:t>
            </a:r>
            <a:r>
              <a:rPr lang="en-US" sz="2400" dirty="0">
                <a:ea typeface="+mn-lt"/>
                <a:cs typeface="+mn-lt"/>
              </a:rPr>
              <a:t> </a:t>
            </a:r>
            <a:r>
              <a:rPr lang="en-US" sz="2400" dirty="0" err="1">
                <a:ea typeface="+mn-lt"/>
                <a:cs typeface="+mn-lt"/>
              </a:rPr>
              <a:t>işlenmesi</a:t>
            </a:r>
            <a:r>
              <a:rPr lang="en-US" sz="2400" dirty="0">
                <a:ea typeface="+mn-lt"/>
                <a:cs typeface="+mn-lt"/>
              </a:rPr>
              <a:t> , </a:t>
            </a:r>
            <a:r>
              <a:rPr lang="en-US" sz="2400" dirty="0" err="1">
                <a:ea typeface="+mn-lt"/>
                <a:cs typeface="+mn-lt"/>
              </a:rPr>
              <a:t>konfigürasyon</a:t>
            </a:r>
            <a:r>
              <a:rPr lang="en-US" sz="2400" dirty="0">
                <a:ea typeface="+mn-lt"/>
                <a:cs typeface="+mn-lt"/>
              </a:rPr>
              <a:t> </a:t>
            </a:r>
            <a:r>
              <a:rPr lang="en-US" sz="2400" dirty="0" err="1">
                <a:ea typeface="+mn-lt"/>
                <a:cs typeface="+mn-lt"/>
              </a:rPr>
              <a:t>yönetimi</a:t>
            </a:r>
            <a:r>
              <a:rPr lang="en-US" sz="2400" dirty="0">
                <a:ea typeface="+mn-lt"/>
                <a:cs typeface="+mn-lt"/>
              </a:rPr>
              <a:t> </a:t>
            </a:r>
            <a:r>
              <a:rPr lang="en-US" sz="2400" dirty="0" err="1">
                <a:ea typeface="+mn-lt"/>
                <a:cs typeface="+mn-lt"/>
              </a:rPr>
              <a:t>vb</a:t>
            </a:r>
            <a:r>
              <a:rPr lang="en-US" sz="2400" dirty="0">
                <a:ea typeface="+mn-lt"/>
                <a:cs typeface="+mn-lt"/>
              </a:rPr>
              <a:t> </a:t>
            </a:r>
            <a:r>
              <a:rPr lang="en-US" sz="2400" dirty="0" err="1">
                <a:ea typeface="+mn-lt"/>
                <a:cs typeface="+mn-lt"/>
              </a:rPr>
              <a:t>bir</a:t>
            </a:r>
            <a:r>
              <a:rPr lang="en-US" sz="2400" dirty="0">
                <a:ea typeface="+mn-lt"/>
                <a:cs typeface="+mn-lt"/>
              </a:rPr>
              <a:t> </a:t>
            </a:r>
            <a:r>
              <a:rPr lang="en-US" sz="2400" dirty="0" err="1">
                <a:ea typeface="+mn-lt"/>
                <a:cs typeface="+mn-lt"/>
              </a:rPr>
              <a:t>sürü</a:t>
            </a:r>
            <a:r>
              <a:rPr lang="en-US" sz="2400" dirty="0">
                <a:ea typeface="+mn-lt"/>
                <a:cs typeface="+mn-lt"/>
              </a:rPr>
              <a:t> </a:t>
            </a:r>
            <a:r>
              <a:rPr lang="en-US" sz="2400" dirty="0" err="1">
                <a:ea typeface="+mn-lt"/>
                <a:cs typeface="+mn-lt"/>
              </a:rPr>
              <a:t>operasyon</a:t>
            </a:r>
            <a:r>
              <a:rPr lang="en-US" sz="2400" dirty="0">
                <a:ea typeface="+mn-lt"/>
                <a:cs typeface="+mn-lt"/>
              </a:rPr>
              <a:t> </a:t>
            </a:r>
            <a:r>
              <a:rPr lang="en-US" sz="2400" dirty="0" err="1">
                <a:ea typeface="+mn-lt"/>
                <a:cs typeface="+mn-lt"/>
              </a:rPr>
              <a:t>ve</a:t>
            </a:r>
            <a:r>
              <a:rPr lang="en-US" sz="2400" dirty="0">
                <a:ea typeface="+mn-lt"/>
                <a:cs typeface="+mn-lt"/>
              </a:rPr>
              <a:t> </a:t>
            </a:r>
            <a:r>
              <a:rPr lang="en-US" sz="2400" dirty="0" err="1">
                <a:ea typeface="+mn-lt"/>
                <a:cs typeface="+mn-lt"/>
              </a:rPr>
              <a:t>yönetim</a:t>
            </a:r>
            <a:r>
              <a:rPr lang="en-US" sz="2400" dirty="0">
                <a:ea typeface="+mn-lt"/>
                <a:cs typeface="+mn-lt"/>
              </a:rPr>
              <a:t> </a:t>
            </a:r>
            <a:r>
              <a:rPr lang="en-US" sz="2400" dirty="0" err="1">
                <a:ea typeface="+mn-lt"/>
                <a:cs typeface="+mn-lt"/>
              </a:rPr>
              <a:t>bu</a:t>
            </a:r>
            <a:r>
              <a:rPr lang="en-US" sz="2400" dirty="0">
                <a:ea typeface="+mn-lt"/>
                <a:cs typeface="+mn-lt"/>
              </a:rPr>
              <a:t> </a:t>
            </a:r>
            <a:r>
              <a:rPr lang="en-US" sz="2400" dirty="0" err="1">
                <a:ea typeface="+mn-lt"/>
                <a:cs typeface="+mn-lt"/>
              </a:rPr>
              <a:t>modül</a:t>
            </a:r>
            <a:r>
              <a:rPr lang="en-US" sz="2400" dirty="0">
                <a:ea typeface="+mn-lt"/>
                <a:cs typeface="+mn-lt"/>
              </a:rPr>
              <a:t> </a:t>
            </a:r>
            <a:r>
              <a:rPr lang="en-US" sz="2400" dirty="0" err="1">
                <a:ea typeface="+mn-lt"/>
                <a:cs typeface="+mn-lt"/>
              </a:rPr>
              <a:t>aracılığı</a:t>
            </a:r>
            <a:r>
              <a:rPr lang="en-US" sz="2400" dirty="0">
                <a:ea typeface="+mn-lt"/>
                <a:cs typeface="+mn-lt"/>
              </a:rPr>
              <a:t> </a:t>
            </a:r>
            <a:r>
              <a:rPr lang="en-US" sz="2400" dirty="0" err="1">
                <a:ea typeface="+mn-lt"/>
                <a:cs typeface="+mn-lt"/>
              </a:rPr>
              <a:t>ile</a:t>
            </a:r>
            <a:r>
              <a:rPr lang="en-US" sz="2400" dirty="0">
                <a:ea typeface="+mn-lt"/>
                <a:cs typeface="+mn-lt"/>
              </a:rPr>
              <a:t> </a:t>
            </a:r>
            <a:r>
              <a:rPr lang="en-US" sz="2400" dirty="0" err="1">
                <a:ea typeface="+mn-lt"/>
                <a:cs typeface="+mn-lt"/>
              </a:rPr>
              <a:t>gerçekleştirilir</a:t>
            </a:r>
            <a:r>
              <a:rPr lang="en-US" sz="2400" dirty="0">
                <a:ea typeface="+mn-lt"/>
                <a:cs typeface="+mn-lt"/>
              </a:rPr>
              <a:t>.</a:t>
            </a:r>
            <a:br>
              <a:rPr lang="en-US" sz="2400" dirty="0">
                <a:ea typeface="+mn-lt"/>
                <a:cs typeface="+mn-lt"/>
              </a:rPr>
            </a:br>
            <a:r>
              <a:rPr lang="en-US" sz="2400" dirty="0">
                <a:ea typeface="+mn-lt"/>
                <a:cs typeface="+mn-lt"/>
              </a:rPr>
              <a:t>(Statistics &amp; Status, Alerting, SLA Rules, Msg Tracking, Msg Re-delivery, Endpoint Failover, Load Balancing, Msg Throttling, Logging &amp; Reporting, Config Management, Service Registry, High Availability, Error Handling, Deployment, Service Usage)</a:t>
            </a:r>
            <a:endParaRPr lang="en-US" sz="2400" dirty="0"/>
          </a:p>
        </p:txBody>
      </p:sp>
    </p:spTree>
    <p:extLst>
      <p:ext uri="{BB962C8B-B14F-4D97-AF65-F5344CB8AC3E}">
        <p14:creationId xmlns:p14="http://schemas.microsoft.com/office/powerpoint/2010/main" val="4000290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7F6F-83AA-429F-ACA2-E195F655B18A}"/>
              </a:ext>
            </a:extLst>
          </p:cNvPr>
          <p:cNvSpPr>
            <a:spLocks noGrp="1"/>
          </p:cNvSpPr>
          <p:nvPr>
            <p:ph type="title"/>
          </p:nvPr>
        </p:nvSpPr>
        <p:spPr/>
        <p:txBody>
          <a:bodyPr/>
          <a:lstStyle/>
          <a:p>
            <a:r>
              <a:rPr lang="en-US" dirty="0">
                <a:solidFill>
                  <a:schemeClr val="accent2">
                    <a:lumMod val="75000"/>
                  </a:schemeClr>
                </a:solidFill>
              </a:rPr>
              <a:t>SOA VS MICROSERVICES</a:t>
            </a:r>
          </a:p>
        </p:txBody>
      </p:sp>
      <p:pic>
        <p:nvPicPr>
          <p:cNvPr id="4" name="Picture 4">
            <a:extLst>
              <a:ext uri="{FF2B5EF4-FFF2-40B4-BE49-F238E27FC236}">
                <a16:creationId xmlns:a16="http://schemas.microsoft.com/office/drawing/2014/main" id="{3C4FA4C6-2AF5-4E71-960E-EFDBD728588E}"/>
              </a:ext>
            </a:extLst>
          </p:cNvPr>
          <p:cNvPicPr>
            <a:picLocks noGrp="1" noChangeAspect="1"/>
          </p:cNvPicPr>
          <p:nvPr>
            <p:ph idx="1"/>
          </p:nvPr>
        </p:nvPicPr>
        <p:blipFill>
          <a:blip r:embed="rId2"/>
          <a:stretch>
            <a:fillRect/>
          </a:stretch>
        </p:blipFill>
        <p:spPr>
          <a:xfrm>
            <a:off x="2663011" y="2156929"/>
            <a:ext cx="6865978" cy="3859742"/>
          </a:xfrm>
        </p:spPr>
      </p:pic>
    </p:spTree>
    <p:extLst>
      <p:ext uri="{BB962C8B-B14F-4D97-AF65-F5344CB8AC3E}">
        <p14:creationId xmlns:p14="http://schemas.microsoft.com/office/powerpoint/2010/main" val="407980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DE7C4B2E-D026-4DDD-A24A-696CC0B17E16}"/>
              </a:ext>
            </a:extLst>
          </p:cNvPr>
          <p:cNvPicPr>
            <a:picLocks noGrp="1" noChangeAspect="1"/>
          </p:cNvPicPr>
          <p:nvPr>
            <p:ph idx="1"/>
          </p:nvPr>
        </p:nvPicPr>
        <p:blipFill>
          <a:blip r:embed="rId2"/>
          <a:stretch>
            <a:fillRect/>
          </a:stretch>
        </p:blipFill>
        <p:spPr>
          <a:xfrm>
            <a:off x="2524184" y="191191"/>
            <a:ext cx="6414763" cy="6079480"/>
          </a:xfrm>
        </p:spPr>
      </p:pic>
    </p:spTree>
    <p:extLst>
      <p:ext uri="{BB962C8B-B14F-4D97-AF65-F5344CB8AC3E}">
        <p14:creationId xmlns:p14="http://schemas.microsoft.com/office/powerpoint/2010/main" val="464593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7365A7-163C-4373-9E0E-F5E6A4845109}"/>
              </a:ext>
            </a:extLst>
          </p:cNvPr>
          <p:cNvSpPr>
            <a:spLocks noGrp="1"/>
          </p:cNvSpPr>
          <p:nvPr>
            <p:ph type="title"/>
          </p:nvPr>
        </p:nvSpPr>
        <p:spPr/>
        <p:txBody>
          <a:bodyPr/>
          <a:lstStyle/>
          <a:p>
            <a:r>
              <a:rPr lang="tr-TR" dirty="0" err="1">
                <a:solidFill>
                  <a:schemeClr val="accent2">
                    <a:lumMod val="75000"/>
                  </a:schemeClr>
                </a:solidFill>
              </a:rPr>
              <a:t>Microservices</a:t>
            </a:r>
          </a:p>
        </p:txBody>
      </p:sp>
      <p:pic>
        <p:nvPicPr>
          <p:cNvPr id="4" name="Resim 4">
            <a:extLst>
              <a:ext uri="{FF2B5EF4-FFF2-40B4-BE49-F238E27FC236}">
                <a16:creationId xmlns:a16="http://schemas.microsoft.com/office/drawing/2014/main" id="{67E600A6-DD5F-4F27-BF5C-F4A1F5AB5079}"/>
              </a:ext>
            </a:extLst>
          </p:cNvPr>
          <p:cNvPicPr>
            <a:picLocks noGrp="1" noChangeAspect="1"/>
          </p:cNvPicPr>
          <p:nvPr>
            <p:ph idx="1"/>
          </p:nvPr>
        </p:nvPicPr>
        <p:blipFill>
          <a:blip r:embed="rId2"/>
          <a:stretch>
            <a:fillRect/>
          </a:stretch>
        </p:blipFill>
        <p:spPr>
          <a:xfrm>
            <a:off x="2436812" y="1892829"/>
            <a:ext cx="7307791" cy="3810000"/>
          </a:xfrm>
        </p:spPr>
      </p:pic>
    </p:spTree>
    <p:extLst>
      <p:ext uri="{BB962C8B-B14F-4D97-AF65-F5344CB8AC3E}">
        <p14:creationId xmlns:p14="http://schemas.microsoft.com/office/powerpoint/2010/main" val="2051259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C2A692-B40C-4514-902D-9E41AB886080}"/>
              </a:ext>
            </a:extLst>
          </p:cNvPr>
          <p:cNvSpPr>
            <a:spLocks noGrp="1"/>
          </p:cNvSpPr>
          <p:nvPr>
            <p:ph type="title"/>
          </p:nvPr>
        </p:nvSpPr>
        <p:spPr/>
        <p:txBody>
          <a:bodyPr/>
          <a:lstStyle/>
          <a:p>
            <a:r>
              <a:rPr lang="tr-TR" dirty="0" err="1">
                <a:solidFill>
                  <a:schemeClr val="accent2">
                    <a:lumMod val="75000"/>
                  </a:schemeClr>
                </a:solidFill>
              </a:rPr>
              <a:t>Monolithic</a:t>
            </a:r>
            <a:r>
              <a:rPr lang="tr-TR" dirty="0">
                <a:solidFill>
                  <a:schemeClr val="accent2">
                    <a:lumMod val="75000"/>
                  </a:schemeClr>
                </a:solidFill>
              </a:rPr>
              <a:t> Mimari</a:t>
            </a:r>
          </a:p>
        </p:txBody>
      </p:sp>
      <p:sp>
        <p:nvSpPr>
          <p:cNvPr id="3" name="İçerik Yer Tutucusu 2">
            <a:extLst>
              <a:ext uri="{FF2B5EF4-FFF2-40B4-BE49-F238E27FC236}">
                <a16:creationId xmlns:a16="http://schemas.microsoft.com/office/drawing/2014/main" id="{649F1C90-06AC-4047-9FEB-F0161081831B}"/>
              </a:ext>
            </a:extLst>
          </p:cNvPr>
          <p:cNvSpPr>
            <a:spLocks noGrp="1"/>
          </p:cNvSpPr>
          <p:nvPr>
            <p:ph idx="1"/>
          </p:nvPr>
        </p:nvSpPr>
        <p:spPr/>
        <p:txBody>
          <a:bodyPr vert="horz" lIns="91440" tIns="45720" rIns="91440" bIns="45720" rtlCol="0" anchor="t">
            <a:normAutofit lnSpcReduction="10000"/>
          </a:bodyPr>
          <a:lstStyle/>
          <a:p>
            <a:r>
              <a:rPr lang="tr-TR" sz="2400" dirty="0"/>
              <a:t>Genelde Tek bir Database Teknolojisi kullanılır</a:t>
            </a:r>
          </a:p>
          <a:p>
            <a:r>
              <a:rPr lang="tr-TR" sz="2400" dirty="0"/>
              <a:t>En temel seviyede </a:t>
            </a:r>
            <a:r>
              <a:rPr lang="tr-TR" sz="2400" dirty="0" err="1">
                <a:solidFill>
                  <a:schemeClr val="accent2">
                    <a:lumMod val="75000"/>
                  </a:schemeClr>
                </a:solidFill>
              </a:rPr>
              <a:t>Separation</a:t>
            </a:r>
            <a:r>
              <a:rPr lang="tr-TR" sz="2400" dirty="0">
                <a:solidFill>
                  <a:schemeClr val="accent2">
                    <a:lumMod val="75000"/>
                  </a:schemeClr>
                </a:solidFill>
              </a:rPr>
              <a:t> of </a:t>
            </a:r>
            <a:r>
              <a:rPr lang="tr-TR" sz="2400" dirty="0" err="1">
                <a:solidFill>
                  <a:schemeClr val="accent2">
                    <a:lumMod val="75000"/>
                  </a:schemeClr>
                </a:solidFill>
              </a:rPr>
              <a:t>Concern</a:t>
            </a:r>
            <a:r>
              <a:rPr lang="tr-TR" sz="2400" dirty="0"/>
              <a:t> sağlamak için 3 temel katmadan oluşur.</a:t>
            </a:r>
          </a:p>
          <a:p>
            <a:r>
              <a:rPr lang="tr-TR" sz="2400" dirty="0" err="1"/>
              <a:t>Monitoring</a:t>
            </a:r>
            <a:r>
              <a:rPr lang="tr-TR" sz="2400" dirty="0"/>
              <a:t> ve </a:t>
            </a:r>
            <a:r>
              <a:rPr lang="tr-TR" sz="2400" dirty="0" err="1"/>
              <a:t>Dubugging</a:t>
            </a:r>
            <a:r>
              <a:rPr lang="tr-TR" sz="2400" dirty="0"/>
              <a:t> kolaydır</a:t>
            </a:r>
          </a:p>
          <a:p>
            <a:r>
              <a:rPr lang="tr-TR" sz="2400" dirty="0"/>
              <a:t>Katmanların birbirine yakın olmasından dolayı haberleşme kolaydır.</a:t>
            </a:r>
          </a:p>
          <a:p>
            <a:r>
              <a:rPr lang="tr-TR" sz="2400" err="1"/>
              <a:t>Transaction</a:t>
            </a:r>
            <a:r>
              <a:rPr lang="tr-TR" sz="2400" dirty="0"/>
              <a:t> Yönetimi kolaydır.</a:t>
            </a:r>
          </a:p>
          <a:p>
            <a:r>
              <a:rPr lang="tr-TR" sz="2400" dirty="0"/>
              <a:t>Tek bir dil ile geliştirilir.</a:t>
            </a:r>
          </a:p>
          <a:p>
            <a:r>
              <a:rPr lang="tr-TR" sz="2400" dirty="0"/>
              <a:t>Uygulama büyüdükçe yönetim zorlaşır</a:t>
            </a:r>
          </a:p>
          <a:p>
            <a:r>
              <a:rPr lang="tr-TR" sz="2400" dirty="0"/>
              <a:t>Ölçeklendirilmesi maliyetlidir. Projenin tamamını </a:t>
            </a:r>
            <a:r>
              <a:rPr lang="tr-TR" sz="2400" dirty="0" err="1"/>
              <a:t>Scale</a:t>
            </a:r>
            <a:r>
              <a:rPr lang="tr-TR" sz="2400" dirty="0"/>
              <a:t> etmemiz gerekir.</a:t>
            </a:r>
          </a:p>
          <a:p>
            <a:endParaRPr lang="tr-TR" dirty="0"/>
          </a:p>
        </p:txBody>
      </p:sp>
    </p:spTree>
    <p:extLst>
      <p:ext uri="{BB962C8B-B14F-4D97-AF65-F5344CB8AC3E}">
        <p14:creationId xmlns:p14="http://schemas.microsoft.com/office/powerpoint/2010/main" val="278905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087B94-DAAE-4442-9E14-807F88F7264C}"/>
              </a:ext>
            </a:extLst>
          </p:cNvPr>
          <p:cNvSpPr>
            <a:spLocks noGrp="1"/>
          </p:cNvSpPr>
          <p:nvPr>
            <p:ph type="title"/>
          </p:nvPr>
        </p:nvSpPr>
        <p:spPr/>
        <p:txBody>
          <a:bodyPr/>
          <a:lstStyle/>
          <a:p>
            <a:r>
              <a:rPr lang="tr-TR" dirty="0">
                <a:solidFill>
                  <a:schemeClr val="accent2">
                    <a:lumMod val="75000"/>
                  </a:schemeClr>
                </a:solidFill>
              </a:rPr>
              <a:t>Mikro Hizmet Mimarilerinde Ölçeklendirilebilirlik (Scalability)</a:t>
            </a:r>
          </a:p>
        </p:txBody>
      </p:sp>
      <p:sp>
        <p:nvSpPr>
          <p:cNvPr id="3" name="İçerik Yer Tutucusu 2">
            <a:extLst>
              <a:ext uri="{FF2B5EF4-FFF2-40B4-BE49-F238E27FC236}">
                <a16:creationId xmlns:a16="http://schemas.microsoft.com/office/drawing/2014/main" id="{63BAFC6C-596C-457C-A106-F963C37D5D09}"/>
              </a:ext>
            </a:extLst>
          </p:cNvPr>
          <p:cNvSpPr>
            <a:spLocks noGrp="1"/>
          </p:cNvSpPr>
          <p:nvPr>
            <p:ph idx="1"/>
          </p:nvPr>
        </p:nvSpPr>
        <p:spPr/>
        <p:txBody>
          <a:bodyPr vert="horz" lIns="91440" tIns="45720" rIns="91440" bIns="45720" rtlCol="0" anchor="t">
            <a:normAutofit/>
          </a:bodyPr>
          <a:lstStyle/>
          <a:p>
            <a:pPr marL="0" indent="0">
              <a:buNone/>
            </a:pPr>
            <a:endParaRPr lang="tr-TR" b="1" dirty="0">
              <a:solidFill>
                <a:schemeClr val="accent2">
                  <a:lumMod val="75000"/>
                </a:schemeClr>
              </a:solidFill>
            </a:endParaRPr>
          </a:p>
          <a:p>
            <a:pPr marL="0" indent="0">
              <a:buNone/>
            </a:pPr>
            <a:r>
              <a:rPr lang="tr-TR" dirty="0">
                <a:solidFill>
                  <a:schemeClr val="accent2">
                    <a:lumMod val="75000"/>
                  </a:schemeClr>
                </a:solidFill>
              </a:rPr>
              <a:t>Scale Out</a:t>
            </a:r>
            <a:r>
              <a:rPr lang="tr-TR" dirty="0"/>
              <a:t>: Uygulamanın aynısından bir instance daha ayağa kaldırmamız gerekir.</a:t>
            </a:r>
          </a:p>
          <a:p>
            <a:pPr marL="0" indent="0">
              <a:buNone/>
            </a:pPr>
            <a:r>
              <a:rPr lang="tr-TR" dirty="0" err="1">
                <a:solidFill>
                  <a:schemeClr val="accent2">
                    <a:lumMod val="75000"/>
                  </a:schemeClr>
                </a:solidFill>
              </a:rPr>
              <a:t>Scale</a:t>
            </a:r>
            <a:r>
              <a:rPr lang="tr-TR" dirty="0">
                <a:solidFill>
                  <a:schemeClr val="accent2">
                    <a:lumMod val="75000"/>
                  </a:schemeClr>
                </a:solidFill>
              </a:rPr>
              <a:t> </a:t>
            </a:r>
            <a:r>
              <a:rPr lang="tr-TR" dirty="0" err="1">
                <a:solidFill>
                  <a:schemeClr val="accent2">
                    <a:lumMod val="75000"/>
                  </a:schemeClr>
                </a:solidFill>
              </a:rPr>
              <a:t>Up</a:t>
            </a:r>
            <a:r>
              <a:rPr lang="tr-TR" dirty="0">
                <a:solidFill>
                  <a:schemeClr val="accent2">
                    <a:lumMod val="75000"/>
                  </a:schemeClr>
                </a:solidFill>
              </a:rPr>
              <a:t>:</a:t>
            </a:r>
            <a:r>
              <a:rPr lang="tr-TR" dirty="0"/>
              <a:t> Uygulamadaki donanımsal kaynakların artırılması</a:t>
            </a:r>
          </a:p>
        </p:txBody>
      </p:sp>
    </p:spTree>
    <p:extLst>
      <p:ext uri="{BB962C8B-B14F-4D97-AF65-F5344CB8AC3E}">
        <p14:creationId xmlns:p14="http://schemas.microsoft.com/office/powerpoint/2010/main" val="967014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CAA843-E5CA-4464-9C90-4734B60F82A7}"/>
              </a:ext>
            </a:extLst>
          </p:cNvPr>
          <p:cNvSpPr>
            <a:spLocks noGrp="1"/>
          </p:cNvSpPr>
          <p:nvPr>
            <p:ph type="title"/>
          </p:nvPr>
        </p:nvSpPr>
        <p:spPr/>
        <p:txBody>
          <a:bodyPr/>
          <a:lstStyle/>
          <a:p>
            <a:r>
              <a:rPr lang="tr-TR" dirty="0">
                <a:solidFill>
                  <a:schemeClr val="accent2">
                    <a:lumMod val="75000"/>
                  </a:schemeClr>
                </a:solidFill>
              </a:rPr>
              <a:t>Micro Service</a:t>
            </a:r>
          </a:p>
        </p:txBody>
      </p:sp>
      <p:sp>
        <p:nvSpPr>
          <p:cNvPr id="3" name="İçerik Yer Tutucusu 2">
            <a:extLst>
              <a:ext uri="{FF2B5EF4-FFF2-40B4-BE49-F238E27FC236}">
                <a16:creationId xmlns:a16="http://schemas.microsoft.com/office/drawing/2014/main" id="{BB539531-7757-4827-A7C2-77F627BEFE9B}"/>
              </a:ext>
            </a:extLst>
          </p:cNvPr>
          <p:cNvSpPr>
            <a:spLocks noGrp="1"/>
          </p:cNvSpPr>
          <p:nvPr>
            <p:ph idx="1"/>
          </p:nvPr>
        </p:nvSpPr>
        <p:spPr/>
        <p:txBody>
          <a:bodyPr vert="horz" lIns="91440" tIns="45720" rIns="91440" bIns="45720" rtlCol="0" anchor="t">
            <a:normAutofit/>
          </a:bodyPr>
          <a:lstStyle/>
          <a:p>
            <a:pPr marL="0" indent="0">
              <a:buNone/>
            </a:pPr>
            <a:r>
              <a:rPr lang="tr-TR" dirty="0"/>
              <a:t>Birbirinden bağımsız olarak geliştirilebilen, hayatını sürdürebilen ve diğer servisler ile iletişime geçebilen bir mimaridir.</a:t>
            </a:r>
          </a:p>
          <a:p>
            <a:pPr marL="0" indent="0">
              <a:buNone/>
            </a:pPr>
            <a:endParaRPr lang="tr-TR" dirty="0"/>
          </a:p>
          <a:p>
            <a:endParaRPr lang="tr-TR" dirty="0"/>
          </a:p>
          <a:p>
            <a:endParaRPr lang="tr-TR" dirty="0"/>
          </a:p>
          <a:p>
            <a:endParaRPr lang="tr-TR" dirty="0"/>
          </a:p>
          <a:p>
            <a:endParaRPr lang="tr-TR" dirty="0"/>
          </a:p>
          <a:p>
            <a:endParaRPr lang="tr-TR" dirty="0"/>
          </a:p>
        </p:txBody>
      </p:sp>
    </p:spTree>
    <p:extLst>
      <p:ext uri="{BB962C8B-B14F-4D97-AF65-F5344CB8AC3E}">
        <p14:creationId xmlns:p14="http://schemas.microsoft.com/office/powerpoint/2010/main" val="1384023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11EE20-2E3C-4FE5-AEC1-FB0C0227D8BC}"/>
              </a:ext>
            </a:extLst>
          </p:cNvPr>
          <p:cNvSpPr>
            <a:spLocks noGrp="1"/>
          </p:cNvSpPr>
          <p:nvPr>
            <p:ph type="title"/>
          </p:nvPr>
        </p:nvSpPr>
        <p:spPr/>
        <p:txBody>
          <a:bodyPr/>
          <a:lstStyle/>
          <a:p>
            <a:r>
              <a:rPr lang="tr-TR" dirty="0">
                <a:solidFill>
                  <a:schemeClr val="accent2">
                    <a:lumMod val="75000"/>
                  </a:schemeClr>
                </a:solidFill>
              </a:rPr>
              <a:t>Avantajları</a:t>
            </a:r>
          </a:p>
        </p:txBody>
      </p:sp>
      <p:sp>
        <p:nvSpPr>
          <p:cNvPr id="3" name="İçerik Yer Tutucusu 2">
            <a:extLst>
              <a:ext uri="{FF2B5EF4-FFF2-40B4-BE49-F238E27FC236}">
                <a16:creationId xmlns:a16="http://schemas.microsoft.com/office/drawing/2014/main" id="{EE24ED54-AB4C-4289-ACC4-4C35E6821637}"/>
              </a:ext>
            </a:extLst>
          </p:cNvPr>
          <p:cNvSpPr>
            <a:spLocks noGrp="1"/>
          </p:cNvSpPr>
          <p:nvPr>
            <p:ph idx="1"/>
          </p:nvPr>
        </p:nvSpPr>
        <p:spPr>
          <a:xfrm>
            <a:off x="838200" y="1825625"/>
            <a:ext cx="10632016" cy="3944408"/>
          </a:xfrm>
        </p:spPr>
        <p:txBody>
          <a:bodyPr vert="horz" lIns="91440" tIns="45720" rIns="91440" bIns="45720" rtlCol="0" anchor="t">
            <a:normAutofit fontScale="92500" lnSpcReduction="20000"/>
          </a:bodyPr>
          <a:lstStyle/>
          <a:p>
            <a:pPr marL="0" indent="0">
              <a:buNone/>
            </a:pPr>
            <a:endParaRPr lang="tr-TR" dirty="0">
              <a:ea typeface="+mn-lt"/>
              <a:cs typeface="+mn-lt"/>
            </a:endParaRPr>
          </a:p>
          <a:p>
            <a:pPr marL="285750" indent="-285750">
              <a:buFont typeface="Arial,Sans-Serif" panose="020B0604020202020204" pitchFamily="34" charset="0"/>
              <a:buChar char="•"/>
            </a:pPr>
            <a:r>
              <a:rPr lang="tr-TR" dirty="0">
                <a:ea typeface="+mn-lt"/>
                <a:cs typeface="+mn-lt"/>
              </a:rPr>
              <a:t>Birden fazla </a:t>
            </a:r>
            <a:r>
              <a:rPr lang="tr-TR" dirty="0">
                <a:solidFill>
                  <a:schemeClr val="accent2">
                    <a:lumMod val="75000"/>
                  </a:schemeClr>
                </a:solidFill>
                <a:ea typeface="+mn-lt"/>
                <a:cs typeface="+mn-lt"/>
              </a:rPr>
              <a:t>Database </a:t>
            </a:r>
            <a:r>
              <a:rPr lang="tr-TR" dirty="0">
                <a:ea typeface="+mn-lt"/>
                <a:cs typeface="+mn-lt"/>
              </a:rPr>
              <a:t>teknolojisi kullanabiliriz</a:t>
            </a:r>
            <a:endParaRPr lang="en-US" dirty="0">
              <a:ea typeface="+mn-lt"/>
              <a:cs typeface="+mn-lt"/>
            </a:endParaRPr>
          </a:p>
          <a:p>
            <a:pPr marL="285750" indent="-285750">
              <a:buFont typeface="Arial,Sans-Serif" panose="020B0604020202020204" pitchFamily="34" charset="0"/>
            </a:pPr>
            <a:r>
              <a:rPr lang="tr-TR" dirty="0">
                <a:ea typeface="+mn-lt"/>
                <a:cs typeface="+mn-lt"/>
              </a:rPr>
              <a:t>Bağımsız </a:t>
            </a:r>
            <a:r>
              <a:rPr lang="tr-TR" dirty="0" err="1">
                <a:solidFill>
                  <a:schemeClr val="accent2">
                    <a:lumMod val="75000"/>
                  </a:schemeClr>
                </a:solidFill>
                <a:ea typeface="+mn-lt"/>
                <a:cs typeface="+mn-lt"/>
              </a:rPr>
              <a:t>Deploy</a:t>
            </a:r>
            <a:r>
              <a:rPr lang="tr-TR" dirty="0">
                <a:solidFill>
                  <a:schemeClr val="accent2">
                    <a:lumMod val="75000"/>
                  </a:schemeClr>
                </a:solidFill>
                <a:ea typeface="+mn-lt"/>
                <a:cs typeface="+mn-lt"/>
              </a:rPr>
              <a:t> </a:t>
            </a:r>
            <a:r>
              <a:rPr lang="tr-TR" dirty="0">
                <a:ea typeface="+mn-lt"/>
                <a:cs typeface="+mn-lt"/>
              </a:rPr>
              <a:t>edilebilir.</a:t>
            </a:r>
            <a:endParaRPr lang="en-US" dirty="0">
              <a:ea typeface="+mn-lt"/>
              <a:cs typeface="+mn-lt"/>
            </a:endParaRPr>
          </a:p>
          <a:p>
            <a:pPr marL="285750" indent="-285750">
              <a:buFont typeface="Arial,Sans-Serif" panose="020B0604020202020204" pitchFamily="34" charset="0"/>
            </a:pPr>
            <a:r>
              <a:rPr lang="tr-TR" dirty="0">
                <a:ea typeface="+mn-lt"/>
                <a:cs typeface="+mn-lt"/>
              </a:rPr>
              <a:t>Sadece Bir </a:t>
            </a:r>
            <a:r>
              <a:rPr lang="tr-TR" dirty="0">
                <a:solidFill>
                  <a:schemeClr val="accent2">
                    <a:lumMod val="75000"/>
                  </a:schemeClr>
                </a:solidFill>
                <a:ea typeface="+mn-lt"/>
                <a:cs typeface="+mn-lt"/>
              </a:rPr>
              <a:t>Domain’e </a:t>
            </a:r>
            <a:r>
              <a:rPr lang="tr-TR" dirty="0">
                <a:ea typeface="+mn-lt"/>
                <a:cs typeface="+mn-lt"/>
              </a:rPr>
              <a:t>odaklanır. Tek bir sorunun çözümüne odaklanır.</a:t>
            </a:r>
            <a:endParaRPr lang="en-US" dirty="0">
              <a:ea typeface="+mn-lt"/>
              <a:cs typeface="+mn-lt"/>
            </a:endParaRPr>
          </a:p>
          <a:p>
            <a:pPr marL="285750" indent="-285750">
              <a:buFont typeface="Arial,Sans-Serif" panose="020B0604020202020204" pitchFamily="34" charset="0"/>
            </a:pPr>
            <a:r>
              <a:rPr lang="tr-TR" dirty="0">
                <a:ea typeface="+mn-lt"/>
                <a:cs typeface="+mn-lt"/>
              </a:rPr>
              <a:t>Daha küçük bir </a:t>
            </a:r>
            <a:r>
              <a:rPr lang="tr-TR" dirty="0">
                <a:solidFill>
                  <a:schemeClr val="accent2">
                    <a:lumMod val="75000"/>
                  </a:schemeClr>
                </a:solidFill>
                <a:ea typeface="+mn-lt"/>
                <a:cs typeface="+mn-lt"/>
              </a:rPr>
              <a:t>Code-Base </a:t>
            </a:r>
            <a:r>
              <a:rPr lang="tr-TR" dirty="0">
                <a:ea typeface="+mn-lt"/>
                <a:cs typeface="+mn-lt"/>
              </a:rPr>
              <a:t>de geliştirilir.</a:t>
            </a:r>
            <a:endParaRPr lang="en-US" dirty="0">
              <a:ea typeface="+mn-lt"/>
              <a:cs typeface="+mn-lt"/>
            </a:endParaRPr>
          </a:p>
          <a:p>
            <a:pPr marL="285750" indent="-285750">
              <a:buFont typeface="Arial,Sans-Serif" panose="020B0604020202020204" pitchFamily="34" charset="0"/>
            </a:pPr>
            <a:r>
              <a:rPr lang="tr-TR" dirty="0">
                <a:ea typeface="+mn-lt"/>
                <a:cs typeface="+mn-lt"/>
              </a:rPr>
              <a:t>Yönetimi kolaydır.</a:t>
            </a:r>
            <a:endParaRPr lang="tr-TR" dirty="0"/>
          </a:p>
          <a:p>
            <a:pPr marL="285750" indent="-285750">
              <a:buFont typeface="Arial,Sans-Serif" panose="020B0604020202020204" pitchFamily="34" charset="0"/>
            </a:pPr>
            <a:r>
              <a:rPr lang="tr-TR" dirty="0"/>
              <a:t>Her ekip bir </a:t>
            </a:r>
            <a:r>
              <a:rPr lang="tr-TR" dirty="0" err="1"/>
              <a:t>microservices</a:t>
            </a:r>
            <a:r>
              <a:rPr lang="tr-TR" dirty="0"/>
              <a:t> üzerinde çalışabilir.</a:t>
            </a:r>
          </a:p>
          <a:p>
            <a:pPr marL="285750" indent="-285750">
              <a:buFont typeface="Arial,Sans-Serif" panose="020B0604020202020204" pitchFamily="34" charset="0"/>
            </a:pPr>
            <a:r>
              <a:rPr lang="tr-TR" dirty="0"/>
              <a:t>Bağımsız bir şekilde </a:t>
            </a:r>
            <a:r>
              <a:rPr lang="tr-TR" dirty="0">
                <a:solidFill>
                  <a:schemeClr val="accent2">
                    <a:lumMod val="75000"/>
                  </a:schemeClr>
                </a:solidFill>
              </a:rPr>
              <a:t>Scale-up, Scale-out</a:t>
            </a:r>
            <a:r>
              <a:rPr lang="tr-TR" dirty="0"/>
              <a:t> edilebilir. (Darboğaz)</a:t>
            </a:r>
          </a:p>
          <a:p>
            <a:pPr marL="285750" indent="-285750">
              <a:buFont typeface="Arial,Sans-Serif" panose="020B0604020202020204" pitchFamily="34" charset="0"/>
            </a:pPr>
            <a:r>
              <a:rPr lang="tr-TR" dirty="0"/>
              <a:t>Hata izolasyon seviyesi çok daha düşüktür. </a:t>
            </a:r>
            <a:r>
              <a:rPr lang="tr-TR" dirty="0">
                <a:solidFill>
                  <a:schemeClr val="accent2">
                    <a:lumMod val="75000"/>
                  </a:schemeClr>
                </a:solidFill>
              </a:rPr>
              <a:t>(Fault Tolarance)</a:t>
            </a:r>
          </a:p>
          <a:p>
            <a:endParaRPr lang="tr-TR" dirty="0"/>
          </a:p>
        </p:txBody>
      </p:sp>
    </p:spTree>
    <p:extLst>
      <p:ext uri="{BB962C8B-B14F-4D97-AF65-F5344CB8AC3E}">
        <p14:creationId xmlns:p14="http://schemas.microsoft.com/office/powerpoint/2010/main" val="1006373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656873-D39E-4617-9D99-8F404A033F2D}"/>
              </a:ext>
            </a:extLst>
          </p:cNvPr>
          <p:cNvSpPr>
            <a:spLocks noGrp="1"/>
          </p:cNvSpPr>
          <p:nvPr>
            <p:ph type="title"/>
          </p:nvPr>
        </p:nvSpPr>
        <p:spPr/>
        <p:txBody>
          <a:bodyPr/>
          <a:lstStyle/>
          <a:p>
            <a:r>
              <a:rPr lang="tr-TR" dirty="0">
                <a:solidFill>
                  <a:schemeClr val="accent2">
                    <a:lumMod val="75000"/>
                  </a:schemeClr>
                </a:solidFill>
              </a:rPr>
              <a:t>Dezavantajları</a:t>
            </a:r>
          </a:p>
        </p:txBody>
      </p:sp>
      <p:sp>
        <p:nvSpPr>
          <p:cNvPr id="3" name="İçerik Yer Tutucusu 2">
            <a:extLst>
              <a:ext uri="{FF2B5EF4-FFF2-40B4-BE49-F238E27FC236}">
                <a16:creationId xmlns:a16="http://schemas.microsoft.com/office/drawing/2014/main" id="{EEA3C203-F24F-4B55-8DAF-69A86415468C}"/>
              </a:ext>
            </a:extLst>
          </p:cNvPr>
          <p:cNvSpPr>
            <a:spLocks noGrp="1"/>
          </p:cNvSpPr>
          <p:nvPr>
            <p:ph idx="1"/>
          </p:nvPr>
        </p:nvSpPr>
        <p:spPr/>
        <p:txBody>
          <a:bodyPr vert="horz" lIns="91440" tIns="45720" rIns="91440" bIns="45720" rtlCol="0" anchor="t">
            <a:normAutofit/>
          </a:bodyPr>
          <a:lstStyle/>
          <a:p>
            <a:r>
              <a:rPr lang="tr-TR" dirty="0" err="1"/>
              <a:t>Transaction</a:t>
            </a:r>
            <a:r>
              <a:rPr lang="tr-TR" dirty="0"/>
              <a:t> Yönetimi </a:t>
            </a:r>
            <a:r>
              <a:rPr lang="tr-TR" dirty="0">
                <a:solidFill>
                  <a:schemeClr val="accent2">
                    <a:lumMod val="75000"/>
                  </a:schemeClr>
                </a:solidFill>
              </a:rPr>
              <a:t>(SAGA - 2PC)</a:t>
            </a:r>
          </a:p>
          <a:p>
            <a:r>
              <a:rPr lang="tr-TR" dirty="0"/>
              <a:t>Debugging Yönetimi</a:t>
            </a:r>
          </a:p>
          <a:p>
            <a:r>
              <a:rPr lang="tr-TR" dirty="0"/>
              <a:t>Kompleks olması sebebi ile iletişimin kompleks olması</a:t>
            </a:r>
          </a:p>
          <a:p>
            <a:r>
              <a:rPr lang="tr-TR" dirty="0" err="1"/>
              <a:t>Logging</a:t>
            </a:r>
            <a:r>
              <a:rPr lang="tr-TR" dirty="0"/>
              <a:t> Yönetimi</a:t>
            </a:r>
          </a:p>
          <a:p>
            <a:endParaRPr lang="tr-TR" dirty="0"/>
          </a:p>
        </p:txBody>
      </p:sp>
    </p:spTree>
    <p:extLst>
      <p:ext uri="{BB962C8B-B14F-4D97-AF65-F5344CB8AC3E}">
        <p14:creationId xmlns:p14="http://schemas.microsoft.com/office/powerpoint/2010/main" val="976678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22B41-EEF6-7F84-DD30-3E04E8AAAAA3}"/>
              </a:ext>
            </a:extLst>
          </p:cNvPr>
          <p:cNvSpPr>
            <a:spLocks noGrp="1"/>
          </p:cNvSpPr>
          <p:nvPr>
            <p:ph type="title"/>
          </p:nvPr>
        </p:nvSpPr>
        <p:spPr>
          <a:xfrm>
            <a:off x="838200" y="196450"/>
            <a:ext cx="10515600" cy="859993"/>
          </a:xfrm>
        </p:spPr>
        <p:txBody>
          <a:bodyPr/>
          <a:lstStyle/>
          <a:p>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Eğitim</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Kataloğu</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endParaRPr lang="en-US" dirty="0"/>
          </a:p>
        </p:txBody>
      </p:sp>
      <p:sp>
        <p:nvSpPr>
          <p:cNvPr id="3" name="Content Placeholder 2">
            <a:extLst>
              <a:ext uri="{FF2B5EF4-FFF2-40B4-BE49-F238E27FC236}">
                <a16:creationId xmlns:a16="http://schemas.microsoft.com/office/drawing/2014/main" id="{08A5E04B-BEF6-9D88-223D-30B0CFD89984}"/>
              </a:ext>
            </a:extLst>
          </p:cNvPr>
          <p:cNvSpPr>
            <a:spLocks noGrp="1"/>
          </p:cNvSpPr>
          <p:nvPr>
            <p:ph idx="1"/>
          </p:nvPr>
        </p:nvSpPr>
        <p:spPr>
          <a:xfrm>
            <a:off x="838199" y="1056444"/>
            <a:ext cx="10809303" cy="5450888"/>
          </a:xfrm>
        </p:spPr>
        <p:txBody>
          <a:bodyPr>
            <a:noAutofit/>
          </a:bodyPr>
          <a:lstStyle/>
          <a:p>
            <a:r>
              <a:rPr lang="tr-TR" sz="1600" b="1" dirty="0"/>
              <a:t>DOCKER (Docker Komutları)</a:t>
            </a:r>
          </a:p>
          <a:p>
            <a:pPr lvl="1"/>
            <a:r>
              <a:rPr lang="tr-TR" sz="1600" dirty="0"/>
              <a:t>Docker Container Kavramı</a:t>
            </a:r>
          </a:p>
          <a:p>
            <a:pPr lvl="1"/>
            <a:r>
              <a:rPr lang="tr-TR" sz="1600" dirty="0"/>
              <a:t>Docker Image Kavramı</a:t>
            </a:r>
          </a:p>
          <a:p>
            <a:pPr lvl="1"/>
            <a:r>
              <a:rPr lang="tr-TR" sz="1600" dirty="0"/>
              <a:t>Docker Network Kavramı</a:t>
            </a:r>
          </a:p>
          <a:p>
            <a:pPr lvl="1"/>
            <a:r>
              <a:rPr lang="tr-TR" sz="1600" dirty="0"/>
              <a:t>Docker Volume Kavramı</a:t>
            </a:r>
          </a:p>
          <a:p>
            <a:pPr lvl="1"/>
            <a:r>
              <a:rPr lang="tr-TR" sz="1600" dirty="0"/>
              <a:t>Docker Registry Kavramı</a:t>
            </a:r>
          </a:p>
          <a:p>
            <a:pPr lvl="1"/>
            <a:r>
              <a:rPr lang="tr-TR" sz="1600" dirty="0"/>
              <a:t>* Docker Cli </a:t>
            </a:r>
            <a:r>
              <a:rPr lang="tr-TR" sz="1600" dirty="0">
                <a:solidFill>
                  <a:srgbClr val="FF0000"/>
                </a:solidFill>
              </a:rPr>
              <a:t>(LAB)</a:t>
            </a:r>
            <a:endParaRPr lang="tr-TR" sz="1600" dirty="0"/>
          </a:p>
          <a:p>
            <a:pPr lvl="1"/>
            <a:r>
              <a:rPr lang="tr-TR" sz="1600" dirty="0"/>
              <a:t>* Docker Desktop ve Docker Portainer </a:t>
            </a:r>
            <a:r>
              <a:rPr lang="tr-TR" sz="1600" dirty="0">
                <a:solidFill>
                  <a:srgbClr val="FF0000"/>
                </a:solidFill>
              </a:rPr>
              <a:t>(LAB)</a:t>
            </a:r>
          </a:p>
          <a:p>
            <a:r>
              <a:rPr lang="tr-TR" sz="1600" b="1" dirty="0"/>
              <a:t>Message Broker Kavramı </a:t>
            </a:r>
          </a:p>
          <a:p>
            <a:pPr lvl="1"/>
            <a:r>
              <a:rPr lang="tr-TR" sz="1600" dirty="0"/>
              <a:t>Producer</a:t>
            </a:r>
          </a:p>
          <a:p>
            <a:pPr lvl="1"/>
            <a:r>
              <a:rPr lang="tr-TR" sz="1600" dirty="0"/>
              <a:t>Consumer</a:t>
            </a:r>
          </a:p>
          <a:p>
            <a:pPr lvl="1"/>
            <a:r>
              <a:rPr lang="tr-TR" sz="1600" dirty="0"/>
              <a:t>Event,Command (Message)</a:t>
            </a:r>
          </a:p>
          <a:p>
            <a:pPr lvl="1"/>
            <a:r>
              <a:rPr lang="tr-TR" sz="1600" dirty="0"/>
              <a:t>Publish Subscribe Pattern</a:t>
            </a:r>
          </a:p>
          <a:p>
            <a:pPr lvl="1"/>
            <a:r>
              <a:rPr lang="tr-TR" sz="1600" dirty="0"/>
              <a:t>RabbitMq vs Kafka </a:t>
            </a:r>
          </a:p>
          <a:p>
            <a:pPr lvl="1"/>
            <a:r>
              <a:rPr lang="tr-TR" sz="1600" dirty="0"/>
              <a:t>RabitMq ve Kafka Avantajları Dezavantajları</a:t>
            </a:r>
          </a:p>
          <a:p>
            <a:pPr lvl="1"/>
            <a:r>
              <a:rPr lang="tr-TR" sz="1600" dirty="0"/>
              <a:t>Topic, Partation,Offset Kavramı (Kafka)</a:t>
            </a:r>
          </a:p>
          <a:p>
            <a:pPr lvl="1"/>
            <a:r>
              <a:rPr lang="tr-TR" sz="1600" dirty="0"/>
              <a:t>Exchage Kavramı (RabbitMq)</a:t>
            </a:r>
          </a:p>
          <a:p>
            <a:pPr lvl="1"/>
            <a:r>
              <a:rPr lang="tr-TR" sz="1600" dirty="0"/>
              <a:t>RabbitMq Cloud </a:t>
            </a:r>
          </a:p>
          <a:p>
            <a:pPr lvl="1"/>
            <a:r>
              <a:rPr lang="tr-TR" sz="1600" dirty="0"/>
              <a:t>* Docker ile RabbitMq Container kurulumu </a:t>
            </a:r>
            <a:r>
              <a:rPr lang="tr-TR" sz="1600" dirty="0">
                <a:solidFill>
                  <a:srgbClr val="FF0000"/>
                </a:solidFill>
              </a:rPr>
              <a:t>(LAB)</a:t>
            </a:r>
          </a:p>
          <a:p>
            <a:pPr marL="457200" lvl="1" indent="0">
              <a:buNone/>
            </a:pPr>
            <a:endParaRPr lang="tr-TR" sz="1600" dirty="0">
              <a:solidFill>
                <a:srgbClr val="FF0000"/>
              </a:solidFill>
            </a:endParaRPr>
          </a:p>
          <a:p>
            <a:pPr marL="457200" lvl="1" indent="0">
              <a:buNone/>
            </a:pPr>
            <a:endParaRPr lang="tr-TR" sz="1600" dirty="0"/>
          </a:p>
          <a:p>
            <a:pPr marL="0" indent="0">
              <a:buNone/>
            </a:pPr>
            <a:endParaRPr lang="tr-TR" sz="1600" dirty="0"/>
          </a:p>
          <a:p>
            <a:endParaRPr lang="tr-TR" sz="1600" dirty="0"/>
          </a:p>
          <a:p>
            <a:endParaRPr lang="en-US" sz="1600" dirty="0"/>
          </a:p>
        </p:txBody>
      </p:sp>
    </p:spTree>
    <p:extLst>
      <p:ext uri="{BB962C8B-B14F-4D97-AF65-F5344CB8AC3E}">
        <p14:creationId xmlns:p14="http://schemas.microsoft.com/office/powerpoint/2010/main" val="3038146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244CF9-F35B-41EF-8380-06AE89A6CDC3}"/>
              </a:ext>
            </a:extLst>
          </p:cNvPr>
          <p:cNvSpPr>
            <a:spLocks noGrp="1"/>
          </p:cNvSpPr>
          <p:nvPr>
            <p:ph type="title"/>
          </p:nvPr>
        </p:nvSpPr>
        <p:spPr/>
        <p:txBody>
          <a:bodyPr/>
          <a:lstStyle/>
          <a:p>
            <a:r>
              <a:rPr lang="tr-TR" dirty="0">
                <a:solidFill>
                  <a:schemeClr val="accent2">
                    <a:lumMod val="75000"/>
                  </a:schemeClr>
                </a:solidFill>
              </a:rPr>
              <a:t>Micro Service </a:t>
            </a:r>
            <a:r>
              <a:rPr lang="tr-TR" dirty="0" err="1">
                <a:solidFill>
                  <a:schemeClr val="accent2">
                    <a:lumMod val="75000"/>
                  </a:schemeClr>
                </a:solidFill>
              </a:rPr>
              <a:t>Communication</a:t>
            </a:r>
            <a:r>
              <a:rPr lang="tr-TR" dirty="0">
                <a:solidFill>
                  <a:schemeClr val="accent2">
                    <a:lumMod val="75000"/>
                  </a:schemeClr>
                </a:solidFill>
              </a:rPr>
              <a:t> (İletişim)</a:t>
            </a:r>
          </a:p>
        </p:txBody>
      </p:sp>
      <p:sp>
        <p:nvSpPr>
          <p:cNvPr id="3" name="İçerik Yer Tutucusu 2">
            <a:extLst>
              <a:ext uri="{FF2B5EF4-FFF2-40B4-BE49-F238E27FC236}">
                <a16:creationId xmlns:a16="http://schemas.microsoft.com/office/drawing/2014/main" id="{D75122EE-E16F-4138-BD6F-C76201472B1F}"/>
              </a:ext>
            </a:extLst>
          </p:cNvPr>
          <p:cNvSpPr>
            <a:spLocks noGrp="1"/>
          </p:cNvSpPr>
          <p:nvPr>
            <p:ph idx="1"/>
          </p:nvPr>
        </p:nvSpPr>
        <p:spPr/>
        <p:txBody>
          <a:bodyPr vert="horz" lIns="91440" tIns="45720" rIns="91440" bIns="45720" rtlCol="0" anchor="t">
            <a:normAutofit/>
          </a:bodyPr>
          <a:lstStyle/>
          <a:p>
            <a:pPr marL="0" indent="0">
              <a:buNone/>
            </a:pPr>
            <a:r>
              <a:rPr lang="tr-TR" dirty="0">
                <a:solidFill>
                  <a:schemeClr val="accent2">
                    <a:lumMod val="75000"/>
                  </a:schemeClr>
                </a:solidFill>
              </a:rPr>
              <a:t>Senkron (</a:t>
            </a:r>
            <a:r>
              <a:rPr lang="tr-TR" dirty="0" err="1">
                <a:solidFill>
                  <a:schemeClr val="accent2">
                    <a:lumMod val="75000"/>
                  </a:schemeClr>
                </a:solidFill>
                <a:ea typeface="+mn-lt"/>
                <a:cs typeface="+mn-lt"/>
              </a:rPr>
              <a:t>Request</a:t>
            </a:r>
            <a:r>
              <a:rPr lang="tr-TR" dirty="0">
                <a:solidFill>
                  <a:schemeClr val="accent2">
                    <a:lumMod val="75000"/>
                  </a:schemeClr>
                </a:solidFill>
              </a:rPr>
              <a:t> </a:t>
            </a:r>
            <a:r>
              <a:rPr lang="tr-TR" dirty="0" err="1">
                <a:solidFill>
                  <a:schemeClr val="accent2">
                    <a:lumMod val="75000"/>
                  </a:schemeClr>
                </a:solidFill>
              </a:rPr>
              <a:t>Driven</a:t>
            </a:r>
            <a:r>
              <a:rPr lang="tr-TR" dirty="0">
                <a:solidFill>
                  <a:schemeClr val="accent2">
                    <a:lumMod val="75000"/>
                  </a:schemeClr>
                </a:solidFill>
              </a:rPr>
              <a:t>):</a:t>
            </a:r>
            <a:r>
              <a:rPr lang="tr-TR" dirty="0"/>
              <a:t> Bir </a:t>
            </a:r>
            <a:r>
              <a:rPr lang="tr-TR" dirty="0" err="1"/>
              <a:t>micro</a:t>
            </a:r>
            <a:r>
              <a:rPr lang="tr-TR" dirty="0"/>
              <a:t> </a:t>
            </a:r>
            <a:r>
              <a:rPr lang="tr-TR" dirty="0" err="1"/>
              <a:t>services</a:t>
            </a:r>
            <a:r>
              <a:rPr lang="tr-TR" dirty="0"/>
              <a:t> başka bir </a:t>
            </a:r>
            <a:r>
              <a:rPr lang="tr-TR" dirty="0" err="1"/>
              <a:t>micro</a:t>
            </a:r>
            <a:r>
              <a:rPr lang="tr-TR" dirty="0"/>
              <a:t> </a:t>
            </a:r>
            <a:r>
              <a:rPr lang="tr-TR" dirty="0" err="1"/>
              <a:t>services</a:t>
            </a:r>
            <a:r>
              <a:rPr lang="tr-TR" dirty="0"/>
              <a:t> istek attığında işlemin sonucunun dönmesi bekleniyorsa senkron bir iletişim vardır.  </a:t>
            </a:r>
          </a:p>
          <a:p>
            <a:pPr marL="0" indent="0">
              <a:buNone/>
            </a:pPr>
            <a:endParaRPr lang="tr-TR" dirty="0"/>
          </a:p>
          <a:p>
            <a:pPr marL="0" indent="0">
              <a:buNone/>
            </a:pPr>
            <a:r>
              <a:rPr lang="tr-TR" dirty="0">
                <a:solidFill>
                  <a:schemeClr val="accent2">
                    <a:lumMod val="75000"/>
                  </a:schemeClr>
                </a:solidFill>
              </a:rPr>
              <a:t>Asenkron (Event Driven):</a:t>
            </a:r>
            <a:r>
              <a:rPr lang="tr-TR" dirty="0"/>
              <a:t> Arada bir mesaj kuyruk </a:t>
            </a:r>
            <a:r>
              <a:rPr lang="tr-TR" dirty="0">
                <a:solidFill>
                  <a:schemeClr val="accent2">
                    <a:lumMod val="75000"/>
                  </a:schemeClr>
                </a:solidFill>
              </a:rPr>
              <a:t>(message queue)</a:t>
            </a:r>
            <a:r>
              <a:rPr lang="tr-TR" dirty="0"/>
              <a:t> sistemi vasıtası ile bir etkileşim söz konusu ise ve işlemin sonucunun dönmesi için beklemiyorsa asenkron bir iletişim vardır.</a:t>
            </a:r>
          </a:p>
          <a:p>
            <a:pPr marL="0" indent="0">
              <a:buNone/>
            </a:pPr>
            <a:endParaRPr lang="tr-TR" dirty="0"/>
          </a:p>
        </p:txBody>
      </p:sp>
    </p:spTree>
    <p:extLst>
      <p:ext uri="{BB962C8B-B14F-4D97-AF65-F5344CB8AC3E}">
        <p14:creationId xmlns:p14="http://schemas.microsoft.com/office/powerpoint/2010/main" val="378493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F81742-0EE8-4F08-AF6B-F1C752A3B055}"/>
              </a:ext>
            </a:extLst>
          </p:cNvPr>
          <p:cNvSpPr>
            <a:spLocks noGrp="1"/>
          </p:cNvSpPr>
          <p:nvPr>
            <p:ph type="title"/>
          </p:nvPr>
        </p:nvSpPr>
        <p:spPr/>
        <p:txBody>
          <a:bodyPr/>
          <a:lstStyle/>
          <a:p>
            <a:r>
              <a:rPr lang="tr-TR" dirty="0">
                <a:solidFill>
                  <a:schemeClr val="accent2">
                    <a:lumMod val="75000"/>
                  </a:schemeClr>
                </a:solidFill>
                <a:ea typeface="+mj-lt"/>
                <a:cs typeface="+mj-lt"/>
              </a:rPr>
              <a:t>Request Driven vs Event Driven</a:t>
            </a:r>
            <a:endParaRPr lang="tr-TR" dirty="0">
              <a:solidFill>
                <a:schemeClr val="accent2">
                  <a:lumMod val="75000"/>
                </a:schemeClr>
              </a:solidFill>
            </a:endParaRPr>
          </a:p>
        </p:txBody>
      </p:sp>
      <p:sp>
        <p:nvSpPr>
          <p:cNvPr id="3" name="İçerik Yer Tutucusu 2">
            <a:extLst>
              <a:ext uri="{FF2B5EF4-FFF2-40B4-BE49-F238E27FC236}">
                <a16:creationId xmlns:a16="http://schemas.microsoft.com/office/drawing/2014/main" id="{0DCC4B92-DB2F-405F-9663-5F62103596DA}"/>
              </a:ext>
            </a:extLst>
          </p:cNvPr>
          <p:cNvSpPr>
            <a:spLocks noGrp="1"/>
          </p:cNvSpPr>
          <p:nvPr>
            <p:ph idx="1"/>
          </p:nvPr>
        </p:nvSpPr>
        <p:spPr/>
        <p:txBody>
          <a:bodyPr vert="horz" lIns="91440" tIns="45720" rIns="91440" bIns="45720" rtlCol="0" anchor="t">
            <a:normAutofit fontScale="92500"/>
          </a:bodyPr>
          <a:lstStyle/>
          <a:p>
            <a:r>
              <a:rPr lang="tr-TR" dirty="0"/>
              <a:t>Performans için mümkün oldukça asenkron iletişim tercih edelim.</a:t>
            </a:r>
          </a:p>
          <a:p>
            <a:r>
              <a:rPr lang="tr-TR" dirty="0"/>
              <a:t>Eğer istek sonuncunda bir veriyi ekrana basma gibi bir ihtiyacımız varsa </a:t>
            </a:r>
            <a:r>
              <a:rPr lang="tr-TR" b="1" dirty="0">
                <a:solidFill>
                  <a:schemeClr val="accent2">
                    <a:lumMod val="75000"/>
                  </a:schemeClr>
                </a:solidFill>
              </a:rPr>
              <a:t>Request Driven</a:t>
            </a:r>
            <a:r>
              <a:rPr lang="tr-TR" dirty="0"/>
              <a:t>. </a:t>
            </a:r>
            <a:endParaRPr lang="tr-TR" b="1" dirty="0">
              <a:solidFill>
                <a:schemeClr val="accent2">
                  <a:lumMod val="75000"/>
                </a:schemeClr>
              </a:solidFill>
            </a:endParaRPr>
          </a:p>
          <a:p>
            <a:r>
              <a:rPr lang="tr-TR" dirty="0"/>
              <a:t>Eğer sadece bir operasyonun çalışması gibi bir durum söz konusu ise </a:t>
            </a:r>
            <a:r>
              <a:rPr lang="tr-TR" b="1" dirty="0">
                <a:solidFill>
                  <a:schemeClr val="accent2">
                    <a:lumMod val="75000"/>
                  </a:schemeClr>
                </a:solidFill>
              </a:rPr>
              <a:t>Event Driven</a:t>
            </a:r>
            <a:r>
              <a:rPr lang="tr-TR" dirty="0"/>
              <a:t> tercih edelim. </a:t>
            </a:r>
          </a:p>
          <a:p>
            <a:r>
              <a:rPr lang="tr-TR" dirty="0"/>
              <a:t>Genellikle servis isteklerin </a:t>
            </a:r>
            <a:r>
              <a:rPr lang="tr-TR" b="1" dirty="0">
                <a:solidFill>
                  <a:schemeClr val="accent2">
                    <a:lumMod val="75000"/>
                  </a:schemeClr>
                </a:solidFill>
              </a:rPr>
              <a:t>Request Driven</a:t>
            </a:r>
            <a:r>
              <a:rPr lang="tr-TR" dirty="0"/>
              <a:t> tercih edilmemesinin sebebi hata toleransının düşük olmasıdır. </a:t>
            </a:r>
            <a:r>
              <a:rPr lang="tr-TR" b="1" dirty="0" err="1">
                <a:solidFill>
                  <a:schemeClr val="accent2">
                    <a:lumMod val="75000"/>
                  </a:schemeClr>
                </a:solidFill>
              </a:rPr>
              <a:t>Retry</a:t>
            </a:r>
            <a:r>
              <a:rPr lang="tr-TR" b="1" dirty="0">
                <a:solidFill>
                  <a:schemeClr val="accent2">
                    <a:lumMod val="75000"/>
                  </a:schemeClr>
                </a:solidFill>
              </a:rPr>
              <a:t> </a:t>
            </a:r>
            <a:r>
              <a:rPr lang="tr-TR" b="1" dirty="0" err="1">
                <a:solidFill>
                  <a:schemeClr val="accent2">
                    <a:lumMod val="75000"/>
                  </a:schemeClr>
                </a:solidFill>
              </a:rPr>
              <a:t>Policy</a:t>
            </a:r>
            <a:r>
              <a:rPr lang="tr-TR" dirty="0"/>
              <a:t> uygulamamız gerekebilir. </a:t>
            </a:r>
          </a:p>
          <a:p>
            <a:r>
              <a:rPr lang="tr-TR" dirty="0">
                <a:solidFill>
                  <a:srgbClr val="000000"/>
                </a:solidFill>
              </a:rPr>
              <a:t>Uzun işlemlerde </a:t>
            </a:r>
            <a:r>
              <a:rPr lang="tr-TR" b="1" dirty="0" err="1">
                <a:solidFill>
                  <a:schemeClr val="accent2">
                    <a:lumMod val="75000"/>
                  </a:schemeClr>
                </a:solidFill>
              </a:rPr>
              <a:t>Event</a:t>
            </a:r>
            <a:r>
              <a:rPr lang="tr-TR" b="1" dirty="0">
                <a:solidFill>
                  <a:schemeClr val="accent2">
                    <a:lumMod val="75000"/>
                  </a:schemeClr>
                </a:solidFill>
              </a:rPr>
              <a:t> </a:t>
            </a:r>
            <a:r>
              <a:rPr lang="tr-TR" b="1" dirty="0" err="1">
                <a:solidFill>
                  <a:schemeClr val="accent2">
                    <a:lumMod val="75000"/>
                  </a:schemeClr>
                </a:solidFill>
              </a:rPr>
              <a:t>Driven</a:t>
            </a:r>
            <a:r>
              <a:rPr lang="tr-TR" dirty="0">
                <a:solidFill>
                  <a:srgbClr val="000000"/>
                </a:solidFill>
              </a:rPr>
              <a:t> tercih edilir.</a:t>
            </a:r>
          </a:p>
        </p:txBody>
      </p:sp>
    </p:spTree>
    <p:extLst>
      <p:ext uri="{BB962C8B-B14F-4D97-AF65-F5344CB8AC3E}">
        <p14:creationId xmlns:p14="http://schemas.microsoft.com/office/powerpoint/2010/main" val="3010864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1F0B52-94AE-4C6B-B057-D826FC4ECC83}"/>
              </a:ext>
            </a:extLst>
          </p:cNvPr>
          <p:cNvSpPr>
            <a:spLocks noGrp="1"/>
          </p:cNvSpPr>
          <p:nvPr>
            <p:ph type="title"/>
          </p:nvPr>
        </p:nvSpPr>
        <p:spPr/>
        <p:txBody>
          <a:bodyPr/>
          <a:lstStyle/>
          <a:p>
            <a:r>
              <a:rPr lang="tr-TR" dirty="0" err="1">
                <a:solidFill>
                  <a:schemeClr val="accent2">
                    <a:lumMod val="75000"/>
                  </a:schemeClr>
                </a:solidFill>
              </a:rPr>
              <a:t>Request</a:t>
            </a:r>
            <a:r>
              <a:rPr lang="tr-TR" dirty="0">
                <a:solidFill>
                  <a:schemeClr val="accent2">
                    <a:lumMod val="75000"/>
                  </a:schemeClr>
                </a:solidFill>
              </a:rPr>
              <a:t> </a:t>
            </a:r>
            <a:r>
              <a:rPr lang="tr-TR" dirty="0" err="1">
                <a:solidFill>
                  <a:schemeClr val="accent2">
                    <a:lumMod val="75000"/>
                  </a:schemeClr>
                </a:solidFill>
              </a:rPr>
              <a:t>Driven</a:t>
            </a:r>
            <a:r>
              <a:rPr lang="tr-TR" dirty="0">
                <a:solidFill>
                  <a:schemeClr val="accent2">
                    <a:lumMod val="75000"/>
                  </a:schemeClr>
                </a:solidFill>
              </a:rPr>
              <a:t> </a:t>
            </a:r>
            <a:r>
              <a:rPr lang="tr-TR" dirty="0" err="1">
                <a:solidFill>
                  <a:schemeClr val="accent2">
                    <a:lumMod val="75000"/>
                  </a:schemeClr>
                </a:solidFill>
              </a:rPr>
              <a:t>vs</a:t>
            </a:r>
            <a:r>
              <a:rPr lang="tr-TR" dirty="0">
                <a:solidFill>
                  <a:schemeClr val="accent2">
                    <a:lumMod val="75000"/>
                  </a:schemeClr>
                </a:solidFill>
              </a:rPr>
              <a:t> </a:t>
            </a:r>
            <a:r>
              <a:rPr lang="tr-TR" dirty="0" err="1">
                <a:solidFill>
                  <a:schemeClr val="accent2">
                    <a:lumMod val="75000"/>
                  </a:schemeClr>
                </a:solidFill>
              </a:rPr>
              <a:t>Event</a:t>
            </a:r>
            <a:r>
              <a:rPr lang="tr-TR" dirty="0">
                <a:solidFill>
                  <a:schemeClr val="accent2">
                    <a:lumMod val="75000"/>
                  </a:schemeClr>
                </a:solidFill>
              </a:rPr>
              <a:t> </a:t>
            </a:r>
            <a:r>
              <a:rPr lang="tr-TR" dirty="0" err="1">
                <a:solidFill>
                  <a:schemeClr val="accent2">
                    <a:lumMod val="75000"/>
                  </a:schemeClr>
                </a:solidFill>
              </a:rPr>
              <a:t>Driven</a:t>
            </a:r>
            <a:endParaRPr lang="tr-TR" dirty="0">
              <a:solidFill>
                <a:schemeClr val="accent2">
                  <a:lumMod val="75000"/>
                </a:schemeClr>
              </a:solidFill>
            </a:endParaRPr>
          </a:p>
        </p:txBody>
      </p:sp>
      <p:pic>
        <p:nvPicPr>
          <p:cNvPr id="7" name="Resim 7">
            <a:extLst>
              <a:ext uri="{FF2B5EF4-FFF2-40B4-BE49-F238E27FC236}">
                <a16:creationId xmlns:a16="http://schemas.microsoft.com/office/drawing/2014/main" id="{0520061D-A423-4556-A857-D77FC73D5F1C}"/>
              </a:ext>
            </a:extLst>
          </p:cNvPr>
          <p:cNvPicPr>
            <a:picLocks noGrp="1" noChangeAspect="1"/>
          </p:cNvPicPr>
          <p:nvPr>
            <p:ph idx="1"/>
          </p:nvPr>
        </p:nvPicPr>
        <p:blipFill>
          <a:blip r:embed="rId2"/>
          <a:stretch>
            <a:fillRect/>
          </a:stretch>
        </p:blipFill>
        <p:spPr>
          <a:xfrm>
            <a:off x="1956133" y="1857375"/>
            <a:ext cx="8276166" cy="3404658"/>
          </a:xfrm>
        </p:spPr>
      </p:pic>
    </p:spTree>
    <p:extLst>
      <p:ext uri="{BB962C8B-B14F-4D97-AF65-F5344CB8AC3E}">
        <p14:creationId xmlns:p14="http://schemas.microsoft.com/office/powerpoint/2010/main" val="390060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0480-2956-62EE-B817-8FD41E5DFFEA}"/>
              </a:ext>
            </a:extLst>
          </p:cNvPr>
          <p:cNvSpPr>
            <a:spLocks noGrp="1"/>
          </p:cNvSpPr>
          <p:nvPr>
            <p:ph type="title"/>
          </p:nvPr>
        </p:nvSpPr>
        <p:spPr/>
        <p:txBody>
          <a:bodyPr/>
          <a:lstStyle/>
          <a:p>
            <a:r>
              <a:rPr lang="tr-TR" dirty="0">
                <a:solidFill>
                  <a:schemeClr val="accent2">
                    <a:lumMod val="75000"/>
                  </a:schemeClr>
                </a:solidFill>
              </a:rPr>
              <a:t>Pub/Sub Mimarisi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7A43B523-2BA0-0A1B-086F-99F9D5F53CBD}"/>
              </a:ext>
            </a:extLst>
          </p:cNvPr>
          <p:cNvSpPr>
            <a:spLocks noGrp="1"/>
          </p:cNvSpPr>
          <p:nvPr>
            <p:ph idx="1"/>
          </p:nvPr>
        </p:nvSpPr>
        <p:spPr/>
        <p:txBody>
          <a:bodyPr/>
          <a:lstStyle/>
          <a:p>
            <a:r>
              <a:rPr lang="tr-TR" dirty="0">
                <a:solidFill>
                  <a:srgbClr val="292929"/>
                </a:solidFill>
                <a:latin typeface="source-serif-pro"/>
              </a:rPr>
              <a:t>D</a:t>
            </a:r>
            <a:r>
              <a:rPr lang="en-US" b="0" i="0" dirty="0" err="1">
                <a:solidFill>
                  <a:srgbClr val="292929"/>
                </a:solidFill>
                <a:effectLst/>
                <a:latin typeface="source-serif-pro"/>
              </a:rPr>
              <a:t>ağıtık</a:t>
            </a:r>
            <a:r>
              <a:rPr lang="en-US" b="0" i="0" dirty="0">
                <a:solidFill>
                  <a:srgbClr val="292929"/>
                </a:solidFill>
                <a:effectLst/>
                <a:latin typeface="source-serif-pro"/>
              </a:rPr>
              <a:t> </a:t>
            </a:r>
            <a:r>
              <a:rPr lang="en-US" b="0" i="0" dirty="0" err="1">
                <a:solidFill>
                  <a:srgbClr val="292929"/>
                </a:solidFill>
                <a:effectLst/>
                <a:latin typeface="source-serif-pro"/>
              </a:rPr>
              <a:t>çalışan</a:t>
            </a:r>
            <a:r>
              <a:rPr lang="en-US" b="0" i="0" dirty="0">
                <a:solidFill>
                  <a:srgbClr val="292929"/>
                </a:solidFill>
                <a:effectLst/>
                <a:latin typeface="source-serif-pro"/>
              </a:rPr>
              <a:t> </a:t>
            </a:r>
            <a:r>
              <a:rPr lang="en-US" b="0" i="0" dirty="0" err="1">
                <a:solidFill>
                  <a:srgbClr val="292929"/>
                </a:solidFill>
                <a:effectLst/>
                <a:latin typeface="source-serif-pro"/>
              </a:rPr>
              <a:t>uygulamalardan</a:t>
            </a:r>
            <a:r>
              <a:rPr lang="en-US" b="0" i="0" dirty="0">
                <a:solidFill>
                  <a:srgbClr val="292929"/>
                </a:solidFill>
                <a:effectLst/>
                <a:latin typeface="source-serif-pro"/>
              </a:rPr>
              <a:t> </a:t>
            </a:r>
            <a:r>
              <a:rPr lang="en-US" b="0" i="0" dirty="0" err="1">
                <a:solidFill>
                  <a:srgbClr val="292929"/>
                </a:solidFill>
                <a:effectLst/>
                <a:latin typeface="source-serif-pro"/>
              </a:rPr>
              <a:t>anlık</a:t>
            </a:r>
            <a:r>
              <a:rPr lang="en-US" b="0" i="0" dirty="0">
                <a:solidFill>
                  <a:srgbClr val="292929"/>
                </a:solidFill>
                <a:effectLst/>
                <a:latin typeface="source-serif-pro"/>
              </a:rPr>
              <a:t> </a:t>
            </a:r>
            <a:r>
              <a:rPr lang="en-US" b="0" i="0" dirty="0" err="1">
                <a:solidFill>
                  <a:srgbClr val="292929"/>
                </a:solidFill>
                <a:effectLst/>
                <a:latin typeface="source-serif-pro"/>
              </a:rPr>
              <a:t>gelen</a:t>
            </a:r>
            <a:r>
              <a:rPr lang="en-US" b="0" i="0" dirty="0">
                <a:solidFill>
                  <a:srgbClr val="292929"/>
                </a:solidFill>
                <a:effectLst/>
                <a:latin typeface="source-serif-pro"/>
              </a:rPr>
              <a:t> </a:t>
            </a:r>
            <a:r>
              <a:rPr lang="en-US" b="0" i="0" dirty="0" err="1">
                <a:solidFill>
                  <a:srgbClr val="292929"/>
                </a:solidFill>
                <a:effectLst/>
                <a:latin typeface="source-serif-pro"/>
              </a:rPr>
              <a:t>mesajları</a:t>
            </a:r>
            <a:r>
              <a:rPr lang="en-US" b="0" i="0" dirty="0">
                <a:solidFill>
                  <a:srgbClr val="292929"/>
                </a:solidFill>
                <a:effectLst/>
                <a:latin typeface="source-serif-pro"/>
              </a:rPr>
              <a:t> </a:t>
            </a:r>
            <a:r>
              <a:rPr lang="en-US" b="0" i="0" dirty="0" err="1">
                <a:solidFill>
                  <a:srgbClr val="292929"/>
                </a:solidFill>
                <a:effectLst/>
                <a:latin typeface="source-serif-pro"/>
              </a:rPr>
              <a:t>belirli</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sırada</a:t>
            </a:r>
            <a:r>
              <a:rPr lang="en-US" b="0" i="0" dirty="0">
                <a:solidFill>
                  <a:srgbClr val="292929"/>
                </a:solidFill>
                <a:effectLst/>
                <a:latin typeface="source-serif-pro"/>
              </a:rPr>
              <a:t> </a:t>
            </a:r>
            <a:r>
              <a:rPr lang="en-US" b="0" i="0" dirty="0" err="1">
                <a:solidFill>
                  <a:srgbClr val="292929"/>
                </a:solidFill>
                <a:effectLst/>
                <a:latin typeface="source-serif-pro"/>
              </a:rPr>
              <a:t>almaya</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bu</a:t>
            </a:r>
            <a:r>
              <a:rPr lang="en-US" b="0" i="0" dirty="0">
                <a:solidFill>
                  <a:srgbClr val="292929"/>
                </a:solidFill>
                <a:effectLst/>
                <a:latin typeface="source-serif-pro"/>
              </a:rPr>
              <a:t> </a:t>
            </a:r>
            <a:r>
              <a:rPr lang="en-US" b="0" i="0" dirty="0" err="1">
                <a:solidFill>
                  <a:srgbClr val="292929"/>
                </a:solidFill>
                <a:effectLst/>
                <a:latin typeface="source-serif-pro"/>
              </a:rPr>
              <a:t>mesajları</a:t>
            </a:r>
            <a:r>
              <a:rPr lang="en-US" b="0" i="0" dirty="0">
                <a:solidFill>
                  <a:srgbClr val="292929"/>
                </a:solidFill>
                <a:effectLst/>
                <a:latin typeface="source-serif-pro"/>
              </a:rPr>
              <a:t> </a:t>
            </a:r>
            <a:r>
              <a:rPr lang="en-US" b="0" i="0" dirty="0" err="1">
                <a:solidFill>
                  <a:srgbClr val="292929"/>
                </a:solidFill>
                <a:effectLst/>
                <a:latin typeface="source-serif-pro"/>
              </a:rPr>
              <a:t>kaybetmemeye</a:t>
            </a:r>
            <a:r>
              <a:rPr lang="en-US" b="0" i="0" dirty="0">
                <a:solidFill>
                  <a:srgbClr val="292929"/>
                </a:solidFill>
                <a:effectLst/>
                <a:latin typeface="source-serif-pro"/>
              </a:rPr>
              <a:t> </a:t>
            </a:r>
            <a:r>
              <a:rPr lang="en-US" b="0" i="0" dirty="0" err="1">
                <a:solidFill>
                  <a:srgbClr val="292929"/>
                </a:solidFill>
                <a:effectLst/>
                <a:latin typeface="source-serif-pro"/>
              </a:rPr>
              <a:t>çalışırız</a:t>
            </a:r>
            <a:r>
              <a:rPr lang="en-US" b="0" i="0" dirty="0">
                <a:solidFill>
                  <a:srgbClr val="292929"/>
                </a:solidFill>
                <a:effectLst/>
                <a:latin typeface="source-serif-pro"/>
              </a:rPr>
              <a:t>. </a:t>
            </a:r>
            <a:r>
              <a:rPr lang="en-US" b="0" i="0" dirty="0" err="1">
                <a:solidFill>
                  <a:srgbClr val="292929"/>
                </a:solidFill>
                <a:effectLst/>
                <a:latin typeface="source-serif-pro"/>
              </a:rPr>
              <a:t>Yani</a:t>
            </a:r>
            <a:r>
              <a:rPr lang="en-US" b="0" i="0" dirty="0">
                <a:solidFill>
                  <a:srgbClr val="292929"/>
                </a:solidFill>
                <a:effectLst/>
                <a:latin typeface="source-serif-pro"/>
              </a:rPr>
              <a:t> </a:t>
            </a:r>
            <a:r>
              <a:rPr lang="en-US" b="0" i="0" dirty="0" err="1">
                <a:solidFill>
                  <a:srgbClr val="292929"/>
                </a:solidFill>
                <a:effectLst/>
                <a:latin typeface="source-serif-pro"/>
              </a:rPr>
              <a:t>gelen</a:t>
            </a:r>
            <a:r>
              <a:rPr lang="en-US" b="0" i="0" dirty="0">
                <a:solidFill>
                  <a:srgbClr val="292929"/>
                </a:solidFill>
                <a:effectLst/>
                <a:latin typeface="source-serif-pro"/>
              </a:rPr>
              <a:t> </a:t>
            </a:r>
            <a:r>
              <a:rPr lang="en-US" b="0" i="0" dirty="0" err="1">
                <a:solidFill>
                  <a:srgbClr val="292929"/>
                </a:solidFill>
                <a:effectLst/>
                <a:latin typeface="source-serif-pro"/>
              </a:rPr>
              <a:t>veriler</a:t>
            </a:r>
            <a:r>
              <a:rPr lang="en-US" b="0" i="0" dirty="0">
                <a:solidFill>
                  <a:srgbClr val="292929"/>
                </a:solidFill>
                <a:effectLst/>
                <a:latin typeface="source-serif-pro"/>
              </a:rPr>
              <a:t> </a:t>
            </a:r>
            <a:r>
              <a:rPr lang="en-US" b="0" i="0" dirty="0" err="1">
                <a:solidFill>
                  <a:srgbClr val="292929"/>
                </a:solidFill>
                <a:effectLst/>
                <a:latin typeface="source-serif-pro"/>
              </a:rPr>
              <a:t>sorunsuz</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şekilde</a:t>
            </a:r>
            <a:r>
              <a:rPr lang="en-US" b="0" i="0" dirty="0">
                <a:solidFill>
                  <a:srgbClr val="292929"/>
                </a:solidFill>
                <a:effectLst/>
                <a:latin typeface="source-serif-pro"/>
              </a:rPr>
              <a:t> </a:t>
            </a:r>
            <a:r>
              <a:rPr lang="en-US" b="0" i="0" dirty="0" err="1">
                <a:solidFill>
                  <a:srgbClr val="292929"/>
                </a:solidFill>
                <a:effectLst/>
                <a:latin typeface="source-serif-pro"/>
              </a:rPr>
              <a:t>ulaştırılmaya</a:t>
            </a:r>
            <a:r>
              <a:rPr lang="en-US" b="0" i="0" dirty="0">
                <a:solidFill>
                  <a:srgbClr val="292929"/>
                </a:solidFill>
                <a:effectLst/>
                <a:latin typeface="source-serif-pro"/>
              </a:rPr>
              <a:t> </a:t>
            </a:r>
            <a:r>
              <a:rPr lang="en-US" b="0" i="0" dirty="0" err="1">
                <a:solidFill>
                  <a:srgbClr val="292929"/>
                </a:solidFill>
                <a:effectLst/>
                <a:latin typeface="source-serif-pro"/>
              </a:rPr>
              <a:t>çalışılır</a:t>
            </a:r>
            <a:r>
              <a:rPr lang="en-US" b="0" i="0" dirty="0">
                <a:solidFill>
                  <a:srgbClr val="292929"/>
                </a:solidFill>
                <a:effectLst/>
                <a:latin typeface="source-serif-pro"/>
              </a:rPr>
              <a:t>. </a:t>
            </a:r>
            <a:r>
              <a:rPr lang="en-US" b="0" i="0" dirty="0">
                <a:solidFill>
                  <a:schemeClr val="accent2">
                    <a:lumMod val="75000"/>
                  </a:schemeClr>
                </a:solidFill>
                <a:effectLst/>
                <a:latin typeface="source-serif-pro"/>
              </a:rPr>
              <a:t>Pub/Sub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err="1">
                <a:solidFill>
                  <a:srgbClr val="292929"/>
                </a:solidFill>
                <a:effectLst/>
                <a:latin typeface="source-serif-pro"/>
              </a:rPr>
              <a:t>sistemi</a:t>
            </a:r>
            <a:r>
              <a:rPr lang="en-US" b="0" i="0" dirty="0">
                <a:solidFill>
                  <a:srgbClr val="292929"/>
                </a:solidFill>
                <a:effectLst/>
                <a:latin typeface="source-serif-pro"/>
              </a:rPr>
              <a:t> </a:t>
            </a:r>
            <a:r>
              <a:rPr lang="en-US" b="0" i="0" dirty="0" err="1">
                <a:solidFill>
                  <a:srgbClr val="292929"/>
                </a:solidFill>
                <a:effectLst/>
                <a:latin typeface="source-serif-pro"/>
              </a:rPr>
              <a:t>bu</a:t>
            </a:r>
            <a:r>
              <a:rPr lang="en-US" b="0" i="0" dirty="0">
                <a:solidFill>
                  <a:srgbClr val="292929"/>
                </a:solidFill>
                <a:effectLst/>
                <a:latin typeface="source-serif-pro"/>
              </a:rPr>
              <a:t> </a:t>
            </a:r>
            <a:r>
              <a:rPr lang="en-US" b="0" i="0" dirty="0" err="1">
                <a:solidFill>
                  <a:srgbClr val="292929"/>
                </a:solidFill>
                <a:effectLst/>
                <a:latin typeface="source-serif-pro"/>
              </a:rPr>
              <a:t>işlemler</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kullanılmaktadır</a:t>
            </a:r>
            <a:r>
              <a:rPr lang="en-US" b="0" i="0" dirty="0">
                <a:solidFill>
                  <a:srgbClr val="292929"/>
                </a:solidFill>
                <a:effectLst/>
                <a:latin typeface="source-serif-pro"/>
              </a:rPr>
              <a:t>. </a:t>
            </a:r>
            <a:endParaRPr lang="tr-TR" b="0" i="0" dirty="0">
              <a:solidFill>
                <a:srgbClr val="292929"/>
              </a:solidFill>
              <a:effectLst/>
              <a:latin typeface="source-serif-pro"/>
            </a:endParaRPr>
          </a:p>
          <a:p>
            <a:r>
              <a:rPr lang="en-US" b="0" i="0" dirty="0">
                <a:solidFill>
                  <a:srgbClr val="292929"/>
                </a:solidFill>
                <a:effectLst/>
                <a:latin typeface="source-serif-pro"/>
              </a:rPr>
              <a:t>Pub/Sub </a:t>
            </a:r>
            <a:r>
              <a:rPr lang="en-US" b="0" i="0" dirty="0" err="1">
                <a:solidFill>
                  <a:srgbClr val="292929"/>
                </a:solidFill>
                <a:effectLst/>
                <a:latin typeface="source-serif-pro"/>
              </a:rPr>
              <a:t>mimarisine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gelen</a:t>
            </a:r>
            <a:r>
              <a:rPr lang="en-US" b="0" i="0" dirty="0">
                <a:solidFill>
                  <a:srgbClr val="292929"/>
                </a:solidFill>
                <a:effectLst/>
                <a:latin typeface="source-serif-pro"/>
              </a:rPr>
              <a:t> </a:t>
            </a:r>
            <a:r>
              <a:rPr lang="en-US" b="0" i="0" dirty="0" err="1">
                <a:solidFill>
                  <a:srgbClr val="292929"/>
                </a:solidFill>
                <a:effectLst/>
                <a:latin typeface="source-serif-pro"/>
              </a:rPr>
              <a:t>mesajlar</a:t>
            </a:r>
            <a:r>
              <a:rPr lang="en-US" b="0" i="0" dirty="0">
                <a:solidFill>
                  <a:srgbClr val="292929"/>
                </a:solidFill>
                <a:effectLst/>
                <a:latin typeface="source-serif-pro"/>
              </a:rPr>
              <a:t> </a:t>
            </a:r>
            <a:r>
              <a:rPr lang="en-US" b="0" i="0" dirty="0">
                <a:solidFill>
                  <a:schemeClr val="accent2">
                    <a:lumMod val="75000"/>
                  </a:schemeClr>
                </a:solidFill>
                <a:effectLst/>
                <a:latin typeface="source-serif-pro"/>
              </a:rPr>
              <a:t>FIFO(first in first out) </a:t>
            </a:r>
            <a:r>
              <a:rPr lang="en-US" b="0" i="0" dirty="0">
                <a:solidFill>
                  <a:srgbClr val="292929"/>
                </a:solidFill>
                <a:effectLst/>
                <a:latin typeface="source-serif-pro"/>
              </a:rPr>
              <a:t>ilk </a:t>
            </a:r>
            <a:r>
              <a:rPr lang="en-US" b="0" i="0" dirty="0" err="1">
                <a:solidFill>
                  <a:srgbClr val="292929"/>
                </a:solidFill>
                <a:effectLst/>
                <a:latin typeface="source-serif-pro"/>
              </a:rPr>
              <a:t>giren</a:t>
            </a:r>
            <a:r>
              <a:rPr lang="en-US" b="0" i="0" dirty="0">
                <a:solidFill>
                  <a:srgbClr val="292929"/>
                </a:solidFill>
                <a:effectLst/>
                <a:latin typeface="source-serif-pro"/>
              </a:rPr>
              <a:t> ilk </a:t>
            </a:r>
            <a:r>
              <a:rPr lang="en-US" b="0" i="0" dirty="0" err="1">
                <a:solidFill>
                  <a:srgbClr val="292929"/>
                </a:solidFill>
                <a:effectLst/>
                <a:latin typeface="source-serif-pro"/>
              </a:rPr>
              <a:t>çıkacak</a:t>
            </a:r>
            <a:r>
              <a:rPr lang="en-US" b="0" i="0" dirty="0">
                <a:solidFill>
                  <a:srgbClr val="292929"/>
                </a:solidFill>
                <a:effectLst/>
                <a:latin typeface="source-serif-pro"/>
              </a:rPr>
              <a:t> </a:t>
            </a:r>
            <a:r>
              <a:rPr lang="en-US" b="0" i="0" dirty="0" err="1">
                <a:solidFill>
                  <a:srgbClr val="292929"/>
                </a:solidFill>
                <a:effectLst/>
                <a:latin typeface="source-serif-pro"/>
              </a:rPr>
              <a:t>şekildedir</a:t>
            </a:r>
            <a:r>
              <a:rPr lang="en-US" b="0" i="0" dirty="0">
                <a:solidFill>
                  <a:srgbClr val="292929"/>
                </a:solidFill>
                <a:effectLst/>
                <a:latin typeface="source-serif-pro"/>
              </a:rPr>
              <a:t>.</a:t>
            </a:r>
            <a:endParaRPr lang="en-US" dirty="0"/>
          </a:p>
        </p:txBody>
      </p:sp>
    </p:spTree>
    <p:extLst>
      <p:ext uri="{BB962C8B-B14F-4D97-AF65-F5344CB8AC3E}">
        <p14:creationId xmlns:p14="http://schemas.microsoft.com/office/powerpoint/2010/main" val="477121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76A7-4F1D-5DCE-25BE-D5F74D9A4DE1}"/>
              </a:ext>
            </a:extLst>
          </p:cNvPr>
          <p:cNvSpPr>
            <a:spLocks noGrp="1"/>
          </p:cNvSpPr>
          <p:nvPr>
            <p:ph type="title"/>
          </p:nvPr>
        </p:nvSpPr>
        <p:spPr/>
        <p:txBody>
          <a:bodyPr/>
          <a:lstStyle/>
          <a:p>
            <a:r>
              <a:rPr lang="tr-TR" dirty="0">
                <a:solidFill>
                  <a:schemeClr val="accent2">
                    <a:lumMod val="75000"/>
                  </a:schemeClr>
                </a:solidFill>
              </a:rPr>
              <a:t>Pub/Sub Mimarisi</a:t>
            </a:r>
            <a:endParaRPr lang="en-US" dirty="0"/>
          </a:p>
        </p:txBody>
      </p:sp>
      <p:pic>
        <p:nvPicPr>
          <p:cNvPr id="5" name="Content Placeholder 4" descr="Diagram&#10;&#10;Description automatically generated">
            <a:extLst>
              <a:ext uri="{FF2B5EF4-FFF2-40B4-BE49-F238E27FC236}">
                <a16:creationId xmlns:a16="http://schemas.microsoft.com/office/drawing/2014/main" id="{A6656CB1-C729-EF8F-5EFD-38DE537A82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6790" y="1947835"/>
            <a:ext cx="7748336" cy="4240983"/>
          </a:xfrm>
        </p:spPr>
      </p:pic>
    </p:spTree>
    <p:extLst>
      <p:ext uri="{BB962C8B-B14F-4D97-AF65-F5344CB8AC3E}">
        <p14:creationId xmlns:p14="http://schemas.microsoft.com/office/powerpoint/2010/main" val="32481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F08456-02C3-4203-AE17-3D19A1B7EB9C}"/>
              </a:ext>
            </a:extLst>
          </p:cNvPr>
          <p:cNvSpPr>
            <a:spLocks noGrp="1"/>
          </p:cNvSpPr>
          <p:nvPr>
            <p:ph type="title"/>
          </p:nvPr>
        </p:nvSpPr>
        <p:spPr/>
        <p:txBody>
          <a:bodyPr/>
          <a:lstStyle/>
          <a:p>
            <a:r>
              <a:rPr lang="tr-TR" dirty="0">
                <a:solidFill>
                  <a:schemeClr val="accent2">
                    <a:lumMod val="75000"/>
                  </a:schemeClr>
                </a:solidFill>
              </a:rPr>
              <a:t>Message Broker Kavramı</a:t>
            </a:r>
          </a:p>
        </p:txBody>
      </p:sp>
      <p:pic>
        <p:nvPicPr>
          <p:cNvPr id="4" name="Resim 4">
            <a:extLst>
              <a:ext uri="{FF2B5EF4-FFF2-40B4-BE49-F238E27FC236}">
                <a16:creationId xmlns:a16="http://schemas.microsoft.com/office/drawing/2014/main" id="{EF4267E5-CF60-418C-A2AF-3939981CFF42}"/>
              </a:ext>
            </a:extLst>
          </p:cNvPr>
          <p:cNvPicPr>
            <a:picLocks noGrp="1" noChangeAspect="1"/>
          </p:cNvPicPr>
          <p:nvPr>
            <p:ph idx="1"/>
          </p:nvPr>
        </p:nvPicPr>
        <p:blipFill>
          <a:blip r:embed="rId2"/>
          <a:stretch>
            <a:fillRect/>
          </a:stretch>
        </p:blipFill>
        <p:spPr>
          <a:xfrm>
            <a:off x="2062754" y="2556970"/>
            <a:ext cx="7756525" cy="3586691"/>
          </a:xfrm>
        </p:spPr>
      </p:pic>
      <p:sp>
        <p:nvSpPr>
          <p:cNvPr id="6" name="Metin kutusu 5">
            <a:extLst>
              <a:ext uri="{FF2B5EF4-FFF2-40B4-BE49-F238E27FC236}">
                <a16:creationId xmlns:a16="http://schemas.microsoft.com/office/drawing/2014/main" id="{97D2E82B-2E10-406F-B258-FCF999B95E41}"/>
              </a:ext>
            </a:extLst>
          </p:cNvPr>
          <p:cNvSpPr txBox="1"/>
          <p:nvPr/>
        </p:nvSpPr>
        <p:spPr>
          <a:xfrm>
            <a:off x="718609" y="1470026"/>
            <a:ext cx="1076536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dirty="0">
                <a:ea typeface="+mn-lt"/>
                <a:cs typeface="+mn-lt"/>
              </a:rPr>
              <a:t>Bir uygulamadan aldığı mesajları başka bir uygulamaya ileterek uygulamalar arasında bilgi alış verişini sağlamaktadır.</a:t>
            </a:r>
            <a:endParaRPr lang="tr-TR" sz="2400" dirty="0"/>
          </a:p>
        </p:txBody>
      </p:sp>
    </p:spTree>
    <p:extLst>
      <p:ext uri="{BB962C8B-B14F-4D97-AF65-F5344CB8AC3E}">
        <p14:creationId xmlns:p14="http://schemas.microsoft.com/office/powerpoint/2010/main" val="25643270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FDB10D-A82A-4661-8FCA-84C1B4F9D607}"/>
              </a:ext>
            </a:extLst>
          </p:cNvPr>
          <p:cNvSpPr>
            <a:spLocks noGrp="1"/>
          </p:cNvSpPr>
          <p:nvPr>
            <p:ph type="title"/>
          </p:nvPr>
        </p:nvSpPr>
        <p:spPr/>
        <p:txBody>
          <a:bodyPr/>
          <a:lstStyle/>
          <a:p>
            <a:r>
              <a:rPr lang="tr-TR" dirty="0">
                <a:solidFill>
                  <a:schemeClr val="accent2">
                    <a:lumMod val="75000"/>
                  </a:schemeClr>
                </a:solidFill>
              </a:rPr>
              <a:t>Message Broker</a:t>
            </a:r>
          </a:p>
        </p:txBody>
      </p:sp>
      <p:sp>
        <p:nvSpPr>
          <p:cNvPr id="3" name="İçerik Yer Tutucusu 2">
            <a:extLst>
              <a:ext uri="{FF2B5EF4-FFF2-40B4-BE49-F238E27FC236}">
                <a16:creationId xmlns:a16="http://schemas.microsoft.com/office/drawing/2014/main" id="{F9E1B578-A183-4D02-B987-25D796206503}"/>
              </a:ext>
            </a:extLst>
          </p:cNvPr>
          <p:cNvSpPr>
            <a:spLocks noGrp="1"/>
          </p:cNvSpPr>
          <p:nvPr>
            <p:ph idx="1"/>
          </p:nvPr>
        </p:nvSpPr>
        <p:spPr/>
        <p:txBody>
          <a:bodyPr vert="horz" lIns="91440" tIns="45720" rIns="91440" bIns="45720" rtlCol="0" anchor="t">
            <a:normAutofit/>
          </a:bodyPr>
          <a:lstStyle/>
          <a:p>
            <a:pPr marL="0" indent="0">
              <a:buNone/>
            </a:pPr>
            <a:r>
              <a:rPr lang="tr-TR" dirty="0">
                <a:solidFill>
                  <a:schemeClr val="accent2">
                    <a:lumMod val="75000"/>
                  </a:schemeClr>
                </a:solidFill>
                <a:ea typeface="+mn-lt"/>
                <a:cs typeface="+mn-lt"/>
              </a:rPr>
              <a:t>Producer</a:t>
            </a:r>
            <a:r>
              <a:rPr lang="tr-TR" dirty="0">
                <a:ea typeface="+mn-lt"/>
                <a:cs typeface="+mn-lt"/>
              </a:rPr>
              <a:t> : Mesajı atan kaynak uygulamadır.</a:t>
            </a:r>
          </a:p>
          <a:p>
            <a:pPr marL="0" indent="0">
              <a:buNone/>
            </a:pPr>
            <a:r>
              <a:rPr lang="tr-TR" dirty="0">
                <a:solidFill>
                  <a:schemeClr val="accent2">
                    <a:lumMod val="75000"/>
                  </a:schemeClr>
                </a:solidFill>
              </a:rPr>
              <a:t>Queue :</a:t>
            </a:r>
            <a:r>
              <a:rPr lang="tr-TR" dirty="0"/>
              <a:t> </a:t>
            </a:r>
            <a:r>
              <a:rPr lang="tr-TR" dirty="0">
                <a:ea typeface="+mn-lt"/>
                <a:cs typeface="+mn-lt"/>
              </a:rPr>
              <a:t>Gönderilen mesajlar </a:t>
            </a:r>
            <a:r>
              <a:rPr lang="tr-TR" dirty="0" err="1">
                <a:ea typeface="+mn-lt"/>
                <a:cs typeface="+mn-lt"/>
              </a:rPr>
              <a:t>alıcaya</a:t>
            </a:r>
            <a:r>
              <a:rPr lang="tr-TR" dirty="0">
                <a:ea typeface="+mn-lt"/>
                <a:cs typeface="+mn-lt"/>
              </a:rPr>
              <a:t> ulaştırılmadan önce bir sıraya konur. Gelen yoğunluğa göre veya alıcıya erişilemediği durumlarda, gelen tüm mesajlar </a:t>
            </a:r>
            <a:r>
              <a:rPr lang="tr-TR" dirty="0" err="1">
                <a:ea typeface="+mn-lt"/>
                <a:cs typeface="+mn-lt"/>
              </a:rPr>
              <a:t>Queue’de</a:t>
            </a:r>
            <a:r>
              <a:rPr lang="tr-TR" dirty="0">
                <a:ea typeface="+mn-lt"/>
                <a:cs typeface="+mn-lt"/>
              </a:rPr>
              <a:t> yani </a:t>
            </a:r>
            <a:r>
              <a:rPr lang="tr-TR" dirty="0" err="1">
                <a:ea typeface="+mn-lt"/>
                <a:cs typeface="+mn-lt"/>
              </a:rPr>
              <a:t>memory’de</a:t>
            </a:r>
            <a:r>
              <a:rPr lang="tr-TR" dirty="0">
                <a:ea typeface="+mn-lt"/>
                <a:cs typeface="+mn-lt"/>
              </a:rPr>
              <a:t> saklanır. Eğer bu süreç uzun sürer ise </a:t>
            </a:r>
            <a:r>
              <a:rPr lang="tr-TR" dirty="0" err="1">
                <a:ea typeface="+mn-lt"/>
                <a:cs typeface="+mn-lt"/>
              </a:rPr>
              <a:t>memory</a:t>
            </a:r>
            <a:r>
              <a:rPr lang="tr-TR" dirty="0">
                <a:ea typeface="+mn-lt"/>
                <a:cs typeface="+mn-lt"/>
              </a:rPr>
              <a:t> şişebilir. Ayrıca </a:t>
            </a:r>
            <a:r>
              <a:rPr lang="tr-TR" dirty="0" err="1">
                <a:ea typeface="+mn-lt"/>
                <a:cs typeface="+mn-lt"/>
              </a:rPr>
              <a:t>server’ın</a:t>
            </a:r>
            <a:r>
              <a:rPr lang="tr-TR" dirty="0">
                <a:ea typeface="+mn-lt"/>
                <a:cs typeface="+mn-lt"/>
              </a:rPr>
              <a:t> </a:t>
            </a:r>
            <a:r>
              <a:rPr lang="tr-TR" dirty="0" err="1">
                <a:ea typeface="+mn-lt"/>
                <a:cs typeface="+mn-lt"/>
              </a:rPr>
              <a:t>restart</a:t>
            </a:r>
            <a:r>
              <a:rPr lang="tr-TR" dirty="0">
                <a:ea typeface="+mn-lt"/>
                <a:cs typeface="+mn-lt"/>
              </a:rPr>
              <a:t> edilmesi durumunda ilgili mesajlar kaybolabilir.</a:t>
            </a:r>
          </a:p>
          <a:p>
            <a:pPr marL="0" indent="0">
              <a:buNone/>
            </a:pPr>
            <a:r>
              <a:rPr lang="tr-TR" dirty="0">
                <a:solidFill>
                  <a:schemeClr val="accent2">
                    <a:lumMod val="75000"/>
                  </a:schemeClr>
                </a:solidFill>
              </a:rPr>
              <a:t>Consumer:</a:t>
            </a:r>
            <a:r>
              <a:rPr lang="tr-TR" dirty="0"/>
              <a:t> </a:t>
            </a:r>
            <a:r>
              <a:rPr lang="tr-TR" dirty="0">
                <a:ea typeface="+mn-lt"/>
                <a:cs typeface="+mn-lt"/>
              </a:rPr>
              <a:t>Gönderilen mesajı karşılayan sunucudur. Kısaca ilgili kuyruğu(Queue)’</a:t>
            </a:r>
            <a:r>
              <a:rPr lang="tr-TR" dirty="0" err="1">
                <a:ea typeface="+mn-lt"/>
                <a:cs typeface="+mn-lt"/>
              </a:rPr>
              <a:t>yu</a:t>
            </a:r>
            <a:r>
              <a:rPr lang="tr-TR" dirty="0">
                <a:ea typeface="+mn-lt"/>
                <a:cs typeface="+mn-lt"/>
              </a:rPr>
              <a:t> dinleyen taraftır.</a:t>
            </a:r>
            <a:endParaRPr lang="tr-TR" dirty="0"/>
          </a:p>
        </p:txBody>
      </p:sp>
    </p:spTree>
    <p:extLst>
      <p:ext uri="{BB962C8B-B14F-4D97-AF65-F5344CB8AC3E}">
        <p14:creationId xmlns:p14="http://schemas.microsoft.com/office/powerpoint/2010/main" val="1314958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42B140-7BCB-47A8-A1F0-B53ABA4DA122}"/>
              </a:ext>
            </a:extLst>
          </p:cNvPr>
          <p:cNvSpPr>
            <a:spLocks noGrp="1"/>
          </p:cNvSpPr>
          <p:nvPr>
            <p:ph type="title"/>
          </p:nvPr>
        </p:nvSpPr>
        <p:spPr/>
        <p:txBody>
          <a:bodyPr/>
          <a:lstStyle/>
          <a:p>
            <a:r>
              <a:rPr lang="tr-TR" dirty="0">
                <a:solidFill>
                  <a:schemeClr val="accent2">
                    <a:lumMod val="75000"/>
                  </a:schemeClr>
                </a:solidFill>
              </a:rPr>
              <a:t>Mesaj Tipleri (</a:t>
            </a:r>
            <a:r>
              <a:rPr lang="tr-TR" dirty="0" err="1">
                <a:solidFill>
                  <a:schemeClr val="accent2">
                    <a:lumMod val="75000"/>
                  </a:schemeClr>
                </a:solidFill>
              </a:rPr>
              <a:t>Event</a:t>
            </a:r>
            <a:r>
              <a:rPr lang="tr-TR" dirty="0">
                <a:solidFill>
                  <a:schemeClr val="accent2">
                    <a:lumMod val="75000"/>
                  </a:schemeClr>
                </a:solidFill>
              </a:rPr>
              <a:t>)</a:t>
            </a:r>
          </a:p>
        </p:txBody>
      </p:sp>
      <p:sp>
        <p:nvSpPr>
          <p:cNvPr id="3" name="İçerik Yer Tutucusu 2">
            <a:extLst>
              <a:ext uri="{FF2B5EF4-FFF2-40B4-BE49-F238E27FC236}">
                <a16:creationId xmlns:a16="http://schemas.microsoft.com/office/drawing/2014/main" id="{F3754C8F-418E-45CB-A8A4-10B6F647622E}"/>
              </a:ext>
            </a:extLst>
          </p:cNvPr>
          <p:cNvSpPr>
            <a:spLocks noGrp="1"/>
          </p:cNvSpPr>
          <p:nvPr>
            <p:ph idx="1"/>
          </p:nvPr>
        </p:nvSpPr>
        <p:spPr/>
        <p:txBody>
          <a:bodyPr vert="horz" lIns="91440" tIns="45720" rIns="91440" bIns="45720" rtlCol="0" anchor="t">
            <a:normAutofit lnSpcReduction="10000"/>
          </a:bodyPr>
          <a:lstStyle/>
          <a:p>
            <a:pPr marL="0" indent="0">
              <a:buNone/>
            </a:pPr>
            <a:r>
              <a:rPr lang="tr-TR" sz="2400" dirty="0">
                <a:ea typeface="+mn-lt"/>
                <a:cs typeface="+mn-lt"/>
              </a:rPr>
              <a:t>Olay mesajları bir olayın gerçekleştiğini tüm uygulamalara duyurmak için mesajlaşma sistemine iletilen mesajlardır.</a:t>
            </a:r>
          </a:p>
          <a:p>
            <a:pPr marL="0" indent="0">
              <a:buNone/>
            </a:pPr>
            <a:endParaRPr lang="tr-TR" sz="2400" dirty="0"/>
          </a:p>
          <a:p>
            <a:pPr marL="457200" indent="-457200"/>
            <a:r>
              <a:rPr lang="tr-TR" sz="2400" dirty="0"/>
              <a:t>Daha az veri taşır</a:t>
            </a:r>
          </a:p>
          <a:p>
            <a:pPr marL="457200" indent="-457200"/>
            <a:r>
              <a:rPr lang="tr-TR" sz="2400" dirty="0"/>
              <a:t>Bir sonuç döndürme kaygısı barındırmaz</a:t>
            </a:r>
          </a:p>
          <a:p>
            <a:pPr marL="457200" indent="-457200"/>
            <a:r>
              <a:rPr lang="tr-TR" sz="2400" dirty="0"/>
              <a:t>Bildirim mantıklı çalışır</a:t>
            </a:r>
          </a:p>
          <a:p>
            <a:pPr marL="457200" indent="-457200"/>
            <a:r>
              <a:rPr lang="tr-TR" sz="2400" dirty="0">
                <a:ea typeface="+mn-lt"/>
                <a:cs typeface="+mn-lt"/>
              </a:rPr>
              <a:t>Olay mesajları tüm sisteme bildirileceği için </a:t>
            </a:r>
            <a:r>
              <a:rPr lang="tr-TR" sz="2400" dirty="0" err="1">
                <a:ea typeface="+mn-lt"/>
                <a:cs typeface="+mn-lt"/>
              </a:rPr>
              <a:t>fanout-exchange’e</a:t>
            </a:r>
            <a:r>
              <a:rPr lang="tr-TR" sz="2400" dirty="0">
                <a:ea typeface="+mn-lt"/>
                <a:cs typeface="+mn-lt"/>
              </a:rPr>
              <a:t> iletilir. Mesajın tüm sisteme yayılması sebebiyle </a:t>
            </a:r>
            <a:r>
              <a:rPr lang="tr-TR" sz="2400" dirty="0" err="1">
                <a:ea typeface="+mn-lt"/>
                <a:cs typeface="+mn-lt"/>
              </a:rPr>
              <a:t>message</a:t>
            </a:r>
            <a:r>
              <a:rPr lang="tr-TR" sz="2400" dirty="0">
                <a:ea typeface="+mn-lt"/>
                <a:cs typeface="+mn-lt"/>
              </a:rPr>
              <a:t> broker ile iletişim</a:t>
            </a:r>
            <a:r>
              <a:rPr lang="tr-TR" sz="2400" i="1" dirty="0">
                <a:ea typeface="+mn-lt"/>
                <a:cs typeface="+mn-lt"/>
              </a:rPr>
              <a:t> yayımla</a:t>
            </a:r>
            <a:r>
              <a:rPr lang="tr-TR" sz="2400" dirty="0">
                <a:ea typeface="+mn-lt"/>
                <a:cs typeface="+mn-lt"/>
              </a:rPr>
              <a:t> </a:t>
            </a:r>
            <a:r>
              <a:rPr lang="tr-TR" sz="2400" dirty="0">
                <a:solidFill>
                  <a:schemeClr val="accent2">
                    <a:lumMod val="75000"/>
                  </a:schemeClr>
                </a:solidFill>
                <a:ea typeface="+mn-lt"/>
                <a:cs typeface="+mn-lt"/>
              </a:rPr>
              <a:t>(</a:t>
            </a:r>
            <a:r>
              <a:rPr lang="tr-TR" sz="2400" dirty="0" err="1">
                <a:solidFill>
                  <a:schemeClr val="accent2">
                    <a:lumMod val="75000"/>
                  </a:schemeClr>
                </a:solidFill>
                <a:ea typeface="+mn-lt"/>
                <a:cs typeface="+mn-lt"/>
              </a:rPr>
              <a:t>publish</a:t>
            </a:r>
            <a:r>
              <a:rPr lang="tr-TR" sz="2400" dirty="0">
                <a:solidFill>
                  <a:schemeClr val="accent2">
                    <a:lumMod val="75000"/>
                  </a:schemeClr>
                </a:solidFill>
                <a:ea typeface="+mn-lt"/>
                <a:cs typeface="+mn-lt"/>
              </a:rPr>
              <a:t>)</a:t>
            </a:r>
            <a:r>
              <a:rPr lang="tr-TR" sz="2400" dirty="0">
                <a:ea typeface="+mn-lt"/>
                <a:cs typeface="+mn-lt"/>
              </a:rPr>
              <a:t> metoduyla gerçekleşir.</a:t>
            </a:r>
          </a:p>
          <a:p>
            <a:pPr marL="457200" indent="-457200"/>
            <a:r>
              <a:rPr lang="tr-TR" sz="2400" dirty="0"/>
              <a:t>Geçmiş zaman ekini kullanarak isimlendirilir. </a:t>
            </a:r>
            <a:r>
              <a:rPr lang="tr-TR" sz="2400" b="1" dirty="0" err="1"/>
              <a:t>Created</a:t>
            </a:r>
            <a:endParaRPr lang="tr-TR" sz="2400" b="1" dirty="0"/>
          </a:p>
        </p:txBody>
      </p:sp>
    </p:spTree>
    <p:extLst>
      <p:ext uri="{BB962C8B-B14F-4D97-AF65-F5344CB8AC3E}">
        <p14:creationId xmlns:p14="http://schemas.microsoft.com/office/powerpoint/2010/main" val="2509678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6D1218-A081-437D-99AB-0D5A20246488}"/>
              </a:ext>
            </a:extLst>
          </p:cNvPr>
          <p:cNvSpPr>
            <a:spLocks noGrp="1"/>
          </p:cNvSpPr>
          <p:nvPr>
            <p:ph type="title"/>
          </p:nvPr>
        </p:nvSpPr>
        <p:spPr/>
        <p:txBody>
          <a:bodyPr/>
          <a:lstStyle/>
          <a:p>
            <a:r>
              <a:rPr lang="tr-TR" dirty="0">
                <a:solidFill>
                  <a:schemeClr val="accent2">
                    <a:lumMod val="75000"/>
                  </a:schemeClr>
                </a:solidFill>
                <a:ea typeface="+mj-lt"/>
                <a:cs typeface="+mj-lt"/>
              </a:rPr>
              <a:t>Mesaj Tipleri (</a:t>
            </a:r>
            <a:r>
              <a:rPr lang="tr-TR" dirty="0" err="1">
                <a:solidFill>
                  <a:schemeClr val="accent2">
                    <a:lumMod val="75000"/>
                  </a:schemeClr>
                </a:solidFill>
                <a:ea typeface="+mj-lt"/>
                <a:cs typeface="+mj-lt"/>
              </a:rPr>
              <a:t>Command</a:t>
            </a:r>
            <a:r>
              <a:rPr lang="tr-TR" dirty="0">
                <a:solidFill>
                  <a:schemeClr val="accent2">
                    <a:lumMod val="75000"/>
                  </a:schemeClr>
                </a:solidFill>
                <a:ea typeface="+mj-lt"/>
                <a:cs typeface="+mj-lt"/>
              </a:rPr>
              <a:t>-Message)</a:t>
            </a:r>
          </a:p>
        </p:txBody>
      </p:sp>
      <p:sp>
        <p:nvSpPr>
          <p:cNvPr id="3" name="İçerik Yer Tutucusu 2">
            <a:extLst>
              <a:ext uri="{FF2B5EF4-FFF2-40B4-BE49-F238E27FC236}">
                <a16:creationId xmlns:a16="http://schemas.microsoft.com/office/drawing/2014/main" id="{6AC55522-9FBA-4D3F-965C-4918FCD9E2EE}"/>
              </a:ext>
            </a:extLst>
          </p:cNvPr>
          <p:cNvSpPr>
            <a:spLocks noGrp="1"/>
          </p:cNvSpPr>
          <p:nvPr>
            <p:ph idx="1"/>
          </p:nvPr>
        </p:nvSpPr>
        <p:spPr/>
        <p:txBody>
          <a:bodyPr vert="horz" lIns="91440" tIns="45720" rIns="91440" bIns="45720" rtlCol="0" anchor="t">
            <a:normAutofit/>
          </a:bodyPr>
          <a:lstStyle/>
          <a:p>
            <a:pPr marL="0" indent="0">
              <a:buNone/>
            </a:pPr>
            <a:r>
              <a:rPr lang="tr-TR" sz="2400" dirty="0">
                <a:ea typeface="+mn-lt"/>
                <a:cs typeface="+mn-lt"/>
              </a:rPr>
              <a:t>Emir mesajları bir talebin yerine getirilmesi için tüketicinin tetiklenmesi amacıyla </a:t>
            </a:r>
            <a:r>
              <a:rPr lang="tr-TR" sz="2400" dirty="0" err="1">
                <a:ea typeface="+mn-lt"/>
                <a:cs typeface="+mn-lt"/>
              </a:rPr>
              <a:t>message</a:t>
            </a:r>
            <a:r>
              <a:rPr lang="tr-TR" sz="2400" dirty="0">
                <a:ea typeface="+mn-lt"/>
                <a:cs typeface="+mn-lt"/>
              </a:rPr>
              <a:t> </a:t>
            </a:r>
            <a:r>
              <a:rPr lang="tr-TR" sz="2400" dirty="0" err="1">
                <a:ea typeface="+mn-lt"/>
                <a:cs typeface="+mn-lt"/>
              </a:rPr>
              <a:t>broker’e</a:t>
            </a:r>
            <a:r>
              <a:rPr lang="tr-TR" sz="2400" dirty="0">
                <a:ea typeface="+mn-lt"/>
                <a:cs typeface="+mn-lt"/>
              </a:rPr>
              <a:t> iletilen mesajlardır. </a:t>
            </a:r>
            <a:endParaRPr lang="tr-TR" sz="2400" dirty="0"/>
          </a:p>
          <a:p>
            <a:pPr marL="0" indent="0">
              <a:buNone/>
            </a:pPr>
            <a:endParaRPr lang="tr-TR" sz="2400" dirty="0"/>
          </a:p>
          <a:p>
            <a:pPr marL="457200" indent="-457200"/>
            <a:r>
              <a:rPr lang="tr-TR" sz="2400" dirty="0"/>
              <a:t>Emir kipinde tanımlanır. </a:t>
            </a:r>
            <a:r>
              <a:rPr lang="tr-TR" sz="2400" dirty="0" err="1"/>
              <a:t>CreateOrderCommand</a:t>
            </a:r>
            <a:endParaRPr lang="tr-TR" sz="2400"/>
          </a:p>
          <a:p>
            <a:pPr marL="457200" indent="-457200"/>
            <a:r>
              <a:rPr lang="tr-TR" sz="2400" dirty="0"/>
              <a:t>Daha fazla veri taşır.</a:t>
            </a:r>
          </a:p>
          <a:p>
            <a:pPr marL="457200" indent="-457200"/>
            <a:r>
              <a:rPr lang="tr-TR" sz="2400" dirty="0"/>
              <a:t>Tek bir </a:t>
            </a:r>
            <a:r>
              <a:rPr lang="tr-TR" sz="2400" dirty="0" err="1">
                <a:solidFill>
                  <a:schemeClr val="accent2">
                    <a:lumMod val="75000"/>
                  </a:schemeClr>
                </a:solidFill>
              </a:rPr>
              <a:t>consumer</a:t>
            </a:r>
            <a:r>
              <a:rPr lang="tr-TR" sz="2400" dirty="0"/>
              <a:t> tarafından işlenir. </a:t>
            </a:r>
            <a:r>
              <a:rPr lang="tr-TR" sz="2400" dirty="0" err="1"/>
              <a:t>OrderHandler</a:t>
            </a:r>
            <a:endParaRPr lang="tr-TR" sz="2400" dirty="0"/>
          </a:p>
          <a:p>
            <a:pPr marL="457200" indent="-457200"/>
            <a:r>
              <a:rPr lang="tr-TR" sz="2400" dirty="0">
                <a:solidFill>
                  <a:schemeClr val="accent2">
                    <a:lumMod val="75000"/>
                  </a:schemeClr>
                </a:solidFill>
                <a:ea typeface="+mn-lt"/>
                <a:cs typeface="+mn-lt"/>
              </a:rPr>
              <a:t>Direct-</a:t>
            </a:r>
            <a:r>
              <a:rPr lang="tr-TR" sz="2400" dirty="0" err="1">
                <a:solidFill>
                  <a:schemeClr val="accent2">
                    <a:lumMod val="75000"/>
                  </a:schemeClr>
                </a:solidFill>
                <a:ea typeface="+mn-lt"/>
                <a:cs typeface="+mn-lt"/>
              </a:rPr>
              <a:t>exchange</a:t>
            </a:r>
            <a:r>
              <a:rPr lang="tr-TR" sz="2400" dirty="0">
                <a:ea typeface="+mn-lt"/>
                <a:cs typeface="+mn-lt"/>
              </a:rPr>
              <a:t> tipini kullanır</a:t>
            </a:r>
          </a:p>
          <a:p>
            <a:pPr marL="457200" indent="-457200"/>
            <a:r>
              <a:rPr lang="tr-TR" sz="2400" dirty="0">
                <a:ea typeface="+mn-lt"/>
                <a:cs typeface="+mn-lt"/>
              </a:rPr>
              <a:t>Broker ile iletişim </a:t>
            </a:r>
            <a:r>
              <a:rPr lang="tr-TR" sz="2400" dirty="0">
                <a:solidFill>
                  <a:schemeClr val="accent2">
                    <a:lumMod val="75000"/>
                  </a:schemeClr>
                </a:solidFill>
                <a:ea typeface="+mn-lt"/>
                <a:cs typeface="+mn-lt"/>
              </a:rPr>
              <a:t>(</a:t>
            </a:r>
            <a:r>
              <a:rPr lang="tr-TR" sz="2400" err="1">
                <a:solidFill>
                  <a:schemeClr val="accent2">
                    <a:lumMod val="75000"/>
                  </a:schemeClr>
                </a:solidFill>
                <a:ea typeface="+mn-lt"/>
                <a:cs typeface="+mn-lt"/>
              </a:rPr>
              <a:t>send</a:t>
            </a:r>
            <a:r>
              <a:rPr lang="tr-TR" sz="2400" dirty="0">
                <a:solidFill>
                  <a:schemeClr val="accent2">
                    <a:lumMod val="75000"/>
                  </a:schemeClr>
                </a:solidFill>
                <a:ea typeface="+mn-lt"/>
                <a:cs typeface="+mn-lt"/>
              </a:rPr>
              <a:t>)</a:t>
            </a:r>
            <a:r>
              <a:rPr lang="tr-TR" sz="2400" dirty="0">
                <a:ea typeface="+mn-lt"/>
                <a:cs typeface="+mn-lt"/>
              </a:rPr>
              <a:t> metoduyla yürütülür.</a:t>
            </a:r>
            <a:endParaRPr lang="tr-TR" sz="2400" dirty="0"/>
          </a:p>
          <a:p>
            <a:pPr marL="457200" indent="-457200"/>
            <a:endParaRPr lang="tr-TR" dirty="0"/>
          </a:p>
          <a:p>
            <a:pPr marL="457200" indent="-457200"/>
            <a:endParaRPr lang="tr-TR" dirty="0"/>
          </a:p>
          <a:p>
            <a:pPr marL="457200" indent="-457200"/>
            <a:endParaRPr lang="tr-TR" dirty="0"/>
          </a:p>
          <a:p>
            <a:endParaRPr lang="tr-TR" dirty="0"/>
          </a:p>
        </p:txBody>
      </p:sp>
    </p:spTree>
    <p:extLst>
      <p:ext uri="{BB962C8B-B14F-4D97-AF65-F5344CB8AC3E}">
        <p14:creationId xmlns:p14="http://schemas.microsoft.com/office/powerpoint/2010/main" val="642865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1C2ACA-A74C-4E83-8D32-B122B95BF0A5}"/>
              </a:ext>
            </a:extLst>
          </p:cNvPr>
          <p:cNvSpPr>
            <a:spLocks noGrp="1"/>
          </p:cNvSpPr>
          <p:nvPr>
            <p:ph type="title"/>
          </p:nvPr>
        </p:nvSpPr>
        <p:spPr/>
        <p:txBody>
          <a:bodyPr/>
          <a:lstStyle/>
          <a:p>
            <a:r>
              <a:rPr lang="tr-TR" dirty="0">
                <a:solidFill>
                  <a:schemeClr val="accent2">
                    <a:lumMod val="75000"/>
                  </a:schemeClr>
                </a:solidFill>
              </a:rPr>
              <a:t>Message </a:t>
            </a:r>
            <a:r>
              <a:rPr lang="tr-TR" dirty="0" err="1">
                <a:solidFill>
                  <a:schemeClr val="accent2">
                    <a:lumMod val="75000"/>
                  </a:schemeClr>
                </a:solidFill>
              </a:rPr>
              <a:t>Brokers</a:t>
            </a:r>
          </a:p>
        </p:txBody>
      </p:sp>
      <p:pic>
        <p:nvPicPr>
          <p:cNvPr id="7" name="Resim 7">
            <a:extLst>
              <a:ext uri="{FF2B5EF4-FFF2-40B4-BE49-F238E27FC236}">
                <a16:creationId xmlns:a16="http://schemas.microsoft.com/office/drawing/2014/main" id="{5D9B9158-FBC4-4608-AA71-A0D5A2BAF0AC}"/>
              </a:ext>
            </a:extLst>
          </p:cNvPr>
          <p:cNvPicPr>
            <a:picLocks noGrp="1" noChangeAspect="1"/>
          </p:cNvPicPr>
          <p:nvPr>
            <p:ph idx="1"/>
          </p:nvPr>
        </p:nvPicPr>
        <p:blipFill>
          <a:blip r:embed="rId2"/>
          <a:stretch>
            <a:fillRect/>
          </a:stretch>
        </p:blipFill>
        <p:spPr>
          <a:xfrm>
            <a:off x="1722437" y="2522537"/>
            <a:ext cx="4101042" cy="1524000"/>
          </a:xfrm>
        </p:spPr>
      </p:pic>
      <p:pic>
        <p:nvPicPr>
          <p:cNvPr id="8" name="Resim 8">
            <a:extLst>
              <a:ext uri="{FF2B5EF4-FFF2-40B4-BE49-F238E27FC236}">
                <a16:creationId xmlns:a16="http://schemas.microsoft.com/office/drawing/2014/main" id="{F8101DBE-8072-48D3-AC3C-528889E3E774}"/>
              </a:ext>
            </a:extLst>
          </p:cNvPr>
          <p:cNvPicPr>
            <a:picLocks noChangeAspect="1"/>
          </p:cNvPicPr>
          <p:nvPr/>
        </p:nvPicPr>
        <p:blipFill>
          <a:blip r:embed="rId3"/>
          <a:stretch>
            <a:fillRect/>
          </a:stretch>
        </p:blipFill>
        <p:spPr>
          <a:xfrm>
            <a:off x="6893984" y="3081866"/>
            <a:ext cx="3706283" cy="1847850"/>
          </a:xfrm>
          <a:prstGeom prst="rect">
            <a:avLst/>
          </a:prstGeom>
        </p:spPr>
      </p:pic>
    </p:spTree>
    <p:extLst>
      <p:ext uri="{BB962C8B-B14F-4D97-AF65-F5344CB8AC3E}">
        <p14:creationId xmlns:p14="http://schemas.microsoft.com/office/powerpoint/2010/main" val="98897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D30A4-3ECC-BA02-710B-D0A2EB49C869}"/>
              </a:ext>
            </a:extLst>
          </p:cNvPr>
          <p:cNvSpPr>
            <a:spLocks noGrp="1"/>
          </p:cNvSpPr>
          <p:nvPr>
            <p:ph type="title"/>
          </p:nvPr>
        </p:nvSpPr>
        <p:spPr/>
        <p:txBody>
          <a:bodyPr/>
          <a:lstStyle/>
          <a:p>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Eğitim</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Kataloğu</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lang="tr-TR" dirty="0"/>
              <a:t>	</a:t>
            </a:r>
            <a:endParaRPr lang="en-US" dirty="0"/>
          </a:p>
        </p:txBody>
      </p:sp>
      <p:sp>
        <p:nvSpPr>
          <p:cNvPr id="3" name="Content Placeholder 2">
            <a:extLst>
              <a:ext uri="{FF2B5EF4-FFF2-40B4-BE49-F238E27FC236}">
                <a16:creationId xmlns:a16="http://schemas.microsoft.com/office/drawing/2014/main" id="{066E4A09-B86D-D767-CA13-93442AB47DD5}"/>
              </a:ext>
            </a:extLst>
          </p:cNvPr>
          <p:cNvSpPr>
            <a:spLocks noGrp="1"/>
          </p:cNvSpPr>
          <p:nvPr>
            <p:ph idx="1"/>
          </p:nvPr>
        </p:nvSpPr>
        <p:spPr>
          <a:xfrm>
            <a:off x="838200" y="1443788"/>
            <a:ext cx="10515600" cy="5137485"/>
          </a:xfrm>
        </p:spPr>
        <p:txBody>
          <a:bodyPr>
            <a:noAutofit/>
          </a:bodyPr>
          <a:lstStyle/>
          <a:p>
            <a:r>
              <a:rPr lang="tr-TR" sz="1600" b="1" dirty="0"/>
              <a:t>SOLID Prensipleri</a:t>
            </a:r>
          </a:p>
          <a:p>
            <a:pPr lvl="1"/>
            <a:r>
              <a:rPr lang="tr-TR" sz="1600" dirty="0"/>
              <a:t>SRP (Single Responsibity)</a:t>
            </a:r>
          </a:p>
          <a:p>
            <a:pPr lvl="1"/>
            <a:r>
              <a:rPr lang="tr-TR" sz="1600" dirty="0"/>
              <a:t>OCP (Open Close Principle)</a:t>
            </a:r>
          </a:p>
          <a:p>
            <a:pPr lvl="1"/>
            <a:r>
              <a:rPr lang="tr-TR" sz="1600" dirty="0"/>
              <a:t>LSP (Liskov Substituation Principle)</a:t>
            </a:r>
          </a:p>
          <a:p>
            <a:pPr lvl="1"/>
            <a:r>
              <a:rPr lang="tr-TR" sz="1600" dirty="0"/>
              <a:t>ISP (Interface Seggragation Principle)</a:t>
            </a:r>
          </a:p>
          <a:p>
            <a:pPr lvl="1"/>
            <a:r>
              <a:rPr lang="tr-TR" sz="1600" dirty="0"/>
              <a:t>DIP (Dependency Inversion Principle)</a:t>
            </a:r>
          </a:p>
          <a:p>
            <a:r>
              <a:rPr lang="tr-TR" sz="1600" b="1" dirty="0"/>
              <a:t>IoC Kavramı (Inversion Of Control)</a:t>
            </a:r>
          </a:p>
          <a:p>
            <a:pPr lvl="1"/>
            <a:r>
              <a:rPr lang="tr-TR" sz="1600" dirty="0"/>
              <a:t>Dependency Injection Kavramı</a:t>
            </a:r>
          </a:p>
          <a:p>
            <a:pPr lvl="1"/>
            <a:r>
              <a:rPr lang="tr-TR" sz="1600" dirty="0"/>
              <a:t>IoC Container Kavramı</a:t>
            </a:r>
          </a:p>
          <a:p>
            <a:pPr lvl="2"/>
            <a:r>
              <a:rPr lang="tr-TR" sz="1600" dirty="0"/>
              <a:t>Register, Resolve,Lifetime (Transient, Request Based, Singleton)</a:t>
            </a:r>
          </a:p>
          <a:p>
            <a:pPr lvl="2"/>
            <a:r>
              <a:rPr lang="tr-TR" sz="1600" dirty="0"/>
              <a:t>AutoFAC, Unity, Ninject, StructureMap, Castle Windsor, Net Core </a:t>
            </a:r>
            <a:endParaRPr lang="tr-TR" sz="1600" b="1" dirty="0"/>
          </a:p>
          <a:p>
            <a:r>
              <a:rPr lang="tr-TR" sz="1600" b="1" dirty="0"/>
              <a:t>Clean Architecture  (Temiz Mimari)</a:t>
            </a:r>
          </a:p>
          <a:p>
            <a:pPr lvl="1"/>
            <a:r>
              <a:rPr lang="tr-TR" sz="1600" dirty="0"/>
              <a:t>Domain Layer</a:t>
            </a:r>
          </a:p>
          <a:p>
            <a:pPr lvl="1"/>
            <a:r>
              <a:rPr lang="tr-TR" sz="1600" dirty="0"/>
              <a:t>Application Layer</a:t>
            </a:r>
          </a:p>
          <a:p>
            <a:pPr lvl="1"/>
            <a:r>
              <a:rPr lang="tr-TR" sz="1600" dirty="0"/>
              <a:t>Presentation Layer</a:t>
            </a:r>
          </a:p>
          <a:p>
            <a:pPr lvl="1"/>
            <a:r>
              <a:rPr lang="tr-TR" sz="1600" dirty="0"/>
              <a:t>Infrastructure Layer</a:t>
            </a:r>
          </a:p>
        </p:txBody>
      </p:sp>
    </p:spTree>
    <p:extLst>
      <p:ext uri="{BB962C8B-B14F-4D97-AF65-F5344CB8AC3E}">
        <p14:creationId xmlns:p14="http://schemas.microsoft.com/office/powerpoint/2010/main" val="1459901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A2BC9-9BB7-FBBC-37B0-0538DF601107}"/>
              </a:ext>
            </a:extLst>
          </p:cNvPr>
          <p:cNvSpPr>
            <a:spLocks noGrp="1"/>
          </p:cNvSpPr>
          <p:nvPr>
            <p:ph type="title"/>
          </p:nvPr>
        </p:nvSpPr>
        <p:spPr/>
        <p:txBody>
          <a:bodyPr/>
          <a:lstStyle/>
          <a:p>
            <a:r>
              <a:rPr lang="tr-TR" dirty="0">
                <a:solidFill>
                  <a:schemeClr val="accent2">
                    <a:lumMod val="75000"/>
                  </a:schemeClr>
                </a:solidFill>
              </a:rPr>
              <a:t>Kafka</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76EB5682-BB98-97A7-CB27-D571A758E79C}"/>
              </a:ext>
            </a:extLst>
          </p:cNvPr>
          <p:cNvSpPr>
            <a:spLocks noGrp="1"/>
          </p:cNvSpPr>
          <p:nvPr>
            <p:ph idx="1"/>
          </p:nvPr>
        </p:nvSpPr>
        <p:spPr/>
        <p:txBody>
          <a:bodyPr/>
          <a:lstStyle/>
          <a:p>
            <a:r>
              <a:rPr lang="en-US" b="0" i="0" dirty="0">
                <a:solidFill>
                  <a:srgbClr val="292929"/>
                </a:solidFill>
                <a:effectLst/>
                <a:latin typeface="source-serif-pro"/>
              </a:rPr>
              <a:t>Kafka </a:t>
            </a:r>
            <a:r>
              <a:rPr lang="en-US" b="1" i="0" dirty="0">
                <a:solidFill>
                  <a:schemeClr val="accent2">
                    <a:lumMod val="75000"/>
                  </a:schemeClr>
                </a:solidFill>
                <a:effectLst/>
                <a:latin typeface="source-serif-pro"/>
              </a:rPr>
              <a:t>dumb-broker / smart consumer </a:t>
            </a:r>
            <a:r>
              <a:rPr lang="en-US" b="0" i="0" dirty="0" err="1">
                <a:solidFill>
                  <a:srgbClr val="292929"/>
                </a:solidFill>
                <a:effectLst/>
                <a:latin typeface="source-serif-pro"/>
              </a:rPr>
              <a:t>modelini</a:t>
            </a:r>
            <a:r>
              <a:rPr lang="en-US" b="0" i="0" dirty="0">
                <a:solidFill>
                  <a:srgbClr val="292929"/>
                </a:solidFill>
                <a:effectLst/>
                <a:latin typeface="source-serif-pro"/>
              </a:rPr>
              <a:t> </a:t>
            </a:r>
            <a:r>
              <a:rPr lang="en-US" b="0" i="0" dirty="0" err="1">
                <a:solidFill>
                  <a:srgbClr val="292929"/>
                </a:solidFill>
                <a:effectLst/>
                <a:latin typeface="source-serif-pro"/>
              </a:rPr>
              <a:t>kullanılır</a:t>
            </a:r>
            <a:r>
              <a:rPr lang="en-US" b="0" i="0" dirty="0">
                <a:solidFill>
                  <a:srgbClr val="292929"/>
                </a:solidFill>
                <a:effectLst/>
                <a:latin typeface="source-serif-pro"/>
              </a:rPr>
              <a:t>. Bunun </a:t>
            </a:r>
            <a:r>
              <a:rPr lang="en-US" b="0" i="0" dirty="0" err="1">
                <a:solidFill>
                  <a:srgbClr val="292929"/>
                </a:solidFill>
                <a:effectLst/>
                <a:latin typeface="source-serif-pro"/>
              </a:rPr>
              <a:t>anlamı</a:t>
            </a:r>
            <a:r>
              <a:rPr lang="en-US" b="0" i="0" dirty="0">
                <a:solidFill>
                  <a:srgbClr val="292929"/>
                </a:solidFill>
                <a:effectLst/>
                <a:latin typeface="source-serif-pro"/>
              </a:rPr>
              <a:t>; broker </a:t>
            </a:r>
            <a:r>
              <a:rPr lang="en-US" b="0" i="0" dirty="0" err="1">
                <a:solidFill>
                  <a:srgbClr val="292929"/>
                </a:solidFill>
                <a:effectLst/>
                <a:latin typeface="source-serif-pro"/>
              </a:rPr>
              <a:t>kendisinden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err="1">
                <a:solidFill>
                  <a:srgbClr val="292929"/>
                </a:solidFill>
                <a:effectLst/>
                <a:latin typeface="source-serif-pro"/>
              </a:rPr>
              <a:t>talep</a:t>
            </a:r>
            <a:r>
              <a:rPr lang="en-US" b="0" i="0" dirty="0">
                <a:solidFill>
                  <a:srgbClr val="292929"/>
                </a:solidFill>
                <a:effectLst/>
                <a:latin typeface="source-serif-pro"/>
              </a:rPr>
              <a:t> </a:t>
            </a:r>
            <a:r>
              <a:rPr lang="en-US" b="0" i="0" dirty="0" err="1">
                <a:solidFill>
                  <a:srgbClr val="292929"/>
                </a:solidFill>
                <a:effectLst/>
                <a:latin typeface="source-serif-pro"/>
              </a:rPr>
              <a:t>edildiğinde</a:t>
            </a:r>
            <a:r>
              <a:rPr lang="en-US" b="0" i="0" dirty="0">
                <a:solidFill>
                  <a:srgbClr val="292929"/>
                </a:solidFill>
                <a:effectLst/>
                <a:latin typeface="source-serif-pro"/>
              </a:rPr>
              <a:t> o </a:t>
            </a:r>
            <a:r>
              <a:rPr lang="en-US" b="0" i="0" dirty="0" err="1">
                <a:solidFill>
                  <a:srgbClr val="292929"/>
                </a:solidFill>
                <a:effectLst/>
                <a:latin typeface="source-serif-pro"/>
              </a:rPr>
              <a:t>mesajı</a:t>
            </a:r>
            <a:r>
              <a:rPr lang="en-US" b="0" i="0" dirty="0">
                <a:solidFill>
                  <a:srgbClr val="292929"/>
                </a:solidFill>
                <a:effectLst/>
                <a:latin typeface="source-serif-pro"/>
              </a:rPr>
              <a:t> </a:t>
            </a:r>
            <a:r>
              <a:rPr lang="en-US" b="0" i="0" dirty="0" err="1">
                <a:solidFill>
                  <a:srgbClr val="292929"/>
                </a:solidFill>
                <a:effectLst/>
                <a:latin typeface="source-serif-pro"/>
              </a:rPr>
              <a:t>verir</a:t>
            </a:r>
            <a:r>
              <a:rPr lang="en-US" b="0" i="0" dirty="0">
                <a:solidFill>
                  <a:srgbClr val="292929"/>
                </a:solidFill>
                <a:effectLst/>
                <a:latin typeface="source-serif-pro"/>
              </a:rPr>
              <a:t> </a:t>
            </a:r>
            <a:r>
              <a:rPr lang="en-US" b="0" i="0" dirty="0" err="1">
                <a:solidFill>
                  <a:srgbClr val="292929"/>
                </a:solidFill>
                <a:effectLst/>
                <a:latin typeface="source-serif-pro"/>
              </a:rPr>
              <a:t>ancak</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iletilip</a:t>
            </a:r>
            <a:r>
              <a:rPr lang="en-US" b="0" i="0" dirty="0">
                <a:solidFill>
                  <a:srgbClr val="292929"/>
                </a:solidFill>
                <a:effectLst/>
                <a:latin typeface="source-serif-pro"/>
              </a:rPr>
              <a:t> </a:t>
            </a:r>
            <a:r>
              <a:rPr lang="en-US" b="0" i="0" dirty="0" err="1">
                <a:solidFill>
                  <a:srgbClr val="292929"/>
                </a:solidFill>
                <a:effectLst/>
                <a:latin typeface="source-serif-pro"/>
              </a:rPr>
              <a:t>iletilmediği</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ilgilenmez</a:t>
            </a:r>
            <a:r>
              <a:rPr lang="en-US" b="0" i="0" dirty="0">
                <a:solidFill>
                  <a:srgbClr val="292929"/>
                </a:solidFill>
                <a:effectLst/>
                <a:latin typeface="source-serif-pro"/>
              </a:rPr>
              <a:t> </a:t>
            </a:r>
            <a:r>
              <a:rPr lang="en-US" b="0" i="0" dirty="0" err="1">
                <a:solidFill>
                  <a:srgbClr val="292929"/>
                </a:solidFill>
                <a:effectLst/>
                <a:latin typeface="source-serif-pro"/>
              </a:rPr>
              <a:t>veya</a:t>
            </a:r>
            <a:r>
              <a:rPr lang="en-US" b="0" i="0" dirty="0">
                <a:solidFill>
                  <a:srgbClr val="292929"/>
                </a:solidFill>
                <a:effectLst/>
                <a:latin typeface="source-serif-pro"/>
              </a:rPr>
              <a:t> queue </a:t>
            </a:r>
            <a:r>
              <a:rPr lang="en-US" b="0" i="0" dirty="0" err="1">
                <a:solidFill>
                  <a:srgbClr val="292929"/>
                </a:solidFill>
                <a:effectLst/>
                <a:latin typeface="source-serif-pro"/>
              </a:rPr>
              <a:t>içerisinde</a:t>
            </a:r>
            <a:r>
              <a:rPr lang="en-US" b="0" i="0" dirty="0">
                <a:solidFill>
                  <a:srgbClr val="292929"/>
                </a:solidFill>
                <a:effectLst/>
                <a:latin typeface="source-serif-pro"/>
              </a:rPr>
              <a:t> </a:t>
            </a:r>
            <a:r>
              <a:rPr lang="en-US" b="0" i="0" dirty="0" err="1">
                <a:solidFill>
                  <a:srgbClr val="292929"/>
                </a:solidFill>
                <a:effectLst/>
                <a:latin typeface="source-serif-pro"/>
              </a:rPr>
              <a:t>cursor’ın</a:t>
            </a:r>
            <a:r>
              <a:rPr lang="en-US" b="0" i="0" dirty="0">
                <a:solidFill>
                  <a:srgbClr val="292929"/>
                </a:solidFill>
                <a:effectLst/>
                <a:latin typeface="source-serif-pro"/>
              </a:rPr>
              <a:t> </a:t>
            </a:r>
            <a:r>
              <a:rPr lang="en-US" b="0" i="0" dirty="0" err="1">
                <a:solidFill>
                  <a:srgbClr val="292929"/>
                </a:solidFill>
                <a:effectLst/>
                <a:latin typeface="source-serif-pro"/>
              </a:rPr>
              <a:t>nerede</a:t>
            </a:r>
            <a:r>
              <a:rPr lang="en-US" b="0" i="0" dirty="0">
                <a:solidFill>
                  <a:srgbClr val="292929"/>
                </a:solidFill>
                <a:effectLst/>
                <a:latin typeface="source-serif-pro"/>
              </a:rPr>
              <a:t> </a:t>
            </a:r>
            <a:r>
              <a:rPr lang="en-US" b="0" i="0" dirty="0" err="1">
                <a:solidFill>
                  <a:srgbClr val="292929"/>
                </a:solidFill>
                <a:effectLst/>
                <a:latin typeface="source-serif-pro"/>
              </a:rPr>
              <a:t>kaldığını</a:t>
            </a:r>
            <a:r>
              <a:rPr lang="en-US" b="0" i="0" dirty="0">
                <a:solidFill>
                  <a:srgbClr val="292929"/>
                </a:solidFill>
                <a:effectLst/>
                <a:latin typeface="source-serif-pro"/>
              </a:rPr>
              <a:t> </a:t>
            </a:r>
            <a:r>
              <a:rPr lang="en-US" b="0" i="0" dirty="0" err="1">
                <a:solidFill>
                  <a:srgbClr val="292929"/>
                </a:solidFill>
                <a:effectLst/>
                <a:latin typeface="source-serif-pro"/>
              </a:rPr>
              <a:t>bilmez</a:t>
            </a:r>
            <a:r>
              <a:rPr lang="tr-TR" b="0" i="0" dirty="0">
                <a:solidFill>
                  <a:srgbClr val="292929"/>
                </a:solidFill>
                <a:effectLst/>
                <a:latin typeface="source-serif-pro"/>
              </a:rPr>
              <a:t>.</a:t>
            </a:r>
            <a:r>
              <a:rPr lang="en-US" b="0" i="0" dirty="0">
                <a:solidFill>
                  <a:srgbClr val="292929"/>
                </a:solidFill>
                <a:effectLst/>
                <a:latin typeface="source-serif-pro"/>
              </a:rPr>
              <a:t> </a:t>
            </a:r>
            <a:r>
              <a:rPr lang="en-US" b="0" i="0" dirty="0" err="1">
                <a:solidFill>
                  <a:srgbClr val="292929"/>
                </a:solidFill>
                <a:effectLst/>
                <a:latin typeface="source-serif-pro"/>
              </a:rPr>
              <a:t>Cursor’ın</a:t>
            </a:r>
            <a:r>
              <a:rPr lang="en-US" b="0" i="0" dirty="0">
                <a:solidFill>
                  <a:srgbClr val="292929"/>
                </a:solidFill>
                <a:effectLst/>
                <a:latin typeface="source-serif-pro"/>
              </a:rPr>
              <a:t> </a:t>
            </a:r>
            <a:r>
              <a:rPr lang="en-US" b="0" i="0" dirty="0" err="1">
                <a:solidFill>
                  <a:srgbClr val="292929"/>
                </a:solidFill>
                <a:effectLst/>
                <a:latin typeface="source-serif-pro"/>
              </a:rPr>
              <a:t>nerede</a:t>
            </a:r>
            <a:r>
              <a:rPr lang="en-US" b="0" i="0" dirty="0">
                <a:solidFill>
                  <a:srgbClr val="292929"/>
                </a:solidFill>
                <a:effectLst/>
                <a:latin typeface="source-serif-pro"/>
              </a:rPr>
              <a:t> </a:t>
            </a:r>
            <a:r>
              <a:rPr lang="en-US" b="0" i="0" dirty="0" err="1">
                <a:solidFill>
                  <a:srgbClr val="292929"/>
                </a:solidFill>
                <a:effectLst/>
                <a:latin typeface="source-serif-pro"/>
              </a:rPr>
              <a:t>kaldığını</a:t>
            </a:r>
            <a:r>
              <a:rPr lang="en-US" b="0" i="0" dirty="0">
                <a:solidFill>
                  <a:srgbClr val="292929"/>
                </a:solidFill>
                <a:effectLst/>
                <a:latin typeface="source-serif-pro"/>
              </a:rPr>
              <a:t> consumer </a:t>
            </a:r>
            <a:r>
              <a:rPr lang="en-US" b="0" i="0" dirty="0" err="1">
                <a:solidFill>
                  <a:srgbClr val="292929"/>
                </a:solidFill>
                <a:effectLst/>
                <a:latin typeface="source-serif-pro"/>
              </a:rPr>
              <a:t>bilmek</a:t>
            </a:r>
            <a:r>
              <a:rPr lang="en-US" b="0" i="0" dirty="0">
                <a:solidFill>
                  <a:srgbClr val="292929"/>
                </a:solidFill>
                <a:effectLst/>
                <a:latin typeface="source-serif-pro"/>
              </a:rPr>
              <a:t> </a:t>
            </a:r>
            <a:r>
              <a:rPr lang="en-US" b="0" i="0" dirty="0" err="1">
                <a:solidFill>
                  <a:srgbClr val="292929"/>
                </a:solidFill>
                <a:effectLst/>
                <a:latin typeface="source-serif-pro"/>
              </a:rPr>
              <a:t>zorundadır</a:t>
            </a:r>
            <a:r>
              <a:rPr lang="en-US" b="0" i="0" dirty="0">
                <a:solidFill>
                  <a:srgbClr val="292929"/>
                </a:solidFill>
                <a:effectLst/>
                <a:latin typeface="source-serif-pro"/>
              </a:rPr>
              <a:t>. </a:t>
            </a:r>
            <a:r>
              <a:rPr lang="en-US" b="0" i="0" dirty="0" err="1">
                <a:solidFill>
                  <a:srgbClr val="292929"/>
                </a:solidFill>
                <a:effectLst/>
                <a:latin typeface="source-serif-pro"/>
              </a:rPr>
              <a:t>Genellikle</a:t>
            </a:r>
            <a:r>
              <a:rPr lang="en-US" b="0" i="0" dirty="0">
                <a:solidFill>
                  <a:srgbClr val="292929"/>
                </a:solidFill>
                <a:effectLst/>
                <a:latin typeface="source-serif-pro"/>
              </a:rPr>
              <a:t> </a:t>
            </a:r>
            <a:r>
              <a:rPr lang="en-US" b="0" i="0" dirty="0" err="1">
                <a:solidFill>
                  <a:srgbClr val="292929"/>
                </a:solidFill>
                <a:effectLst/>
                <a:latin typeface="source-serif-pro"/>
              </a:rPr>
              <a:t>büyük</a:t>
            </a:r>
            <a:r>
              <a:rPr lang="en-US" b="0" i="0" dirty="0">
                <a:solidFill>
                  <a:srgbClr val="292929"/>
                </a:solidFill>
                <a:effectLst/>
                <a:latin typeface="source-serif-pro"/>
              </a:rPr>
              <a:t> </a:t>
            </a:r>
            <a:r>
              <a:rPr lang="en-US" b="0" i="0" dirty="0" err="1">
                <a:solidFill>
                  <a:srgbClr val="292929"/>
                </a:solidFill>
                <a:effectLst/>
                <a:latin typeface="source-serif-pro"/>
              </a:rPr>
              <a:t>ölçekli</a:t>
            </a:r>
            <a:r>
              <a:rPr lang="en-US" b="0" i="0" dirty="0">
                <a:solidFill>
                  <a:srgbClr val="292929"/>
                </a:solidFill>
                <a:effectLst/>
                <a:latin typeface="source-serif-pro"/>
              </a:rPr>
              <a:t> </a:t>
            </a:r>
            <a:r>
              <a:rPr lang="en-US" b="0" i="0" dirty="0" err="1">
                <a:solidFill>
                  <a:srgbClr val="292929"/>
                </a:solidFill>
                <a:effectLst/>
                <a:latin typeface="source-serif-pro"/>
              </a:rPr>
              <a:t>mesajlaşma</a:t>
            </a:r>
            <a:r>
              <a:rPr lang="en-US" b="0" i="0" dirty="0">
                <a:solidFill>
                  <a:srgbClr val="292929"/>
                </a:solidFill>
                <a:effectLst/>
                <a:latin typeface="source-serif-pro"/>
              </a:rPr>
              <a:t> </a:t>
            </a:r>
            <a:r>
              <a:rPr lang="en-US" b="0" i="0" dirty="0" err="1">
                <a:solidFill>
                  <a:srgbClr val="292929"/>
                </a:solidFill>
                <a:effectLst/>
                <a:latin typeface="source-serif-pro"/>
              </a:rPr>
              <a:t>uygulamalarında</a:t>
            </a:r>
            <a:r>
              <a:rPr lang="en-US" b="0" i="0" dirty="0">
                <a:solidFill>
                  <a:srgbClr val="292929"/>
                </a:solidFill>
                <a:effectLst/>
                <a:latin typeface="source-serif-pro"/>
              </a:rPr>
              <a:t> </a:t>
            </a:r>
            <a:r>
              <a:rPr lang="en-US" b="0" i="0" dirty="0" err="1">
                <a:solidFill>
                  <a:srgbClr val="292929"/>
                </a:solidFill>
                <a:effectLst/>
                <a:latin typeface="source-serif-pro"/>
              </a:rPr>
              <a:t>veya</a:t>
            </a:r>
            <a:r>
              <a:rPr lang="en-US" b="0" i="0" dirty="0">
                <a:solidFill>
                  <a:srgbClr val="292929"/>
                </a:solidFill>
                <a:effectLst/>
                <a:latin typeface="source-serif-pro"/>
              </a:rPr>
              <a:t> streaming </a:t>
            </a:r>
            <a:r>
              <a:rPr lang="en-US" b="0" i="0" dirty="0" err="1">
                <a:solidFill>
                  <a:srgbClr val="292929"/>
                </a:solidFill>
                <a:effectLst/>
                <a:latin typeface="source-serif-pro"/>
              </a:rPr>
              <a:t>uygulamalarında</a:t>
            </a:r>
            <a:r>
              <a:rPr lang="en-US" b="0" i="0" dirty="0">
                <a:solidFill>
                  <a:srgbClr val="292929"/>
                </a:solidFill>
                <a:effectLst/>
                <a:latin typeface="source-serif-pro"/>
              </a:rPr>
              <a:t> </a:t>
            </a:r>
            <a:r>
              <a:rPr lang="en-US" b="0" i="0" dirty="0" err="1">
                <a:solidFill>
                  <a:srgbClr val="292929"/>
                </a:solidFill>
                <a:effectLst/>
                <a:latin typeface="source-serif-pro"/>
              </a:rPr>
              <a:t>kullanılır</a:t>
            </a:r>
            <a:r>
              <a:rPr lang="tr-TR" b="0" i="0" dirty="0">
                <a:solidFill>
                  <a:srgbClr val="292929"/>
                </a:solidFill>
                <a:effectLst/>
                <a:latin typeface="source-serif-pro"/>
              </a:rPr>
              <a:t>.</a:t>
            </a:r>
          </a:p>
          <a:p>
            <a:endParaRPr lang="en-US" dirty="0"/>
          </a:p>
        </p:txBody>
      </p:sp>
    </p:spTree>
    <p:extLst>
      <p:ext uri="{BB962C8B-B14F-4D97-AF65-F5344CB8AC3E}">
        <p14:creationId xmlns:p14="http://schemas.microsoft.com/office/powerpoint/2010/main" val="3208658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77F1-1C9F-A795-E9F2-32337082F949}"/>
              </a:ext>
            </a:extLst>
          </p:cNvPr>
          <p:cNvSpPr>
            <a:spLocks noGrp="1"/>
          </p:cNvSpPr>
          <p:nvPr>
            <p:ph type="title"/>
          </p:nvPr>
        </p:nvSpPr>
        <p:spPr/>
        <p:txBody>
          <a:bodyPr/>
          <a:lstStyle/>
          <a:p>
            <a:r>
              <a:rPr lang="tr-TR" dirty="0">
                <a:solidFill>
                  <a:schemeClr val="accent2">
                    <a:lumMod val="75000"/>
                  </a:schemeClr>
                </a:solidFill>
              </a:rPr>
              <a:t>Kafka Topic, Partion, Offset Kavramı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D62E114C-055C-A3B9-A704-3AE350003F77}"/>
              </a:ext>
            </a:extLst>
          </p:cNvPr>
          <p:cNvSpPr>
            <a:spLocks noGrp="1"/>
          </p:cNvSpPr>
          <p:nvPr>
            <p:ph idx="1"/>
          </p:nvPr>
        </p:nvSpPr>
        <p:spPr/>
        <p:txBody>
          <a:bodyPr>
            <a:normAutofit/>
          </a:bodyPr>
          <a:lstStyle/>
          <a:p>
            <a:r>
              <a:rPr lang="en-US" sz="2400" b="0" i="0" dirty="0">
                <a:solidFill>
                  <a:srgbClr val="292929"/>
                </a:solidFill>
                <a:effectLst/>
                <a:latin typeface="source-serif-pro"/>
              </a:rPr>
              <a:t>Topic </a:t>
            </a:r>
            <a:r>
              <a:rPr lang="en-US" sz="2400" b="0" i="0" dirty="0" err="1">
                <a:solidFill>
                  <a:srgbClr val="292929"/>
                </a:solidFill>
                <a:effectLst/>
                <a:latin typeface="source-serif-pro"/>
              </a:rPr>
              <a:t>kullanıcı</a:t>
            </a:r>
            <a:r>
              <a:rPr lang="en-US" sz="2400" b="0" i="0" dirty="0">
                <a:solidFill>
                  <a:srgbClr val="292929"/>
                </a:solidFill>
                <a:effectLst/>
                <a:latin typeface="source-serif-pro"/>
              </a:rPr>
              <a:t> </a:t>
            </a:r>
            <a:r>
              <a:rPr lang="en-US" sz="2400" b="0" i="0" dirty="0" err="1">
                <a:solidFill>
                  <a:srgbClr val="292929"/>
                </a:solidFill>
                <a:effectLst/>
                <a:latin typeface="source-serif-pro"/>
              </a:rPr>
              <a:t>tanımlı</a:t>
            </a:r>
            <a:r>
              <a:rPr lang="en-US" sz="2400" b="0" i="0" dirty="0">
                <a:solidFill>
                  <a:srgbClr val="292929"/>
                </a:solidFill>
                <a:effectLst/>
                <a:latin typeface="source-serif-pro"/>
              </a:rPr>
              <a:t> </a:t>
            </a:r>
            <a:r>
              <a:rPr lang="en-US" sz="2400" b="0" i="0" dirty="0" err="1">
                <a:solidFill>
                  <a:srgbClr val="292929"/>
                </a:solidFill>
                <a:effectLst/>
                <a:latin typeface="source-serif-pro"/>
              </a:rPr>
              <a:t>kategori</a:t>
            </a:r>
            <a:r>
              <a:rPr lang="en-US" sz="2400" b="0" i="0" dirty="0">
                <a:solidFill>
                  <a:srgbClr val="292929"/>
                </a:solidFill>
                <a:effectLst/>
                <a:latin typeface="source-serif-pro"/>
              </a:rPr>
              <a:t> </a:t>
            </a:r>
            <a:r>
              <a:rPr lang="en-US" sz="2400" b="0" i="0" dirty="0" err="1">
                <a:solidFill>
                  <a:srgbClr val="292929"/>
                </a:solidFill>
                <a:effectLst/>
                <a:latin typeface="source-serif-pro"/>
              </a:rPr>
              <a:t>ismidir</a:t>
            </a:r>
            <a:r>
              <a:rPr lang="en-US" sz="2400" b="0" i="0" dirty="0">
                <a:solidFill>
                  <a:srgbClr val="292929"/>
                </a:solidFill>
                <a:effectLst/>
                <a:latin typeface="source-serif-pro"/>
              </a:rPr>
              <a:t>. </a:t>
            </a:r>
            <a:r>
              <a:rPr lang="en-US" sz="2400" b="0" i="0" dirty="0" err="1">
                <a:solidFill>
                  <a:srgbClr val="292929"/>
                </a:solidFill>
                <a:effectLst/>
                <a:latin typeface="source-serif-pro"/>
              </a:rPr>
              <a:t>Mesajların</a:t>
            </a:r>
            <a:r>
              <a:rPr lang="en-US" sz="2400" b="0" i="0" dirty="0">
                <a:solidFill>
                  <a:srgbClr val="292929"/>
                </a:solidFill>
                <a:effectLst/>
                <a:latin typeface="source-serif-pro"/>
              </a:rPr>
              <a:t> </a:t>
            </a:r>
            <a:r>
              <a:rPr lang="en-US" sz="2400" b="0" i="0" dirty="0" err="1">
                <a:solidFill>
                  <a:srgbClr val="292929"/>
                </a:solidFill>
                <a:effectLst/>
                <a:latin typeface="source-serif-pro"/>
              </a:rPr>
              <a:t>tutulduğu</a:t>
            </a:r>
            <a:r>
              <a:rPr lang="en-US" sz="2400" b="0" i="0" dirty="0">
                <a:solidFill>
                  <a:srgbClr val="292929"/>
                </a:solidFill>
                <a:effectLst/>
                <a:latin typeface="source-serif-pro"/>
              </a:rPr>
              <a:t> </a:t>
            </a:r>
            <a:r>
              <a:rPr lang="en-US" sz="2400" b="0" i="0" dirty="0" err="1">
                <a:solidFill>
                  <a:srgbClr val="292929"/>
                </a:solidFill>
                <a:effectLst/>
                <a:latin typeface="source-serif-pro"/>
              </a:rPr>
              <a:t>yerdir</a:t>
            </a:r>
            <a:r>
              <a:rPr lang="en-US" sz="2400" b="0" i="0" dirty="0">
                <a:solidFill>
                  <a:srgbClr val="292929"/>
                </a:solidFill>
                <a:effectLst/>
                <a:latin typeface="source-serif-pro"/>
              </a:rPr>
              <a:t>. </a:t>
            </a:r>
            <a:r>
              <a:rPr lang="en-US" sz="2400" b="0" i="0" dirty="0" err="1">
                <a:solidFill>
                  <a:srgbClr val="292929"/>
                </a:solidFill>
                <a:effectLst/>
                <a:latin typeface="source-serif-pro"/>
              </a:rPr>
              <a:t>Veritabınındaki</a:t>
            </a:r>
            <a:r>
              <a:rPr lang="en-US" sz="2400" b="0" i="0" dirty="0">
                <a:solidFill>
                  <a:srgbClr val="292929"/>
                </a:solidFill>
                <a:effectLst/>
                <a:latin typeface="source-serif-pro"/>
              </a:rPr>
              <a:t> </a:t>
            </a:r>
            <a:r>
              <a:rPr lang="en-US" sz="2400" b="0" i="0" dirty="0" err="1">
                <a:solidFill>
                  <a:srgbClr val="292929"/>
                </a:solidFill>
                <a:effectLst/>
                <a:latin typeface="source-serif-pro"/>
              </a:rPr>
              <a:t>tabloya</a:t>
            </a:r>
            <a:r>
              <a:rPr lang="en-US" sz="2400" b="0" i="0" dirty="0">
                <a:solidFill>
                  <a:srgbClr val="292929"/>
                </a:solidFill>
                <a:effectLst/>
                <a:latin typeface="source-serif-pro"/>
              </a:rPr>
              <a:t> </a:t>
            </a:r>
            <a:r>
              <a:rPr lang="en-US" sz="2400" b="0" i="0" dirty="0" err="1">
                <a:solidFill>
                  <a:srgbClr val="292929"/>
                </a:solidFill>
                <a:effectLst/>
                <a:latin typeface="source-serif-pro"/>
              </a:rPr>
              <a:t>benzer</a:t>
            </a:r>
            <a:r>
              <a:rPr lang="en-US" sz="2400" b="0" i="0" dirty="0">
                <a:solidFill>
                  <a:srgbClr val="292929"/>
                </a:solidFill>
                <a:effectLst/>
                <a:latin typeface="source-serif-pro"/>
              </a:rPr>
              <a:t>.</a:t>
            </a:r>
            <a:endParaRPr lang="tr-TR" sz="2400" b="0" i="0" dirty="0">
              <a:solidFill>
                <a:srgbClr val="292929"/>
              </a:solidFill>
              <a:effectLst/>
              <a:latin typeface="source-serif-pro"/>
            </a:endParaRPr>
          </a:p>
          <a:p>
            <a:r>
              <a:rPr lang="en-US" sz="2400" b="0" i="0" dirty="0">
                <a:solidFill>
                  <a:srgbClr val="292929"/>
                </a:solidFill>
                <a:effectLst/>
                <a:latin typeface="source-serif-pro"/>
              </a:rPr>
              <a:t>Bir </a:t>
            </a:r>
            <a:r>
              <a:rPr lang="en-US" sz="2400" b="0" i="0" dirty="0" err="1">
                <a:solidFill>
                  <a:srgbClr val="292929"/>
                </a:solidFill>
                <a:effectLst/>
                <a:latin typeface="source-serif-pro"/>
              </a:rPr>
              <a:t>veya</a:t>
            </a:r>
            <a:r>
              <a:rPr lang="en-US" sz="2400" b="0" i="0" dirty="0">
                <a:solidFill>
                  <a:srgbClr val="292929"/>
                </a:solidFill>
                <a:effectLst/>
                <a:latin typeface="source-serif-pro"/>
              </a:rPr>
              <a:t> </a:t>
            </a:r>
            <a:r>
              <a:rPr lang="en-US" sz="2400" b="0" i="0" dirty="0" err="1">
                <a:solidFill>
                  <a:srgbClr val="292929"/>
                </a:solidFill>
                <a:effectLst/>
                <a:latin typeface="source-serif-pro"/>
              </a:rPr>
              <a:t>birden</a:t>
            </a:r>
            <a:r>
              <a:rPr lang="en-US" sz="2400" b="0" i="0" dirty="0">
                <a:solidFill>
                  <a:srgbClr val="292929"/>
                </a:solidFill>
                <a:effectLst/>
                <a:latin typeface="source-serif-pro"/>
              </a:rPr>
              <a:t> </a:t>
            </a:r>
            <a:r>
              <a:rPr lang="en-US" sz="2400" b="0" i="0" dirty="0" err="1">
                <a:solidFill>
                  <a:srgbClr val="292929"/>
                </a:solidFill>
                <a:effectLst/>
                <a:latin typeface="source-serif-pro"/>
              </a:rPr>
              <a:t>fazla</a:t>
            </a:r>
            <a:r>
              <a:rPr lang="en-US" sz="2400" b="0" i="0" dirty="0">
                <a:solidFill>
                  <a:srgbClr val="292929"/>
                </a:solidFill>
                <a:effectLst/>
                <a:latin typeface="source-serif-pro"/>
              </a:rPr>
              <a:t> </a:t>
            </a:r>
            <a:r>
              <a:rPr lang="en-US" sz="2400" b="0" i="0" dirty="0" err="1">
                <a:solidFill>
                  <a:srgbClr val="292929"/>
                </a:solidFill>
                <a:effectLst/>
                <a:latin typeface="source-serif-pro"/>
              </a:rPr>
              <a:t>bölümden</a:t>
            </a:r>
            <a:r>
              <a:rPr lang="en-US" sz="2400" b="0" i="0" dirty="0">
                <a:solidFill>
                  <a:srgbClr val="292929"/>
                </a:solidFill>
                <a:effectLst/>
                <a:latin typeface="source-serif-pro"/>
              </a:rPr>
              <a:t>(partitions) </a:t>
            </a:r>
            <a:r>
              <a:rPr lang="en-US" sz="2400" b="0" i="0" dirty="0" err="1">
                <a:solidFill>
                  <a:srgbClr val="292929"/>
                </a:solidFill>
                <a:effectLst/>
                <a:latin typeface="source-serif-pro"/>
              </a:rPr>
              <a:t>meydana</a:t>
            </a:r>
            <a:r>
              <a:rPr lang="en-US" sz="2400" b="0" i="0" dirty="0">
                <a:solidFill>
                  <a:srgbClr val="292929"/>
                </a:solidFill>
                <a:effectLst/>
                <a:latin typeface="source-serif-pro"/>
              </a:rPr>
              <a:t> </a:t>
            </a:r>
            <a:r>
              <a:rPr lang="en-US" sz="2400" b="0" i="0" dirty="0" err="1">
                <a:solidFill>
                  <a:srgbClr val="292929"/>
                </a:solidFill>
                <a:effectLst/>
                <a:latin typeface="source-serif-pro"/>
              </a:rPr>
              <a:t>gelirler</a:t>
            </a:r>
            <a:endParaRPr lang="tr-TR" sz="2400" dirty="0">
              <a:solidFill>
                <a:srgbClr val="000000"/>
              </a:solidFill>
              <a:latin typeface="Roboto" panose="02000000000000000000" pitchFamily="2" charset="0"/>
            </a:endParaRPr>
          </a:p>
          <a:p>
            <a:r>
              <a:rPr lang="en-US" sz="2400" dirty="0">
                <a:solidFill>
                  <a:srgbClr val="292929"/>
                </a:solidFill>
                <a:latin typeface="source-serif-pro"/>
              </a:rPr>
              <a:t>Veri </a:t>
            </a:r>
            <a:r>
              <a:rPr lang="en-US" sz="2400" dirty="0" err="1">
                <a:solidFill>
                  <a:srgbClr val="292929"/>
                </a:solidFill>
                <a:latin typeface="source-serif-pro"/>
              </a:rPr>
              <a:t>bir</a:t>
            </a:r>
            <a:r>
              <a:rPr lang="en-US" sz="2400" dirty="0">
                <a:solidFill>
                  <a:srgbClr val="292929"/>
                </a:solidFill>
                <a:latin typeface="source-serif-pro"/>
              </a:rPr>
              <a:t> </a:t>
            </a:r>
            <a:r>
              <a:rPr lang="en-US" sz="2400" dirty="0" err="1">
                <a:solidFill>
                  <a:srgbClr val="292929"/>
                </a:solidFill>
                <a:latin typeface="source-serif-pro"/>
              </a:rPr>
              <a:t>kez</a:t>
            </a:r>
            <a:r>
              <a:rPr lang="en-US" sz="2400" dirty="0">
                <a:solidFill>
                  <a:srgbClr val="292929"/>
                </a:solidFill>
                <a:latin typeface="source-serif-pro"/>
              </a:rPr>
              <a:t> </a:t>
            </a:r>
            <a:r>
              <a:rPr lang="en-US" sz="2400" dirty="0" err="1">
                <a:solidFill>
                  <a:srgbClr val="292929"/>
                </a:solidFill>
                <a:latin typeface="source-serif-pro"/>
              </a:rPr>
              <a:t>bir</a:t>
            </a:r>
            <a:r>
              <a:rPr lang="en-US" sz="2400" dirty="0">
                <a:solidFill>
                  <a:srgbClr val="292929"/>
                </a:solidFill>
                <a:latin typeface="source-serif-pro"/>
              </a:rPr>
              <a:t> </a:t>
            </a:r>
            <a:r>
              <a:rPr lang="en-US" sz="2400" dirty="0" err="1">
                <a:solidFill>
                  <a:srgbClr val="292929"/>
                </a:solidFill>
                <a:latin typeface="source-serif-pro"/>
              </a:rPr>
              <a:t>partition’a</a:t>
            </a:r>
            <a:r>
              <a:rPr lang="en-US" sz="2400" dirty="0">
                <a:solidFill>
                  <a:srgbClr val="292929"/>
                </a:solidFill>
                <a:latin typeface="source-serif-pro"/>
              </a:rPr>
              <a:t> </a:t>
            </a:r>
            <a:r>
              <a:rPr lang="en-US" sz="2400" dirty="0" err="1">
                <a:solidFill>
                  <a:srgbClr val="292929"/>
                </a:solidFill>
                <a:latin typeface="source-serif-pro"/>
              </a:rPr>
              <a:t>yazıldıktan</a:t>
            </a:r>
            <a:r>
              <a:rPr lang="en-US" sz="2400" dirty="0">
                <a:solidFill>
                  <a:srgbClr val="292929"/>
                </a:solidFill>
                <a:latin typeface="source-serif-pro"/>
              </a:rPr>
              <a:t> </a:t>
            </a:r>
            <a:r>
              <a:rPr lang="en-US" sz="2400" dirty="0" err="1">
                <a:solidFill>
                  <a:srgbClr val="292929"/>
                </a:solidFill>
                <a:latin typeface="source-serif-pro"/>
              </a:rPr>
              <a:t>sonra</a:t>
            </a:r>
            <a:r>
              <a:rPr lang="en-US" sz="2400" dirty="0">
                <a:solidFill>
                  <a:srgbClr val="292929"/>
                </a:solidFill>
                <a:latin typeface="source-serif-pro"/>
              </a:rPr>
              <a:t> </a:t>
            </a:r>
            <a:r>
              <a:rPr lang="en-US" sz="2400" dirty="0" err="1">
                <a:solidFill>
                  <a:srgbClr val="292929"/>
                </a:solidFill>
                <a:latin typeface="source-serif-pro"/>
              </a:rPr>
              <a:t>bir</a:t>
            </a:r>
            <a:r>
              <a:rPr lang="en-US" sz="2400" dirty="0">
                <a:solidFill>
                  <a:srgbClr val="292929"/>
                </a:solidFill>
                <a:latin typeface="source-serif-pro"/>
              </a:rPr>
              <a:t> </a:t>
            </a:r>
            <a:r>
              <a:rPr lang="en-US" sz="2400" dirty="0" err="1">
                <a:solidFill>
                  <a:srgbClr val="292929"/>
                </a:solidFill>
                <a:latin typeface="source-serif-pro"/>
              </a:rPr>
              <a:t>daha</a:t>
            </a:r>
            <a:r>
              <a:rPr lang="en-US" sz="2400" dirty="0">
                <a:solidFill>
                  <a:srgbClr val="292929"/>
                </a:solidFill>
                <a:latin typeface="source-serif-pro"/>
              </a:rPr>
              <a:t> </a:t>
            </a:r>
            <a:r>
              <a:rPr lang="en-US" sz="2400" dirty="0" err="1">
                <a:solidFill>
                  <a:srgbClr val="292929"/>
                </a:solidFill>
                <a:latin typeface="source-serif-pro"/>
              </a:rPr>
              <a:t>değiştirilemez</a:t>
            </a:r>
            <a:r>
              <a:rPr lang="en-US" sz="2400" dirty="0">
                <a:solidFill>
                  <a:srgbClr val="292929"/>
                </a:solidFill>
                <a:latin typeface="source-serif-pro"/>
              </a:rPr>
              <a:t>. </a:t>
            </a:r>
            <a:r>
              <a:rPr lang="en-US" sz="2400" dirty="0">
                <a:solidFill>
                  <a:schemeClr val="accent2">
                    <a:lumMod val="75000"/>
                  </a:schemeClr>
                </a:solidFill>
                <a:latin typeface="source-serif-pro"/>
              </a:rPr>
              <a:t>(immutability)</a:t>
            </a:r>
            <a:endParaRPr lang="tr-TR" sz="2400" dirty="0">
              <a:solidFill>
                <a:schemeClr val="accent2">
                  <a:lumMod val="75000"/>
                </a:schemeClr>
              </a:solidFill>
              <a:latin typeface="source-serif-pro"/>
            </a:endParaRPr>
          </a:p>
          <a:p>
            <a:r>
              <a:rPr lang="tr-TR" sz="2400" dirty="0">
                <a:latin typeface="source-serif-pro"/>
              </a:rPr>
              <a:t>Mesajlar partition’lara sıralı olarak ve değiştirilemez olarak eklenirler ve artan şekilde bir kimlik değeri alırlar. Bu değere </a:t>
            </a:r>
            <a:r>
              <a:rPr lang="tr-TR" sz="2400" dirty="0">
                <a:solidFill>
                  <a:schemeClr val="accent2">
                    <a:lumMod val="75000"/>
                  </a:schemeClr>
                </a:solidFill>
                <a:latin typeface="source-serif-pro"/>
              </a:rPr>
              <a:t>offset</a:t>
            </a:r>
            <a:r>
              <a:rPr lang="tr-TR" sz="2400" dirty="0">
                <a:latin typeface="source-serif-pro"/>
              </a:rPr>
              <a:t> denir.</a:t>
            </a:r>
          </a:p>
          <a:p>
            <a:r>
              <a:rPr lang="tr-TR" sz="2400" dirty="0">
                <a:latin typeface="source-serif-pro"/>
              </a:rPr>
              <a:t>Bir mesajın partition ve offset değeri değişmez. Mesaj okuma işleminden sonra kaybolmaz, tekrar erişim mümkündür.</a:t>
            </a:r>
          </a:p>
        </p:txBody>
      </p:sp>
    </p:spTree>
    <p:extLst>
      <p:ext uri="{BB962C8B-B14F-4D97-AF65-F5344CB8AC3E}">
        <p14:creationId xmlns:p14="http://schemas.microsoft.com/office/powerpoint/2010/main" val="3425381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E801-505E-C246-DDD5-979860ADE534}"/>
              </a:ext>
            </a:extLst>
          </p:cNvPr>
          <p:cNvSpPr>
            <a:spLocks noGrp="1"/>
          </p:cNvSpPr>
          <p:nvPr>
            <p:ph type="title"/>
          </p:nvPr>
        </p:nvSpPr>
        <p:spPr/>
        <p:txBody>
          <a:bodyPr/>
          <a:lstStyle/>
          <a:p>
            <a:r>
              <a:rPr lang="tr-TR" dirty="0">
                <a:solidFill>
                  <a:schemeClr val="accent2">
                    <a:lumMod val="75000"/>
                  </a:schemeClr>
                </a:solidFill>
              </a:rPr>
              <a:t>Kafka Topic, Partion, Offset Kavramı</a:t>
            </a:r>
            <a:endParaRPr lang="en-US" dirty="0"/>
          </a:p>
        </p:txBody>
      </p:sp>
      <p:pic>
        <p:nvPicPr>
          <p:cNvPr id="5" name="Content Placeholder 4">
            <a:extLst>
              <a:ext uri="{FF2B5EF4-FFF2-40B4-BE49-F238E27FC236}">
                <a16:creationId xmlns:a16="http://schemas.microsoft.com/office/drawing/2014/main" id="{49AEA3F8-B57B-EB4B-CF11-0045987AE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5872" y="1690688"/>
            <a:ext cx="7083769" cy="4409151"/>
          </a:xfrm>
        </p:spPr>
      </p:pic>
    </p:spTree>
    <p:extLst>
      <p:ext uri="{BB962C8B-B14F-4D97-AF65-F5344CB8AC3E}">
        <p14:creationId xmlns:p14="http://schemas.microsoft.com/office/powerpoint/2010/main" val="1005018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932A0-5AD8-7B48-4367-813871234EF3}"/>
              </a:ext>
            </a:extLst>
          </p:cNvPr>
          <p:cNvSpPr>
            <a:spLocks noGrp="1"/>
          </p:cNvSpPr>
          <p:nvPr>
            <p:ph type="title"/>
          </p:nvPr>
        </p:nvSpPr>
        <p:spPr/>
        <p:txBody>
          <a:bodyPr/>
          <a:lstStyle/>
          <a:p>
            <a:r>
              <a:rPr lang="tr-TR" dirty="0">
                <a:solidFill>
                  <a:schemeClr val="accent2">
                    <a:lumMod val="75000"/>
                  </a:schemeClr>
                </a:solidFill>
              </a:rPr>
              <a:t>Kafka Avantajları	</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0674AEB0-2EE4-9FB1-46CB-8F2BDFB1B8DC}"/>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err="1">
                <a:solidFill>
                  <a:srgbClr val="292929"/>
                </a:solidFill>
                <a:effectLst/>
                <a:latin typeface="source-serif-pro"/>
              </a:rPr>
              <a:t>Çok</a:t>
            </a:r>
            <a:r>
              <a:rPr lang="en-US" b="0" i="0" dirty="0">
                <a:solidFill>
                  <a:srgbClr val="292929"/>
                </a:solidFill>
                <a:effectLst/>
                <a:latin typeface="source-serif-pro"/>
              </a:rPr>
              <a:t> </a:t>
            </a:r>
            <a:r>
              <a:rPr lang="en-US" b="0" i="0" dirty="0" err="1">
                <a:solidFill>
                  <a:srgbClr val="292929"/>
                </a:solidFill>
                <a:effectLst/>
                <a:latin typeface="source-serif-pro"/>
              </a:rPr>
              <a:t>fazla</a:t>
            </a:r>
            <a:r>
              <a:rPr lang="en-US" b="0" i="0" dirty="0">
                <a:solidFill>
                  <a:srgbClr val="292929"/>
                </a:solidFill>
                <a:effectLst/>
                <a:latin typeface="source-serif-pro"/>
              </a:rPr>
              <a:t> </a:t>
            </a:r>
            <a:r>
              <a:rPr lang="en-US" b="0" i="0" dirty="0" err="1">
                <a:solidFill>
                  <a:srgbClr val="292929"/>
                </a:solidFill>
                <a:effectLst/>
                <a:latin typeface="source-serif-pro"/>
              </a:rPr>
              <a:t>sayıda</a:t>
            </a:r>
            <a:r>
              <a:rPr lang="en-US" b="0" i="0" dirty="0">
                <a:solidFill>
                  <a:srgbClr val="292929"/>
                </a:solidFill>
                <a:effectLst/>
                <a:latin typeface="source-serif-pro"/>
              </a:rPr>
              <a:t> </a:t>
            </a:r>
            <a:r>
              <a:rPr lang="en-US" b="0" i="0" dirty="0" err="1">
                <a:solidFill>
                  <a:srgbClr val="292929"/>
                </a:solidFill>
                <a:effectLst/>
                <a:latin typeface="source-serif-pro"/>
              </a:rPr>
              <a:t>mesajlaşma</a:t>
            </a:r>
            <a:r>
              <a:rPr lang="en-US" b="0" i="0" dirty="0">
                <a:solidFill>
                  <a:srgbClr val="292929"/>
                </a:solidFill>
                <a:effectLst/>
                <a:latin typeface="source-serif-pro"/>
              </a:rPr>
              <a:t> </a:t>
            </a:r>
            <a:r>
              <a:rPr lang="en-US" b="0" i="0" dirty="0" err="1">
                <a:solidFill>
                  <a:srgbClr val="292929"/>
                </a:solidFill>
                <a:effectLst/>
                <a:latin typeface="source-serif-pro"/>
              </a:rPr>
              <a:t>yapılıyorsa</a:t>
            </a:r>
            <a:r>
              <a:rPr lang="en-US" b="0" i="0" dirty="0">
                <a:solidFill>
                  <a:srgbClr val="292929"/>
                </a:solidFill>
                <a:effectLst/>
                <a:latin typeface="source-serif-pro"/>
              </a:rPr>
              <a:t> (</a:t>
            </a:r>
            <a:r>
              <a:rPr lang="en-US" b="0" i="0" dirty="0" err="1">
                <a:solidFill>
                  <a:srgbClr val="292929"/>
                </a:solidFill>
                <a:effectLst/>
                <a:latin typeface="source-serif-pro"/>
              </a:rPr>
              <a:t>saniyede</a:t>
            </a:r>
            <a:r>
              <a:rPr lang="en-US" b="0" i="0" dirty="0">
                <a:solidFill>
                  <a:srgbClr val="292929"/>
                </a:solidFill>
                <a:effectLst/>
                <a:latin typeface="source-serif-pro"/>
              </a:rPr>
              <a:t> 100k ideal </a:t>
            </a:r>
            <a:r>
              <a:rPr lang="en-US" b="0" i="0" dirty="0" err="1">
                <a:solidFill>
                  <a:srgbClr val="292929"/>
                </a:solidFill>
                <a:effectLst/>
                <a:latin typeface="source-serif-pro"/>
              </a:rPr>
              <a:t>ancak</a:t>
            </a:r>
            <a:r>
              <a:rPr lang="en-US" b="0" i="0" dirty="0">
                <a:solidFill>
                  <a:srgbClr val="292929"/>
                </a:solidFill>
                <a:effectLst/>
                <a:latin typeface="source-serif-pro"/>
              </a:rPr>
              <a:t> </a:t>
            </a:r>
            <a:r>
              <a:rPr lang="en-US" b="0" i="0" dirty="0" err="1">
                <a:solidFill>
                  <a:srgbClr val="292929"/>
                </a:solidFill>
                <a:effectLst/>
                <a:latin typeface="source-serif-pro"/>
              </a:rPr>
              <a:t>gerekli</a:t>
            </a:r>
            <a:r>
              <a:rPr lang="en-US" b="0" i="0" dirty="0">
                <a:solidFill>
                  <a:srgbClr val="292929"/>
                </a:solidFill>
                <a:effectLst/>
                <a:latin typeface="source-serif-pro"/>
              </a:rPr>
              <a:t> </a:t>
            </a:r>
            <a:r>
              <a:rPr lang="en-US" b="0" i="0" dirty="0" err="1">
                <a:solidFill>
                  <a:srgbClr val="292929"/>
                </a:solidFill>
                <a:effectLst/>
                <a:latin typeface="source-serif-pro"/>
              </a:rPr>
              <a:t>konfigürasyon</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saniyede</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kaç</a:t>
            </a:r>
            <a:r>
              <a:rPr lang="en-US" b="0" i="0" dirty="0">
                <a:solidFill>
                  <a:srgbClr val="292929"/>
                </a:solidFill>
                <a:effectLst/>
                <a:latin typeface="source-serif-pro"/>
              </a:rPr>
              <a:t> </a:t>
            </a:r>
            <a:r>
              <a:rPr lang="en-US" b="0" i="0" dirty="0" err="1">
                <a:solidFill>
                  <a:srgbClr val="292929"/>
                </a:solidFill>
                <a:effectLst/>
                <a:latin typeface="source-serif-pro"/>
              </a:rPr>
              <a:t>milyon</a:t>
            </a:r>
            <a:r>
              <a:rPr lang="en-US" b="0" i="0" dirty="0">
                <a:solidFill>
                  <a:srgbClr val="292929"/>
                </a:solidFill>
                <a:effectLst/>
                <a:latin typeface="source-serif-pro"/>
              </a:rPr>
              <a:t> </a:t>
            </a:r>
            <a:r>
              <a:rPr lang="en-US" b="0" i="0" dirty="0" err="1">
                <a:solidFill>
                  <a:srgbClr val="292929"/>
                </a:solidFill>
                <a:effectLst/>
                <a:latin typeface="source-serif-pro"/>
              </a:rPr>
              <a:t>mesajlaşmanın</a:t>
            </a:r>
            <a:r>
              <a:rPr lang="en-US" b="0" i="0" dirty="0">
                <a:solidFill>
                  <a:srgbClr val="292929"/>
                </a:solidFill>
                <a:effectLst/>
                <a:latin typeface="source-serif-pro"/>
              </a:rPr>
              <a:t> </a:t>
            </a:r>
            <a:r>
              <a:rPr lang="en-US" b="0" i="0" dirty="0" err="1">
                <a:solidFill>
                  <a:srgbClr val="292929"/>
                </a:solidFill>
                <a:effectLst/>
                <a:latin typeface="source-serif-pro"/>
              </a:rPr>
              <a:t>üstesinden</a:t>
            </a:r>
            <a:r>
              <a:rPr lang="en-US" b="0" i="0" dirty="0">
                <a:solidFill>
                  <a:srgbClr val="292929"/>
                </a:solidFill>
                <a:effectLst/>
                <a:latin typeface="source-serif-pro"/>
              </a:rPr>
              <a:t> </a:t>
            </a:r>
            <a:r>
              <a:rPr lang="en-US" b="0" i="0" dirty="0" err="1">
                <a:solidFill>
                  <a:srgbClr val="292929"/>
                </a:solidFill>
                <a:effectLst/>
                <a:latin typeface="source-serif-pro"/>
              </a:rPr>
              <a:t>gelebilir</a:t>
            </a:r>
            <a:r>
              <a:rPr lang="en-US" b="0" i="0" dirty="0">
                <a:solidFill>
                  <a:srgbClr val="292929"/>
                </a:solidFill>
                <a:effectLst/>
                <a:latin typeface="source-serif-pro"/>
              </a:rPr>
              <a:t>),</a:t>
            </a:r>
          </a:p>
          <a:p>
            <a:pPr algn="l">
              <a:buFont typeface="Arial" panose="020B0604020202020204" pitchFamily="34" charset="0"/>
              <a:buChar char="•"/>
            </a:pPr>
            <a:r>
              <a:rPr lang="en-US" b="0" i="0" dirty="0">
                <a:solidFill>
                  <a:srgbClr val="292929"/>
                </a:solidFill>
                <a:effectLst/>
                <a:latin typeface="source-serif-pro"/>
              </a:rPr>
              <a:t>Stream Processing </a:t>
            </a:r>
            <a:r>
              <a:rPr lang="en-US" b="0" i="0" dirty="0" err="1">
                <a:solidFill>
                  <a:srgbClr val="292929"/>
                </a:solidFill>
                <a:effectLst/>
                <a:latin typeface="source-serif-pro"/>
              </a:rPr>
              <a:t>yapıyorsanız</a:t>
            </a:r>
            <a:r>
              <a:rPr lang="en-US" b="0" i="0" dirty="0">
                <a:solidFill>
                  <a:srgbClr val="292929"/>
                </a:solidFill>
                <a:effectLst/>
                <a:latin typeface="source-serif-pro"/>
              </a:rPr>
              <a:t>,</a:t>
            </a:r>
          </a:p>
          <a:p>
            <a:r>
              <a:rPr lang="en-US" b="0" i="0" dirty="0" err="1">
                <a:solidFill>
                  <a:srgbClr val="292929"/>
                </a:solidFill>
                <a:effectLst/>
                <a:latin typeface="source-serif-pro"/>
              </a:rPr>
              <a:t>Kolay</a:t>
            </a:r>
            <a:r>
              <a:rPr lang="en-US" b="0" i="0" dirty="0">
                <a:solidFill>
                  <a:srgbClr val="292929"/>
                </a:solidFill>
                <a:effectLst/>
                <a:latin typeface="source-serif-pro"/>
              </a:rPr>
              <a:t> </a:t>
            </a:r>
            <a:r>
              <a:rPr lang="en-US" b="0" i="0" dirty="0" err="1">
                <a:solidFill>
                  <a:srgbClr val="292929"/>
                </a:solidFill>
                <a:effectLst/>
                <a:latin typeface="source-serif-pro"/>
              </a:rPr>
              <a:t>ölçeklenebilir</a:t>
            </a:r>
            <a:r>
              <a:rPr lang="en-US" b="0" i="0" dirty="0">
                <a:solidFill>
                  <a:srgbClr val="292929"/>
                </a:solidFill>
                <a:effectLst/>
                <a:latin typeface="source-serif-pro"/>
              </a:rPr>
              <a:t> Cluster </a:t>
            </a:r>
            <a:r>
              <a:rPr lang="en-US" b="0" i="0" dirty="0" err="1">
                <a:solidFill>
                  <a:srgbClr val="292929"/>
                </a:solidFill>
                <a:effectLst/>
                <a:latin typeface="source-serif-pro"/>
              </a:rPr>
              <a:t>yapısına</a:t>
            </a:r>
            <a:r>
              <a:rPr lang="en-US" b="0" i="0" dirty="0">
                <a:solidFill>
                  <a:srgbClr val="292929"/>
                </a:solidFill>
                <a:effectLst/>
                <a:latin typeface="source-serif-pro"/>
              </a:rPr>
              <a:t> </a:t>
            </a:r>
            <a:r>
              <a:rPr lang="en-US" b="0" i="0" dirty="0" err="1">
                <a:solidFill>
                  <a:srgbClr val="292929"/>
                </a:solidFill>
                <a:effectLst/>
                <a:latin typeface="source-serif-pro"/>
              </a:rPr>
              <a:t>ihtiyaç</a:t>
            </a:r>
            <a:r>
              <a:rPr lang="en-US" b="0" i="0" dirty="0">
                <a:solidFill>
                  <a:srgbClr val="292929"/>
                </a:solidFill>
                <a:effectLst/>
                <a:latin typeface="source-serif-pro"/>
              </a:rPr>
              <a:t> </a:t>
            </a:r>
            <a:r>
              <a:rPr lang="en-US" b="0" i="0" dirty="0" err="1">
                <a:solidFill>
                  <a:srgbClr val="292929"/>
                </a:solidFill>
                <a:effectLst/>
                <a:latin typeface="source-serif-pro"/>
              </a:rPr>
              <a:t>varsa</a:t>
            </a:r>
            <a:r>
              <a:rPr lang="en-US" b="0" i="0" dirty="0">
                <a:solidFill>
                  <a:srgbClr val="292929"/>
                </a:solidFill>
                <a:effectLst/>
                <a:latin typeface="source-serif-pro"/>
              </a:rPr>
              <a:t>,</a:t>
            </a:r>
          </a:p>
          <a:p>
            <a:r>
              <a:rPr lang="en-US" b="0" i="0" dirty="0" err="1">
                <a:solidFill>
                  <a:srgbClr val="292929"/>
                </a:solidFill>
                <a:effectLst/>
                <a:latin typeface="source-serif-pro"/>
              </a:rPr>
              <a:t>Mesajların</a:t>
            </a:r>
            <a:r>
              <a:rPr lang="en-US" b="0" i="0" dirty="0">
                <a:solidFill>
                  <a:srgbClr val="292929"/>
                </a:solidFill>
                <a:effectLst/>
                <a:latin typeface="source-serif-pro"/>
              </a:rPr>
              <a:t> </a:t>
            </a:r>
            <a:r>
              <a:rPr lang="en-US" b="0" i="0" dirty="0" err="1">
                <a:solidFill>
                  <a:srgbClr val="292929"/>
                </a:solidFill>
                <a:effectLst/>
                <a:latin typeface="source-serif-pro"/>
              </a:rPr>
              <a:t>kalıcı</a:t>
            </a:r>
            <a:r>
              <a:rPr lang="en-US" b="0" i="0" dirty="0">
                <a:solidFill>
                  <a:srgbClr val="292929"/>
                </a:solidFill>
                <a:effectLst/>
                <a:latin typeface="source-serif-pro"/>
              </a:rPr>
              <a:t> </a:t>
            </a:r>
            <a:r>
              <a:rPr lang="en-US" b="0" i="0" dirty="0" err="1">
                <a:solidFill>
                  <a:srgbClr val="292929"/>
                </a:solidFill>
                <a:effectLst/>
                <a:latin typeface="source-serif-pro"/>
              </a:rPr>
              <a:t>olmasını</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 (persistency)</a:t>
            </a:r>
            <a:endParaRPr lang="tr-TR" b="0" i="0" dirty="0">
              <a:solidFill>
                <a:srgbClr val="292929"/>
              </a:solidFill>
              <a:effectLst/>
              <a:latin typeface="source-serif-pro"/>
            </a:endParaRPr>
          </a:p>
          <a:p>
            <a:r>
              <a:rPr lang="en-US" b="0" i="0" dirty="0">
                <a:solidFill>
                  <a:srgbClr val="292929"/>
                </a:solidFill>
                <a:effectLst/>
                <a:latin typeface="source-serif-pro"/>
              </a:rPr>
              <a:t>Event </a:t>
            </a:r>
            <a:r>
              <a:rPr lang="en-US" b="0" i="0" dirty="0" err="1">
                <a:solidFill>
                  <a:srgbClr val="292929"/>
                </a:solidFill>
                <a:effectLst/>
                <a:latin typeface="source-serif-pro"/>
              </a:rPr>
              <a:t>odaklı</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mimari</a:t>
            </a:r>
            <a:r>
              <a:rPr lang="en-US" b="0" i="0" dirty="0">
                <a:solidFill>
                  <a:srgbClr val="292929"/>
                </a:solidFill>
                <a:effectLst/>
                <a:latin typeface="source-serif-pro"/>
              </a:rPr>
              <a:t> </a:t>
            </a:r>
            <a:r>
              <a:rPr lang="en-US" b="0" i="0" dirty="0" err="1">
                <a:solidFill>
                  <a:srgbClr val="292929"/>
                </a:solidFill>
                <a:effectLst/>
                <a:latin typeface="source-serif-pro"/>
              </a:rPr>
              <a:t>varsa</a:t>
            </a:r>
            <a:r>
              <a:rPr lang="en-US" b="0" i="0" dirty="0">
                <a:solidFill>
                  <a:srgbClr val="292929"/>
                </a:solidFill>
                <a:effectLst/>
                <a:latin typeface="source-serif-pro"/>
              </a:rPr>
              <a:t> (</a:t>
            </a:r>
            <a:r>
              <a:rPr lang="en-US" b="0" i="0" dirty="0" err="1">
                <a:solidFill>
                  <a:srgbClr val="292929"/>
                </a:solidFill>
                <a:effectLst/>
                <a:latin typeface="source-serif-pro"/>
              </a:rPr>
              <a:t>consumer’lar</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err="1">
                <a:solidFill>
                  <a:srgbClr val="292929"/>
                </a:solidFill>
                <a:effectLst/>
                <a:latin typeface="source-serif-pro"/>
              </a:rPr>
              <a:t>almak</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broker’ı</a:t>
            </a:r>
            <a:r>
              <a:rPr lang="en-US" b="0" i="0" dirty="0">
                <a:solidFill>
                  <a:srgbClr val="292929"/>
                </a:solidFill>
                <a:effectLst/>
                <a:latin typeface="source-serif-pro"/>
              </a:rPr>
              <a:t> </a:t>
            </a:r>
            <a:r>
              <a:rPr lang="en-US" b="0" i="0" dirty="0" err="1">
                <a:solidFill>
                  <a:srgbClr val="292929"/>
                </a:solidFill>
                <a:effectLst/>
                <a:latin typeface="source-serif-pro"/>
              </a:rPr>
              <a:t>tetikleyecekse</a:t>
            </a:r>
            <a:r>
              <a:rPr lang="en-US" b="0" i="0" dirty="0">
                <a:solidFill>
                  <a:srgbClr val="292929"/>
                </a:solidFill>
                <a:effectLst/>
                <a:latin typeface="source-serif-pro"/>
              </a:rPr>
              <a:t>),</a:t>
            </a:r>
            <a:endParaRPr lang="tr-TR" dirty="0">
              <a:solidFill>
                <a:srgbClr val="292929"/>
              </a:solidFill>
              <a:latin typeface="source-serif-pro"/>
            </a:endParaRPr>
          </a:p>
          <a:p>
            <a:r>
              <a:rPr lang="en-US" b="0" i="0" dirty="0" err="1">
                <a:solidFill>
                  <a:srgbClr val="292929"/>
                </a:solidFill>
                <a:effectLst/>
                <a:latin typeface="source-serif-pro"/>
              </a:rPr>
              <a:t>Consumer’ların</a:t>
            </a:r>
            <a:r>
              <a:rPr lang="en-US" b="0" i="0" dirty="0">
                <a:solidFill>
                  <a:srgbClr val="292929"/>
                </a:solidFill>
                <a:effectLst/>
                <a:latin typeface="source-serif-pro"/>
              </a:rPr>
              <a:t> offline </a:t>
            </a:r>
            <a:r>
              <a:rPr lang="en-US" b="0" i="0" dirty="0" err="1">
                <a:solidFill>
                  <a:srgbClr val="292929"/>
                </a:solidFill>
                <a:effectLst/>
                <a:latin typeface="source-serif-pro"/>
              </a:rPr>
              <a:t>olduğu</a:t>
            </a:r>
            <a:r>
              <a:rPr lang="en-US" b="0" i="0" dirty="0">
                <a:solidFill>
                  <a:srgbClr val="292929"/>
                </a:solidFill>
                <a:effectLst/>
                <a:latin typeface="source-serif-pro"/>
              </a:rPr>
              <a:t> </a:t>
            </a:r>
            <a:r>
              <a:rPr lang="en-US" b="0" i="0" dirty="0" err="1">
                <a:solidFill>
                  <a:srgbClr val="292929"/>
                </a:solidFill>
                <a:effectLst/>
                <a:latin typeface="source-serif-pro"/>
              </a:rPr>
              <a:t>durumlarda</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kaybolmamasını</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a:t>
            </a:r>
          </a:p>
          <a:p>
            <a:endParaRPr lang="en-US" dirty="0"/>
          </a:p>
        </p:txBody>
      </p:sp>
    </p:spTree>
    <p:extLst>
      <p:ext uri="{BB962C8B-B14F-4D97-AF65-F5344CB8AC3E}">
        <p14:creationId xmlns:p14="http://schemas.microsoft.com/office/powerpoint/2010/main" val="18524357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5B1C-4418-C072-4D0B-81DEA562B3EA}"/>
              </a:ext>
            </a:extLst>
          </p:cNvPr>
          <p:cNvSpPr>
            <a:spLocks noGrp="1"/>
          </p:cNvSpPr>
          <p:nvPr>
            <p:ph type="title"/>
          </p:nvPr>
        </p:nvSpPr>
        <p:spPr/>
        <p:txBody>
          <a:bodyPr/>
          <a:lstStyle/>
          <a:p>
            <a:r>
              <a:rPr lang="tr-TR" dirty="0">
                <a:solidFill>
                  <a:schemeClr val="accent2">
                    <a:lumMod val="75000"/>
                  </a:schemeClr>
                </a:solidFill>
              </a:rPr>
              <a:t>Kafka Dezavantajları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36C709A9-83A1-5ED6-2925-AD46BD29432F}"/>
              </a:ext>
            </a:extLst>
          </p:cNvPr>
          <p:cNvSpPr>
            <a:spLocks noGrp="1"/>
          </p:cNvSpPr>
          <p:nvPr>
            <p:ph idx="1"/>
          </p:nvPr>
        </p:nvSpPr>
        <p:spPr/>
        <p:txBody>
          <a:bodyPr/>
          <a:lstStyle/>
          <a:p>
            <a:r>
              <a:rPr lang="en-US" b="0" i="0" dirty="0">
                <a:solidFill>
                  <a:srgbClr val="292929"/>
                </a:solidFill>
                <a:effectLst/>
                <a:latin typeface="source-serif-pro"/>
              </a:rPr>
              <a:t>Tek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protokol</a:t>
            </a:r>
            <a:r>
              <a:rPr lang="en-US" b="0" i="0" dirty="0">
                <a:solidFill>
                  <a:srgbClr val="292929"/>
                </a:solidFill>
                <a:effectLst/>
                <a:latin typeface="source-serif-pro"/>
              </a:rPr>
              <a:t> </a:t>
            </a:r>
            <a:r>
              <a:rPr lang="en-US" b="0" i="0" dirty="0" err="1">
                <a:solidFill>
                  <a:srgbClr val="292929"/>
                </a:solidFill>
                <a:effectLst/>
                <a:latin typeface="source-serif-pro"/>
              </a:rPr>
              <a:t>kullanılıyor</a:t>
            </a:r>
            <a:r>
              <a:rPr lang="en-US" b="0" i="0" dirty="0">
                <a:solidFill>
                  <a:srgbClr val="292929"/>
                </a:solidFill>
                <a:effectLst/>
                <a:latin typeface="source-serif-pro"/>
              </a:rPr>
              <a:t>.(Native Kafka Protocol)</a:t>
            </a:r>
          </a:p>
          <a:p>
            <a:r>
              <a:rPr lang="en-US" b="0" i="0" dirty="0" err="1">
                <a:solidFill>
                  <a:srgbClr val="292929"/>
                </a:solidFill>
                <a:effectLst/>
                <a:latin typeface="source-serif-pro"/>
              </a:rPr>
              <a:t>Geliştirme</a:t>
            </a:r>
            <a:r>
              <a:rPr lang="en-US" b="0" i="0" dirty="0">
                <a:solidFill>
                  <a:srgbClr val="292929"/>
                </a:solidFill>
                <a:effectLst/>
                <a:latin typeface="source-serif-pro"/>
              </a:rPr>
              <a:t> </a:t>
            </a:r>
            <a:r>
              <a:rPr lang="en-US" b="0" i="0" dirty="0" err="1">
                <a:solidFill>
                  <a:srgbClr val="292929"/>
                </a:solidFill>
                <a:effectLst/>
                <a:latin typeface="source-serif-pro"/>
              </a:rPr>
              <a:t>ortamınız</a:t>
            </a:r>
            <a:r>
              <a:rPr lang="en-US" b="0" i="0" dirty="0">
                <a:solidFill>
                  <a:srgbClr val="292929"/>
                </a:solidFill>
                <a:effectLst/>
                <a:latin typeface="source-serif-pro"/>
              </a:rPr>
              <a:t> .NET </a:t>
            </a:r>
            <a:r>
              <a:rPr lang="en-US" b="0" i="0" dirty="0" err="1">
                <a:solidFill>
                  <a:srgbClr val="292929"/>
                </a:solidFill>
                <a:effectLst/>
                <a:latin typeface="source-serif-pro"/>
              </a:rPr>
              <a:t>ise</a:t>
            </a:r>
            <a:r>
              <a:rPr lang="en-US" b="0" i="0" dirty="0">
                <a:solidFill>
                  <a:srgbClr val="292929"/>
                </a:solidFill>
                <a:effectLst/>
                <a:latin typeface="source-serif-pro"/>
              </a:rPr>
              <a:t> </a:t>
            </a:r>
            <a:r>
              <a:rPr lang="en-US" b="0" i="0" dirty="0" err="1">
                <a:solidFill>
                  <a:srgbClr val="292929"/>
                </a:solidFill>
                <a:effectLst/>
                <a:latin typeface="source-serif-pro"/>
              </a:rPr>
              <a:t>piyasadaki</a:t>
            </a:r>
            <a:r>
              <a:rPr lang="en-US" b="0" i="0" dirty="0">
                <a:solidFill>
                  <a:srgbClr val="292929"/>
                </a:solidFill>
                <a:effectLst/>
                <a:latin typeface="source-serif-pro"/>
              </a:rPr>
              <a:t> </a:t>
            </a:r>
            <a:r>
              <a:rPr lang="en-US" b="0" i="0" dirty="0" err="1">
                <a:solidFill>
                  <a:srgbClr val="292929"/>
                </a:solidFill>
                <a:effectLst/>
                <a:latin typeface="source-serif-pro"/>
              </a:rPr>
              <a:t>SDK’lardan</a:t>
            </a:r>
            <a:r>
              <a:rPr lang="en-US" b="0" i="0" dirty="0">
                <a:solidFill>
                  <a:srgbClr val="292929"/>
                </a:solidFill>
                <a:effectLst/>
                <a:latin typeface="source-serif-pro"/>
              </a:rPr>
              <a:t> </a:t>
            </a:r>
            <a:r>
              <a:rPr lang="en-US" b="0" i="0" dirty="0" err="1">
                <a:solidFill>
                  <a:srgbClr val="292929"/>
                </a:solidFill>
                <a:effectLst/>
                <a:latin typeface="source-serif-pro"/>
              </a:rPr>
              <a:t>birini</a:t>
            </a:r>
            <a:r>
              <a:rPr lang="en-US" b="0" i="0" dirty="0">
                <a:solidFill>
                  <a:srgbClr val="292929"/>
                </a:solidFill>
                <a:effectLst/>
                <a:latin typeface="source-serif-pro"/>
              </a:rPr>
              <a:t> </a:t>
            </a:r>
            <a:r>
              <a:rPr lang="en-US" b="0" i="0" dirty="0" err="1">
                <a:solidFill>
                  <a:srgbClr val="292929"/>
                </a:solidFill>
                <a:effectLst/>
                <a:latin typeface="source-serif-pro"/>
              </a:rPr>
              <a:t>kullanmak</a:t>
            </a:r>
            <a:r>
              <a:rPr lang="en-US" b="0" i="0" dirty="0">
                <a:solidFill>
                  <a:srgbClr val="292929"/>
                </a:solidFill>
                <a:effectLst/>
                <a:latin typeface="source-serif-pro"/>
              </a:rPr>
              <a:t> </a:t>
            </a:r>
            <a:r>
              <a:rPr lang="en-US" b="0" i="0" dirty="0" err="1">
                <a:solidFill>
                  <a:srgbClr val="292929"/>
                </a:solidFill>
                <a:effectLst/>
                <a:latin typeface="source-serif-pro"/>
              </a:rPr>
              <a:t>zorundasınız</a:t>
            </a:r>
            <a:r>
              <a:rPr lang="en-US" b="0" i="0" dirty="0">
                <a:solidFill>
                  <a:srgbClr val="292929"/>
                </a:solidFill>
                <a:effectLst/>
                <a:latin typeface="source-serif-pro"/>
              </a:rPr>
              <a:t>. </a:t>
            </a:r>
            <a:r>
              <a:rPr lang="en-US" b="0" i="0" dirty="0" err="1">
                <a:solidFill>
                  <a:srgbClr val="292929"/>
                </a:solidFill>
                <a:effectLst/>
                <a:latin typeface="source-serif-pro"/>
              </a:rPr>
              <a:t>Resmi</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destek</a:t>
            </a:r>
            <a:r>
              <a:rPr lang="en-US" b="0" i="0" dirty="0">
                <a:solidFill>
                  <a:srgbClr val="292929"/>
                </a:solidFill>
                <a:effectLst/>
                <a:latin typeface="source-serif-pro"/>
              </a:rPr>
              <a:t> </a:t>
            </a:r>
            <a:r>
              <a:rPr lang="en-US" b="0" i="0" dirty="0" err="1">
                <a:solidFill>
                  <a:srgbClr val="292929"/>
                </a:solidFill>
                <a:effectLst/>
                <a:latin typeface="source-serif-pro"/>
              </a:rPr>
              <a:t>vermiyorlar</a:t>
            </a:r>
            <a:r>
              <a:rPr lang="en-US" b="0" i="0" dirty="0">
                <a:solidFill>
                  <a:srgbClr val="292929"/>
                </a:solidFill>
                <a:effectLst/>
                <a:latin typeface="source-serif-pro"/>
              </a:rPr>
              <a:t>.</a:t>
            </a:r>
            <a:endParaRPr lang="tr-TR" b="0" i="0" dirty="0">
              <a:solidFill>
                <a:srgbClr val="292929"/>
              </a:solidFill>
              <a:effectLst/>
              <a:latin typeface="source-serif-pro"/>
            </a:endParaRPr>
          </a:p>
          <a:p>
            <a:r>
              <a:rPr lang="tr-TR" dirty="0">
                <a:solidFill>
                  <a:srgbClr val="292929"/>
                </a:solidFill>
                <a:latin typeface="source-serif-pro"/>
              </a:rPr>
              <a:t>Mesajların iletiminden consumer sorumludur. </a:t>
            </a:r>
            <a:endParaRPr lang="en-US" b="0" i="0" dirty="0">
              <a:solidFill>
                <a:srgbClr val="292929"/>
              </a:solidFill>
              <a:effectLst/>
              <a:latin typeface="source-serif-pro"/>
            </a:endParaRPr>
          </a:p>
        </p:txBody>
      </p:sp>
    </p:spTree>
    <p:extLst>
      <p:ext uri="{BB962C8B-B14F-4D97-AF65-F5344CB8AC3E}">
        <p14:creationId xmlns:p14="http://schemas.microsoft.com/office/powerpoint/2010/main" val="2089919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1FD5B-0DC7-E426-00A9-A3255598DA09}"/>
              </a:ext>
            </a:extLst>
          </p:cNvPr>
          <p:cNvSpPr>
            <a:spLocks noGrp="1"/>
          </p:cNvSpPr>
          <p:nvPr>
            <p:ph type="title"/>
          </p:nvPr>
        </p:nvSpPr>
        <p:spPr/>
        <p:txBody>
          <a:bodyPr/>
          <a:lstStyle/>
          <a:p>
            <a:r>
              <a:rPr lang="tr-TR" dirty="0">
                <a:solidFill>
                  <a:schemeClr val="accent2">
                    <a:lumMod val="75000"/>
                  </a:schemeClr>
                </a:solidFill>
              </a:rPr>
              <a:t>RabbitMq</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577376F6-68B0-4CC1-B7AE-7F9CD4B74A0C}"/>
              </a:ext>
            </a:extLst>
          </p:cNvPr>
          <p:cNvSpPr>
            <a:spLocks noGrp="1"/>
          </p:cNvSpPr>
          <p:nvPr>
            <p:ph idx="1"/>
          </p:nvPr>
        </p:nvSpPr>
        <p:spPr/>
        <p:txBody>
          <a:bodyPr/>
          <a:lstStyle/>
          <a:p>
            <a:r>
              <a:rPr lang="en-US" b="0" i="0" dirty="0">
                <a:solidFill>
                  <a:srgbClr val="292929"/>
                </a:solidFill>
                <a:effectLst/>
                <a:latin typeface="source-serif-pro"/>
              </a:rPr>
              <a:t>RabbitMQ </a:t>
            </a:r>
            <a:r>
              <a:rPr lang="en-US" b="1" i="0" dirty="0">
                <a:solidFill>
                  <a:schemeClr val="accent2">
                    <a:lumMod val="75000"/>
                  </a:schemeClr>
                </a:solidFill>
                <a:effectLst/>
                <a:latin typeface="source-serif-pro"/>
              </a:rPr>
              <a:t>smart-broker /dumb consumer </a:t>
            </a:r>
            <a:r>
              <a:rPr lang="en-US" b="0" i="0" dirty="0" err="1">
                <a:solidFill>
                  <a:srgbClr val="292929"/>
                </a:solidFill>
                <a:effectLst/>
                <a:latin typeface="source-serif-pro"/>
              </a:rPr>
              <a:t>modelini</a:t>
            </a:r>
            <a:r>
              <a:rPr lang="en-US" b="0" i="0" dirty="0">
                <a:solidFill>
                  <a:srgbClr val="292929"/>
                </a:solidFill>
                <a:effectLst/>
                <a:latin typeface="source-serif-pro"/>
              </a:rPr>
              <a:t> </a:t>
            </a:r>
            <a:r>
              <a:rPr lang="en-US" b="0" i="0" dirty="0" err="1">
                <a:solidFill>
                  <a:srgbClr val="292929"/>
                </a:solidFill>
                <a:effectLst/>
                <a:latin typeface="source-serif-pro"/>
              </a:rPr>
              <a:t>kullanır</a:t>
            </a:r>
            <a:r>
              <a:rPr lang="en-US" b="0" i="0" dirty="0">
                <a:solidFill>
                  <a:srgbClr val="292929"/>
                </a:solidFill>
                <a:effectLst/>
                <a:latin typeface="source-serif-pro"/>
              </a:rPr>
              <a:t>. </a:t>
            </a:r>
            <a:r>
              <a:rPr lang="en-US" b="0" i="0" dirty="0" err="1">
                <a:solidFill>
                  <a:srgbClr val="292929"/>
                </a:solidFill>
                <a:effectLst/>
                <a:latin typeface="source-serif-pro"/>
              </a:rPr>
              <a:t>Yani</a:t>
            </a:r>
            <a:r>
              <a:rPr lang="en-US" b="0" i="0" dirty="0">
                <a:solidFill>
                  <a:srgbClr val="292929"/>
                </a:solidFill>
                <a:effectLst/>
                <a:latin typeface="source-serif-pro"/>
              </a:rPr>
              <a:t> </a:t>
            </a:r>
            <a:r>
              <a:rPr lang="en-US" b="0" i="0" dirty="0" err="1">
                <a:solidFill>
                  <a:srgbClr val="292929"/>
                </a:solidFill>
                <a:effectLst/>
                <a:latin typeface="source-serif-pro"/>
              </a:rPr>
              <a:t>burada</a:t>
            </a:r>
            <a:r>
              <a:rPr lang="en-US" b="0" i="0" dirty="0">
                <a:solidFill>
                  <a:srgbClr val="292929"/>
                </a:solidFill>
                <a:effectLst/>
                <a:latin typeface="source-serif-pro"/>
              </a:rPr>
              <a:t> </a:t>
            </a:r>
            <a:r>
              <a:rPr lang="en-US" b="0" i="0" dirty="0" err="1">
                <a:solidFill>
                  <a:srgbClr val="292929"/>
                </a:solidFill>
                <a:effectLst/>
                <a:latin typeface="source-serif-pro"/>
              </a:rPr>
              <a:t>cursor’ın</a:t>
            </a:r>
            <a:r>
              <a:rPr lang="en-US" b="0" i="0" dirty="0">
                <a:solidFill>
                  <a:srgbClr val="292929"/>
                </a:solidFill>
                <a:effectLst/>
                <a:latin typeface="source-serif-pro"/>
              </a:rPr>
              <a:t> </a:t>
            </a:r>
            <a:r>
              <a:rPr lang="en-US" b="0" i="0" dirty="0" err="1">
                <a:solidFill>
                  <a:srgbClr val="292929"/>
                </a:solidFill>
                <a:effectLst/>
                <a:latin typeface="source-serif-pro"/>
              </a:rPr>
              <a:t>nerede</a:t>
            </a:r>
            <a:r>
              <a:rPr lang="en-US" b="0" i="0" dirty="0">
                <a:solidFill>
                  <a:srgbClr val="292929"/>
                </a:solidFill>
                <a:effectLst/>
                <a:latin typeface="source-serif-pro"/>
              </a:rPr>
              <a:t> </a:t>
            </a:r>
            <a:r>
              <a:rPr lang="en-US" b="0" i="0" dirty="0" err="1">
                <a:solidFill>
                  <a:srgbClr val="292929"/>
                </a:solidFill>
                <a:effectLst/>
                <a:latin typeface="source-serif-pro"/>
              </a:rPr>
              <a:t>kaldığını</a:t>
            </a:r>
            <a:r>
              <a:rPr lang="en-US" b="0" i="0" dirty="0">
                <a:solidFill>
                  <a:srgbClr val="292929"/>
                </a:solidFill>
                <a:effectLst/>
                <a:latin typeface="source-serif-pro"/>
              </a:rPr>
              <a:t> broker </a:t>
            </a:r>
            <a:r>
              <a:rPr lang="en-US" b="0" i="0" dirty="0" err="1">
                <a:solidFill>
                  <a:srgbClr val="292929"/>
                </a:solidFill>
                <a:effectLst/>
                <a:latin typeface="source-serif-pro"/>
              </a:rPr>
              <a:t>bilmek</a:t>
            </a:r>
            <a:r>
              <a:rPr lang="en-US" b="0" i="0" dirty="0">
                <a:solidFill>
                  <a:srgbClr val="292929"/>
                </a:solidFill>
                <a:effectLst/>
                <a:latin typeface="source-serif-pro"/>
              </a:rPr>
              <a:t> </a:t>
            </a:r>
            <a:r>
              <a:rPr lang="en-US" b="0" i="0" dirty="0" err="1">
                <a:solidFill>
                  <a:srgbClr val="292929"/>
                </a:solidFill>
                <a:effectLst/>
                <a:latin typeface="source-serif-pro"/>
              </a:rPr>
              <a:t>zorundadır</a:t>
            </a:r>
            <a:r>
              <a:rPr lang="en-US" b="0" i="0" dirty="0">
                <a:solidFill>
                  <a:srgbClr val="292929"/>
                </a:solidFill>
                <a:effectLst/>
                <a:latin typeface="source-serif-pro"/>
              </a:rPr>
              <a:t>. Broker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iletilip</a:t>
            </a:r>
            <a:r>
              <a:rPr lang="en-US" b="0" i="0" dirty="0">
                <a:solidFill>
                  <a:srgbClr val="292929"/>
                </a:solidFill>
                <a:effectLst/>
                <a:latin typeface="source-serif-pro"/>
              </a:rPr>
              <a:t> </a:t>
            </a:r>
            <a:r>
              <a:rPr lang="en-US" b="0" i="0" dirty="0" err="1">
                <a:solidFill>
                  <a:srgbClr val="292929"/>
                </a:solidFill>
                <a:effectLst/>
                <a:latin typeface="source-serif-pro"/>
              </a:rPr>
              <a:t>iletilmediğini</a:t>
            </a:r>
            <a:r>
              <a:rPr lang="en-US" b="0" i="0" dirty="0">
                <a:solidFill>
                  <a:srgbClr val="292929"/>
                </a:solidFill>
                <a:effectLst/>
                <a:latin typeface="source-serif-pro"/>
              </a:rPr>
              <a:t> </a:t>
            </a:r>
            <a:r>
              <a:rPr lang="en-US" b="0" i="0" dirty="0" err="1">
                <a:solidFill>
                  <a:srgbClr val="292929"/>
                </a:solidFill>
                <a:effectLst/>
                <a:latin typeface="source-serif-pro"/>
              </a:rPr>
              <a:t>kendisine</a:t>
            </a:r>
            <a:r>
              <a:rPr lang="en-US" b="0" i="0" dirty="0">
                <a:solidFill>
                  <a:srgbClr val="292929"/>
                </a:solidFill>
                <a:effectLst/>
                <a:latin typeface="source-serif-pro"/>
              </a:rPr>
              <a:t> </a:t>
            </a:r>
            <a:r>
              <a:rPr lang="en-US" b="0" i="0" dirty="0" err="1">
                <a:solidFill>
                  <a:srgbClr val="292929"/>
                </a:solidFill>
                <a:effectLst/>
                <a:latin typeface="source-serif-pro"/>
              </a:rPr>
              <a:t>ulaşan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acknowledge </a:t>
            </a:r>
            <a:r>
              <a:rPr lang="en-US" b="0" i="0" dirty="0" err="1">
                <a:solidFill>
                  <a:srgbClr val="292929"/>
                </a:solidFill>
                <a:effectLst/>
                <a:latin typeface="source-serif-pro"/>
              </a:rPr>
              <a:t>sayesinde</a:t>
            </a:r>
            <a:r>
              <a:rPr lang="en-US" b="0" i="0" dirty="0">
                <a:solidFill>
                  <a:srgbClr val="292929"/>
                </a:solidFill>
                <a:effectLst/>
                <a:latin typeface="source-serif-pro"/>
              </a:rPr>
              <a:t> </a:t>
            </a:r>
            <a:r>
              <a:rPr lang="en-US" b="0" i="0" dirty="0" err="1">
                <a:solidFill>
                  <a:srgbClr val="292929"/>
                </a:solidFill>
                <a:effectLst/>
                <a:latin typeface="source-serif-pro"/>
              </a:rPr>
              <a:t>takip</a:t>
            </a:r>
            <a:r>
              <a:rPr lang="en-US" b="0" i="0" dirty="0">
                <a:solidFill>
                  <a:srgbClr val="292929"/>
                </a:solidFill>
                <a:effectLst/>
                <a:latin typeface="source-serif-pro"/>
              </a:rPr>
              <a:t> </a:t>
            </a:r>
            <a:r>
              <a:rPr lang="en-US" b="0" i="0" dirty="0" err="1">
                <a:solidFill>
                  <a:srgbClr val="292929"/>
                </a:solidFill>
                <a:effectLst/>
                <a:latin typeface="source-serif-pro"/>
              </a:rPr>
              <a:t>eder</a:t>
            </a:r>
            <a:r>
              <a:rPr lang="en-US" b="0" i="0" dirty="0">
                <a:solidFill>
                  <a:srgbClr val="292929"/>
                </a:solidFill>
                <a:effectLst/>
                <a:latin typeface="source-serif-pro"/>
              </a:rPr>
              <a:t>. </a:t>
            </a:r>
            <a:r>
              <a:rPr lang="en-US" b="0" i="0" dirty="0" err="1">
                <a:solidFill>
                  <a:srgbClr val="292929"/>
                </a:solidFill>
                <a:effectLst/>
                <a:latin typeface="source-serif-pro"/>
              </a:rPr>
              <a:t>Böylece</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consumer’a</a:t>
            </a:r>
            <a:r>
              <a:rPr lang="en-US" b="0" i="0" dirty="0">
                <a:solidFill>
                  <a:srgbClr val="292929"/>
                </a:solidFill>
                <a:effectLst/>
                <a:latin typeface="source-serif-pro"/>
              </a:rPr>
              <a:t> </a:t>
            </a:r>
            <a:r>
              <a:rPr lang="en-US" b="0" i="0" dirty="0" err="1">
                <a:solidFill>
                  <a:srgbClr val="292929"/>
                </a:solidFill>
                <a:effectLst/>
                <a:latin typeface="source-serif-pro"/>
              </a:rPr>
              <a:t>iletimi</a:t>
            </a:r>
            <a:r>
              <a:rPr lang="en-US" b="0" i="0" dirty="0">
                <a:solidFill>
                  <a:srgbClr val="292929"/>
                </a:solidFill>
                <a:effectLst/>
                <a:latin typeface="source-serif-pro"/>
              </a:rPr>
              <a:t> </a:t>
            </a:r>
            <a:r>
              <a:rPr lang="en-US" b="0" i="0" dirty="0" err="1">
                <a:solidFill>
                  <a:srgbClr val="292929"/>
                </a:solidFill>
                <a:effectLst/>
                <a:latin typeface="source-serif-pro"/>
              </a:rPr>
              <a:t>garanti</a:t>
            </a:r>
            <a:r>
              <a:rPr lang="en-US" b="0" i="0" dirty="0">
                <a:solidFill>
                  <a:srgbClr val="292929"/>
                </a:solidFill>
                <a:effectLst/>
                <a:latin typeface="source-serif-pro"/>
              </a:rPr>
              <a:t> </a:t>
            </a:r>
            <a:r>
              <a:rPr lang="en-US" b="0" i="0" dirty="0" err="1">
                <a:solidFill>
                  <a:srgbClr val="292929"/>
                </a:solidFill>
                <a:effectLst/>
                <a:latin typeface="source-serif-pro"/>
              </a:rPr>
              <a:t>altına</a:t>
            </a:r>
            <a:r>
              <a:rPr lang="en-US" b="0" i="0" dirty="0">
                <a:solidFill>
                  <a:srgbClr val="292929"/>
                </a:solidFill>
                <a:effectLst/>
                <a:latin typeface="source-serif-pro"/>
              </a:rPr>
              <a:t> </a:t>
            </a:r>
            <a:r>
              <a:rPr lang="en-US" b="0" i="0" dirty="0" err="1">
                <a:solidFill>
                  <a:srgbClr val="292929"/>
                </a:solidFill>
                <a:effectLst/>
                <a:latin typeface="source-serif-pro"/>
              </a:rPr>
              <a:t>alınmış</a:t>
            </a:r>
            <a:r>
              <a:rPr lang="en-US" b="0" i="0" dirty="0">
                <a:solidFill>
                  <a:srgbClr val="292929"/>
                </a:solidFill>
                <a:effectLst/>
                <a:latin typeface="source-serif-pro"/>
              </a:rPr>
              <a:t> </a:t>
            </a:r>
            <a:r>
              <a:rPr lang="en-US" b="0" i="0" dirty="0" err="1">
                <a:solidFill>
                  <a:srgbClr val="292929"/>
                </a:solidFill>
                <a:effectLst/>
                <a:latin typeface="source-serif-pro"/>
              </a:rPr>
              <a:t>olur</a:t>
            </a:r>
            <a:r>
              <a:rPr lang="en-US" b="0" i="0" dirty="0">
                <a:solidFill>
                  <a:srgbClr val="292929"/>
                </a:solidFill>
                <a:effectLst/>
                <a:latin typeface="source-serif-pro"/>
              </a:rPr>
              <a:t>.</a:t>
            </a:r>
            <a:r>
              <a:rPr lang="tr-TR" b="0" i="0" dirty="0">
                <a:solidFill>
                  <a:srgbClr val="292929"/>
                </a:solidFill>
                <a:effectLst/>
                <a:latin typeface="source-serif-pro"/>
              </a:rPr>
              <a:t> </a:t>
            </a:r>
          </a:p>
          <a:p>
            <a:endParaRPr lang="tr-TR" dirty="0">
              <a:solidFill>
                <a:srgbClr val="292929"/>
              </a:solidFill>
              <a:latin typeface="source-serif-pro"/>
            </a:endParaRPr>
          </a:p>
          <a:p>
            <a:r>
              <a:rPr lang="en-US" b="0" i="0" dirty="0">
                <a:effectLst/>
                <a:latin typeface="sohne"/>
              </a:rPr>
              <a:t>Advanced Message Queuing Protocol </a:t>
            </a:r>
            <a:r>
              <a:rPr lang="en-US" b="0" i="0" dirty="0">
                <a:solidFill>
                  <a:schemeClr val="accent2">
                    <a:lumMod val="75000"/>
                  </a:schemeClr>
                </a:solidFill>
                <a:effectLst/>
                <a:latin typeface="sohne"/>
              </a:rPr>
              <a:t>(AMQP) </a:t>
            </a:r>
            <a:r>
              <a:rPr lang="en-US" b="0" i="0" dirty="0" err="1">
                <a:effectLst/>
                <a:latin typeface="sohne"/>
              </a:rPr>
              <a:t>protokolünü</a:t>
            </a:r>
            <a:r>
              <a:rPr lang="en-US" b="0" i="0" dirty="0">
                <a:effectLst/>
                <a:latin typeface="sohne"/>
              </a:rPr>
              <a:t> </a:t>
            </a:r>
            <a:r>
              <a:rPr lang="en-US" b="0" i="0" dirty="0" err="1">
                <a:effectLst/>
                <a:latin typeface="sohne"/>
              </a:rPr>
              <a:t>kullanarak</a:t>
            </a:r>
            <a:r>
              <a:rPr lang="en-US" b="0" i="0" dirty="0">
                <a:effectLst/>
                <a:latin typeface="sohne"/>
              </a:rPr>
              <a:t> </a:t>
            </a:r>
            <a:r>
              <a:rPr lang="en-US" b="0" i="0" dirty="0" err="1">
                <a:effectLst/>
                <a:latin typeface="sohne"/>
              </a:rPr>
              <a:t>uygulamalar</a:t>
            </a:r>
            <a:r>
              <a:rPr lang="en-US" b="0" i="0" dirty="0">
                <a:effectLst/>
                <a:latin typeface="sohne"/>
              </a:rPr>
              <a:t> </a:t>
            </a:r>
            <a:r>
              <a:rPr lang="en-US" b="0" i="0" dirty="0" err="1">
                <a:effectLst/>
                <a:latin typeface="sohne"/>
              </a:rPr>
              <a:t>ve</a:t>
            </a:r>
            <a:r>
              <a:rPr lang="en-US" b="0" i="0" dirty="0">
                <a:effectLst/>
                <a:latin typeface="sohne"/>
              </a:rPr>
              <a:t> </a:t>
            </a:r>
            <a:r>
              <a:rPr lang="en-US" b="0" i="0" dirty="0" err="1">
                <a:effectLst/>
                <a:latin typeface="sohne"/>
              </a:rPr>
              <a:t>sunucular</a:t>
            </a:r>
            <a:r>
              <a:rPr lang="en-US" b="0" i="0" dirty="0">
                <a:effectLst/>
                <a:latin typeface="sohne"/>
              </a:rPr>
              <a:t> </a:t>
            </a:r>
            <a:r>
              <a:rPr lang="en-US" b="0" i="0" dirty="0" err="1">
                <a:effectLst/>
                <a:latin typeface="sohne"/>
              </a:rPr>
              <a:t>arası</a:t>
            </a:r>
            <a:r>
              <a:rPr lang="en-US" b="0" i="0" dirty="0">
                <a:effectLst/>
                <a:latin typeface="sohne"/>
              </a:rPr>
              <a:t> </a:t>
            </a:r>
            <a:r>
              <a:rPr lang="en-US" b="0" i="0" dirty="0" err="1">
                <a:effectLst/>
                <a:latin typeface="sohne"/>
              </a:rPr>
              <a:t>veri</a:t>
            </a:r>
            <a:r>
              <a:rPr lang="en-US" b="0" i="0" dirty="0">
                <a:effectLst/>
                <a:latin typeface="sohne"/>
              </a:rPr>
              <a:t> </a:t>
            </a:r>
            <a:r>
              <a:rPr lang="en-US" b="0" i="0" dirty="0" err="1">
                <a:effectLst/>
                <a:latin typeface="sohne"/>
              </a:rPr>
              <a:t>alışverişini</a:t>
            </a:r>
            <a:r>
              <a:rPr lang="en-US" b="0" i="0" dirty="0">
                <a:effectLst/>
                <a:latin typeface="sohne"/>
              </a:rPr>
              <a:t> </a:t>
            </a:r>
            <a:r>
              <a:rPr lang="en-US" b="0" i="0" dirty="0" err="1">
                <a:effectLst/>
                <a:latin typeface="sohne"/>
              </a:rPr>
              <a:t>sağlar</a:t>
            </a:r>
            <a:r>
              <a:rPr lang="en-US" b="0" i="0" dirty="0">
                <a:effectLst/>
                <a:latin typeface="sohne"/>
              </a:rPr>
              <a:t>.</a:t>
            </a:r>
            <a:endParaRPr lang="en-US" dirty="0"/>
          </a:p>
        </p:txBody>
      </p:sp>
    </p:spTree>
    <p:extLst>
      <p:ext uri="{BB962C8B-B14F-4D97-AF65-F5344CB8AC3E}">
        <p14:creationId xmlns:p14="http://schemas.microsoft.com/office/powerpoint/2010/main" val="39609385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C593B-D92F-15E6-45F4-548827283E7A}"/>
              </a:ext>
            </a:extLst>
          </p:cNvPr>
          <p:cNvSpPr>
            <a:spLocks noGrp="1"/>
          </p:cNvSpPr>
          <p:nvPr>
            <p:ph type="title"/>
          </p:nvPr>
        </p:nvSpPr>
        <p:spPr/>
        <p:txBody>
          <a:bodyPr/>
          <a:lstStyle/>
          <a:p>
            <a:r>
              <a:rPr lang="tr-TR" dirty="0">
                <a:solidFill>
                  <a:schemeClr val="accent2">
                    <a:lumMod val="75000"/>
                  </a:schemeClr>
                </a:solidFill>
              </a:rPr>
              <a:t>Exchange (</a:t>
            </a:r>
            <a:r>
              <a:rPr lang="tr-TR" dirty="0">
                <a:solidFill>
                  <a:schemeClr val="accent2">
                    <a:lumMod val="75000"/>
                  </a:schemeClr>
                </a:solidFill>
                <a:latin typeface="source-serif-pro"/>
              </a:rPr>
              <a:t>M</a:t>
            </a:r>
            <a:r>
              <a:rPr lang="en-US" b="0" i="0" dirty="0" err="1">
                <a:solidFill>
                  <a:schemeClr val="accent2">
                    <a:lumMod val="75000"/>
                  </a:schemeClr>
                </a:solidFill>
                <a:effectLst/>
                <a:latin typeface="source-serif-pro"/>
              </a:rPr>
              <a:t>essage</a:t>
            </a:r>
            <a:r>
              <a:rPr lang="en-US" b="0" i="0" dirty="0">
                <a:solidFill>
                  <a:schemeClr val="accent2">
                    <a:lumMod val="75000"/>
                  </a:schemeClr>
                </a:solidFill>
                <a:effectLst/>
                <a:latin typeface="source-serif-pro"/>
              </a:rPr>
              <a:t> </a:t>
            </a:r>
            <a:r>
              <a:rPr lang="tr-TR" b="0" i="0" dirty="0">
                <a:solidFill>
                  <a:schemeClr val="accent2">
                    <a:lumMod val="75000"/>
                  </a:schemeClr>
                </a:solidFill>
                <a:effectLst/>
                <a:latin typeface="source-serif-pro"/>
              </a:rPr>
              <a:t>R</a:t>
            </a:r>
            <a:r>
              <a:rPr lang="en-US" b="0" i="0" dirty="0">
                <a:solidFill>
                  <a:schemeClr val="accent2">
                    <a:lumMod val="75000"/>
                  </a:schemeClr>
                </a:solidFill>
                <a:effectLst/>
                <a:latin typeface="source-serif-pro"/>
              </a:rPr>
              <a:t>outing </a:t>
            </a:r>
            <a:r>
              <a:rPr lang="tr-TR" dirty="0">
                <a:solidFill>
                  <a:schemeClr val="accent2">
                    <a:lumMod val="75000"/>
                  </a:schemeClr>
                </a:solidFill>
                <a:latin typeface="source-serif-pro"/>
              </a:rPr>
              <a:t>A</a:t>
            </a:r>
            <a:r>
              <a:rPr lang="en-US" b="0" i="0" dirty="0">
                <a:solidFill>
                  <a:schemeClr val="accent2">
                    <a:lumMod val="75000"/>
                  </a:schemeClr>
                </a:solidFill>
                <a:effectLst/>
                <a:latin typeface="source-serif-pro"/>
              </a:rPr>
              <a:t>gent</a:t>
            </a:r>
            <a:r>
              <a:rPr lang="tr-TR" dirty="0">
                <a:solidFill>
                  <a:schemeClr val="accent2">
                    <a:lumMod val="75000"/>
                  </a:schemeClr>
                </a:solidFill>
              </a:rPr>
              <a:t>) Kavramı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50B8E708-2AE9-DBFB-113C-169A7BA610D0}"/>
              </a:ext>
            </a:extLst>
          </p:cNvPr>
          <p:cNvSpPr>
            <a:spLocks noGrp="1"/>
          </p:cNvSpPr>
          <p:nvPr>
            <p:ph idx="1"/>
          </p:nvPr>
        </p:nvSpPr>
        <p:spPr/>
        <p:txBody>
          <a:bodyPr/>
          <a:lstStyle/>
          <a:p>
            <a:r>
              <a:rPr lang="en-US" dirty="0"/>
              <a:t>P</a:t>
            </a:r>
            <a:r>
              <a:rPr lang="tr-TR" dirty="0"/>
              <a:t>roducer</a:t>
            </a:r>
            <a:r>
              <a:rPr lang="en-US" dirty="0"/>
              <a:t>’dan </a:t>
            </a:r>
            <a:r>
              <a:rPr lang="en-US" dirty="0" err="1"/>
              <a:t>gelen</a:t>
            </a:r>
            <a:r>
              <a:rPr lang="en-US" dirty="0"/>
              <a:t> </a:t>
            </a:r>
            <a:r>
              <a:rPr lang="en-US" dirty="0" err="1"/>
              <a:t>mesajları</a:t>
            </a:r>
            <a:r>
              <a:rPr lang="en-US" dirty="0"/>
              <a:t> </a:t>
            </a:r>
            <a:r>
              <a:rPr lang="en-US" dirty="0" err="1"/>
              <a:t>alıp</a:t>
            </a:r>
            <a:r>
              <a:rPr lang="en-US" dirty="0"/>
              <a:t> </a:t>
            </a:r>
            <a:r>
              <a:rPr lang="en-US" dirty="0" err="1"/>
              <a:t>Queue’ya</a:t>
            </a:r>
            <a:r>
              <a:rPr lang="en-US" dirty="0"/>
              <a:t> </a:t>
            </a:r>
            <a:r>
              <a:rPr lang="en-US" dirty="0" err="1"/>
              <a:t>yönlendiren</a:t>
            </a:r>
            <a:r>
              <a:rPr lang="en-US" dirty="0"/>
              <a:t> </a:t>
            </a:r>
            <a:r>
              <a:rPr lang="en-US" dirty="0" err="1"/>
              <a:t>yapı</a:t>
            </a:r>
            <a:r>
              <a:rPr lang="tr-TR" dirty="0"/>
              <a:t>dır</a:t>
            </a:r>
            <a:r>
              <a:rPr lang="en-US" dirty="0"/>
              <a:t>.</a:t>
            </a:r>
            <a:endParaRPr lang="tr-TR" dirty="0"/>
          </a:p>
          <a:p>
            <a:endParaRPr lang="tr-TR" dirty="0"/>
          </a:p>
          <a:p>
            <a:r>
              <a:rPr lang="en-US" dirty="0"/>
              <a:t>Exchange Type </a:t>
            </a:r>
            <a:r>
              <a:rPr lang="en-US" dirty="0" err="1"/>
              <a:t>ile</a:t>
            </a:r>
            <a:r>
              <a:rPr lang="en-US" dirty="0"/>
              <a:t> </a:t>
            </a:r>
            <a:r>
              <a:rPr lang="en-US" dirty="0" err="1"/>
              <a:t>sadece</a:t>
            </a:r>
            <a:r>
              <a:rPr lang="en-US" dirty="0"/>
              <a:t> </a:t>
            </a:r>
            <a:r>
              <a:rPr lang="tr-TR" dirty="0">
                <a:solidFill>
                  <a:schemeClr val="accent2">
                    <a:lumMod val="75000"/>
                  </a:schemeClr>
                </a:solidFill>
              </a:rPr>
              <a:t>Producer</a:t>
            </a:r>
            <a:r>
              <a:rPr lang="en-US" dirty="0"/>
              <a:t> </a:t>
            </a:r>
            <a:r>
              <a:rPr lang="tr-TR" dirty="0"/>
              <a:t>tarafı </a:t>
            </a:r>
            <a:r>
              <a:rPr lang="en-US" dirty="0" err="1"/>
              <a:t>ilgilenir</a:t>
            </a:r>
            <a:r>
              <a:rPr lang="en-US" dirty="0"/>
              <a:t>. Consumer, </a:t>
            </a:r>
            <a:r>
              <a:rPr lang="en-US" dirty="0">
                <a:solidFill>
                  <a:schemeClr val="accent2">
                    <a:lumMod val="75000"/>
                  </a:schemeClr>
                </a:solidFill>
              </a:rPr>
              <a:t>Queue</a:t>
            </a:r>
            <a:r>
              <a:rPr lang="en-US" dirty="0"/>
              <a:t> </a:t>
            </a:r>
            <a:r>
              <a:rPr lang="en-US" dirty="0" err="1"/>
              <a:t>ile</a:t>
            </a:r>
            <a:r>
              <a:rPr lang="en-US" dirty="0"/>
              <a:t> </a:t>
            </a:r>
            <a:r>
              <a:rPr lang="en-US" dirty="0" err="1"/>
              <a:t>ilgilenir</a:t>
            </a:r>
            <a:r>
              <a:rPr lang="en-US" dirty="0"/>
              <a:t>.</a:t>
            </a:r>
          </a:p>
        </p:txBody>
      </p:sp>
    </p:spTree>
    <p:extLst>
      <p:ext uri="{BB962C8B-B14F-4D97-AF65-F5344CB8AC3E}">
        <p14:creationId xmlns:p14="http://schemas.microsoft.com/office/powerpoint/2010/main" val="333870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3086C-61A4-4495-CCB4-767ECE25FFC7}"/>
              </a:ext>
            </a:extLst>
          </p:cNvPr>
          <p:cNvSpPr>
            <a:spLocks noGrp="1"/>
          </p:cNvSpPr>
          <p:nvPr>
            <p:ph type="title"/>
          </p:nvPr>
        </p:nvSpPr>
        <p:spPr/>
        <p:txBody>
          <a:bodyPr/>
          <a:lstStyle/>
          <a:p>
            <a:r>
              <a:rPr lang="en-US" i="0" dirty="0">
                <a:solidFill>
                  <a:schemeClr val="accent2">
                    <a:lumMod val="75000"/>
                  </a:schemeClr>
                </a:solidFill>
                <a:effectLst/>
                <a:latin typeface="sohne"/>
              </a:rPr>
              <a:t>Direct Exchange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411AF39-2BB9-03FD-EABC-9174E4EC13FA}"/>
              </a:ext>
            </a:extLst>
          </p:cNvPr>
          <p:cNvSpPr>
            <a:spLocks noGrp="1"/>
          </p:cNvSpPr>
          <p:nvPr>
            <p:ph idx="1"/>
          </p:nvPr>
        </p:nvSpPr>
        <p:spPr/>
        <p:txBody>
          <a:bodyPr/>
          <a:lstStyle/>
          <a:p>
            <a:pPr algn="l"/>
            <a:r>
              <a:rPr lang="en-US" b="0" i="0" dirty="0">
                <a:solidFill>
                  <a:srgbClr val="292929"/>
                </a:solidFill>
                <a:effectLst/>
                <a:latin typeface="source-serif-pro"/>
              </a:rPr>
              <a:t>Default </a:t>
            </a:r>
            <a:r>
              <a:rPr lang="en-US" b="0" i="0" dirty="0" err="1">
                <a:solidFill>
                  <a:srgbClr val="292929"/>
                </a:solidFill>
                <a:effectLst/>
                <a:latin typeface="source-serif-pro"/>
              </a:rPr>
              <a:t>olan</a:t>
            </a:r>
            <a:r>
              <a:rPr lang="en-US" b="0" i="0" dirty="0">
                <a:solidFill>
                  <a:srgbClr val="292929"/>
                </a:solidFill>
                <a:effectLst/>
                <a:latin typeface="source-serif-pro"/>
              </a:rPr>
              <a:t> Exchange </a:t>
            </a:r>
            <a:r>
              <a:rPr lang="en-US" b="0" i="0" dirty="0" err="1">
                <a:solidFill>
                  <a:srgbClr val="292929"/>
                </a:solidFill>
                <a:effectLst/>
                <a:latin typeface="source-serif-pro"/>
              </a:rPr>
              <a:t>tipidir</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a:solidFill>
                  <a:schemeClr val="accent2">
                    <a:lumMod val="75000"/>
                  </a:schemeClr>
                </a:solidFill>
                <a:effectLst/>
                <a:latin typeface="source-serif-pro"/>
              </a:rPr>
              <a:t>Routing-Key</a:t>
            </a:r>
            <a:r>
              <a:rPr lang="en-US" b="0" i="0" dirty="0">
                <a:solidFill>
                  <a:srgbClr val="292929"/>
                </a:solidFill>
                <a:effectLst/>
                <a:latin typeface="source-serif-pro"/>
              </a:rPr>
              <a:t> </a:t>
            </a:r>
            <a:r>
              <a:rPr lang="en-US" b="0" i="0" dirty="0" err="1">
                <a:solidFill>
                  <a:srgbClr val="292929"/>
                </a:solidFill>
                <a:effectLst/>
                <a:latin typeface="source-serif-pro"/>
              </a:rPr>
              <a:t>bazlı</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Queue’ya</a:t>
            </a:r>
            <a:r>
              <a:rPr lang="en-US" b="0" i="0" dirty="0">
                <a:solidFill>
                  <a:srgbClr val="292929"/>
                </a:solidFill>
                <a:effectLst/>
                <a:latin typeface="source-serif-pro"/>
              </a:rPr>
              <a:t> </a:t>
            </a:r>
            <a:r>
              <a:rPr lang="en-US" b="0" i="0" dirty="0" err="1">
                <a:solidFill>
                  <a:srgbClr val="292929"/>
                </a:solidFill>
                <a:effectLst/>
                <a:latin typeface="source-serif-pro"/>
              </a:rPr>
              <a:t>gönderir</a:t>
            </a:r>
            <a:r>
              <a:rPr lang="tr-TR" dirty="0">
                <a:solidFill>
                  <a:srgbClr val="292929"/>
                </a:solidFill>
                <a:latin typeface="source-serif-pro"/>
              </a:rPr>
              <a:t> ve M</a:t>
            </a:r>
            <a:r>
              <a:rPr lang="en-US" b="0" i="0" dirty="0" err="1">
                <a:solidFill>
                  <a:srgbClr val="292929"/>
                </a:solidFill>
                <a:effectLst/>
                <a:latin typeface="source-serif-pro"/>
              </a:rPr>
              <a:t>esaj</a:t>
            </a:r>
            <a:r>
              <a:rPr lang="en-US" b="0" i="0" dirty="0">
                <a:solidFill>
                  <a:srgbClr val="292929"/>
                </a:solidFill>
                <a:effectLst/>
                <a:latin typeface="source-serif-pro"/>
              </a:rPr>
              <a:t>, </a:t>
            </a:r>
            <a:r>
              <a:rPr lang="en-US" b="0" i="0" dirty="0" err="1">
                <a:solidFill>
                  <a:srgbClr val="292929"/>
                </a:solidFill>
                <a:effectLst/>
                <a:latin typeface="source-serif-pro"/>
              </a:rPr>
              <a:t>ilgili</a:t>
            </a:r>
            <a:r>
              <a:rPr lang="en-US" b="0" i="0" dirty="0">
                <a:solidFill>
                  <a:srgbClr val="292929"/>
                </a:solidFill>
                <a:effectLst/>
                <a:latin typeface="source-serif-pro"/>
              </a:rPr>
              <a:t> Routing-</a:t>
            </a:r>
            <a:r>
              <a:rPr lang="en-US" b="0" i="0" dirty="0" err="1">
                <a:solidFill>
                  <a:srgbClr val="292929"/>
                </a:solidFill>
                <a:effectLst/>
                <a:latin typeface="source-serif-pro"/>
              </a:rPr>
              <a:t>Key’e</a:t>
            </a:r>
            <a:r>
              <a:rPr lang="en-US" b="0" i="0" dirty="0">
                <a:solidFill>
                  <a:srgbClr val="292929"/>
                </a:solidFill>
                <a:effectLst/>
                <a:latin typeface="source-serif-pro"/>
              </a:rPr>
              <a:t> bind </a:t>
            </a:r>
            <a:r>
              <a:rPr lang="en-US" b="0" i="0" dirty="0" err="1">
                <a:solidFill>
                  <a:srgbClr val="292929"/>
                </a:solidFill>
                <a:effectLst/>
                <a:latin typeface="source-serif-pro"/>
              </a:rPr>
              <a:t>edilmiş</a:t>
            </a:r>
            <a:r>
              <a:rPr lang="en-US" b="0" i="0" dirty="0">
                <a:solidFill>
                  <a:srgbClr val="292929"/>
                </a:solidFill>
                <a:effectLst/>
                <a:latin typeface="source-serif-pro"/>
              </a:rPr>
              <a:t> </a:t>
            </a:r>
            <a:r>
              <a:rPr lang="en-US" b="0" i="0" dirty="0" err="1">
                <a:solidFill>
                  <a:srgbClr val="292929"/>
                </a:solidFill>
                <a:effectLst/>
                <a:latin typeface="source-serif-pro"/>
              </a:rPr>
              <a:t>tüm</a:t>
            </a:r>
            <a:r>
              <a:rPr lang="en-US" b="0" i="0" dirty="0">
                <a:solidFill>
                  <a:srgbClr val="292929"/>
                </a:solidFill>
                <a:effectLst/>
                <a:latin typeface="source-serif-pro"/>
              </a:rPr>
              <a:t> </a:t>
            </a:r>
            <a:r>
              <a:rPr lang="en-US" b="0" i="0" dirty="0" err="1">
                <a:solidFill>
                  <a:srgbClr val="292929"/>
                </a:solidFill>
                <a:effectLst/>
                <a:latin typeface="source-serif-pro"/>
              </a:rPr>
              <a:t>Queue’lara</a:t>
            </a:r>
            <a:r>
              <a:rPr lang="en-US" b="0" i="0" dirty="0">
                <a:solidFill>
                  <a:srgbClr val="292929"/>
                </a:solidFill>
                <a:effectLst/>
                <a:latin typeface="source-serif-pro"/>
              </a:rPr>
              <a:t> </a:t>
            </a:r>
            <a:r>
              <a:rPr lang="en-US" b="0" i="0" dirty="0" err="1">
                <a:solidFill>
                  <a:srgbClr val="292929"/>
                </a:solidFill>
                <a:effectLst/>
                <a:latin typeface="source-serif-pro"/>
              </a:rPr>
              <a:t>iletilir</a:t>
            </a:r>
            <a:r>
              <a:rPr lang="en-US" b="0" i="0" dirty="0">
                <a:solidFill>
                  <a:srgbClr val="292929"/>
                </a:solidFill>
                <a:effectLst/>
                <a:latin typeface="source-serif-pro"/>
              </a:rPr>
              <a:t>. </a:t>
            </a:r>
            <a:r>
              <a:rPr lang="en-US" b="0" i="0" dirty="0" err="1">
                <a:solidFill>
                  <a:srgbClr val="292929"/>
                </a:solidFill>
                <a:effectLst/>
                <a:latin typeface="source-serif-pro"/>
              </a:rPr>
              <a:t>Bulmaz</a:t>
            </a:r>
            <a:r>
              <a:rPr lang="en-US" b="0" i="0" dirty="0">
                <a:solidFill>
                  <a:srgbClr val="292929"/>
                </a:solidFill>
                <a:effectLst/>
                <a:latin typeface="source-serif-pro"/>
              </a:rPr>
              <a:t> </a:t>
            </a:r>
            <a:r>
              <a:rPr lang="en-US" b="0" i="0" dirty="0" err="1">
                <a:solidFill>
                  <a:srgbClr val="292929"/>
                </a:solidFill>
                <a:effectLst/>
                <a:latin typeface="source-serif-pro"/>
              </a:rPr>
              <a:t>ise</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ignore </a:t>
            </a:r>
            <a:r>
              <a:rPr lang="en-US" b="0" i="0" dirty="0" err="1">
                <a:solidFill>
                  <a:srgbClr val="292929"/>
                </a:solidFill>
                <a:effectLst/>
                <a:latin typeface="source-serif-pro"/>
              </a:rPr>
              <a:t>edilir</a:t>
            </a:r>
            <a:r>
              <a:rPr lang="en-US" b="0" i="0" dirty="0">
                <a:solidFill>
                  <a:srgbClr val="292929"/>
                </a:solidFill>
                <a:effectLst/>
                <a:latin typeface="source-serif-pro"/>
              </a:rPr>
              <a:t>.</a:t>
            </a:r>
          </a:p>
          <a:p>
            <a:endParaRPr lang="en-US" dirty="0"/>
          </a:p>
        </p:txBody>
      </p:sp>
      <p:pic>
        <p:nvPicPr>
          <p:cNvPr id="7" name="Picture 6" descr="Diagram&#10;&#10;Description automatically generated">
            <a:extLst>
              <a:ext uri="{FF2B5EF4-FFF2-40B4-BE49-F238E27FC236}">
                <a16:creationId xmlns:a16="http://schemas.microsoft.com/office/drawing/2014/main" id="{5E0FE77F-80AF-5FBF-A5F6-85C3AFFFD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703" y="3086197"/>
            <a:ext cx="7456581" cy="3646221"/>
          </a:xfrm>
          <a:prstGeom prst="rect">
            <a:avLst/>
          </a:prstGeom>
        </p:spPr>
      </p:pic>
    </p:spTree>
    <p:extLst>
      <p:ext uri="{BB962C8B-B14F-4D97-AF65-F5344CB8AC3E}">
        <p14:creationId xmlns:p14="http://schemas.microsoft.com/office/powerpoint/2010/main" val="2054024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D397B-ABF1-6B66-E3F0-65137CA3F381}"/>
              </a:ext>
            </a:extLst>
          </p:cNvPr>
          <p:cNvSpPr>
            <a:spLocks noGrp="1"/>
          </p:cNvSpPr>
          <p:nvPr>
            <p:ph type="title"/>
          </p:nvPr>
        </p:nvSpPr>
        <p:spPr/>
        <p:txBody>
          <a:bodyPr/>
          <a:lstStyle/>
          <a:p>
            <a:r>
              <a:rPr lang="en-US" i="0" dirty="0">
                <a:solidFill>
                  <a:schemeClr val="accent2">
                    <a:lumMod val="75000"/>
                  </a:schemeClr>
                </a:solidFill>
                <a:effectLst/>
                <a:latin typeface="sohne"/>
              </a:rPr>
              <a:t>Header Exchange</a:t>
            </a:r>
            <a:endParaRPr lang="en-US" dirty="0"/>
          </a:p>
        </p:txBody>
      </p:sp>
      <p:sp>
        <p:nvSpPr>
          <p:cNvPr id="3" name="Content Placeholder 2">
            <a:extLst>
              <a:ext uri="{FF2B5EF4-FFF2-40B4-BE49-F238E27FC236}">
                <a16:creationId xmlns:a16="http://schemas.microsoft.com/office/drawing/2014/main" id="{363A78AF-FBCF-DA74-33A5-CE781A7C67FB}"/>
              </a:ext>
            </a:extLst>
          </p:cNvPr>
          <p:cNvSpPr>
            <a:spLocks noGrp="1"/>
          </p:cNvSpPr>
          <p:nvPr>
            <p:ph idx="1"/>
          </p:nvPr>
        </p:nvSpPr>
        <p:spPr>
          <a:xfrm>
            <a:off x="838200" y="1789530"/>
            <a:ext cx="10515600" cy="3859742"/>
          </a:xfrm>
        </p:spPr>
        <p:txBody>
          <a:bodyPr/>
          <a:lstStyle/>
          <a:p>
            <a:r>
              <a:rPr lang="en-US" b="0" i="0" dirty="0">
                <a:solidFill>
                  <a:srgbClr val="292929"/>
                </a:solidFill>
                <a:effectLst/>
                <a:latin typeface="source-serif-pro"/>
              </a:rPr>
              <a:t>Routing-</a:t>
            </a:r>
            <a:r>
              <a:rPr lang="en-US" b="0" i="0" dirty="0" err="1">
                <a:solidFill>
                  <a:srgbClr val="292929"/>
                </a:solidFill>
                <a:effectLst/>
                <a:latin typeface="source-serif-pro"/>
              </a:rPr>
              <a:t>Key’e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değilde</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birlikte</a:t>
            </a:r>
            <a:r>
              <a:rPr lang="en-US" b="0" i="0" dirty="0">
                <a:solidFill>
                  <a:srgbClr val="292929"/>
                </a:solidFill>
                <a:effectLst/>
                <a:latin typeface="source-serif-pro"/>
              </a:rPr>
              <a:t> </a:t>
            </a:r>
            <a:r>
              <a:rPr lang="en-US" b="0" i="0" dirty="0" err="1">
                <a:solidFill>
                  <a:srgbClr val="292929"/>
                </a:solidFill>
                <a:effectLst/>
                <a:latin typeface="source-serif-pro"/>
              </a:rPr>
              <a:t>gönderilen</a:t>
            </a:r>
            <a:r>
              <a:rPr lang="en-US" b="0" i="0" dirty="0">
                <a:solidFill>
                  <a:srgbClr val="292929"/>
                </a:solidFill>
                <a:effectLst/>
                <a:latin typeface="source-serif-pro"/>
              </a:rPr>
              <a:t> header </a:t>
            </a:r>
            <a:r>
              <a:rPr lang="en-US" b="0" i="0" dirty="0" err="1">
                <a:solidFill>
                  <a:srgbClr val="292929"/>
                </a:solidFill>
                <a:effectLst/>
                <a:latin typeface="source-serif-pro"/>
              </a:rPr>
              <a:t>değeri</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Queue’ya</a:t>
            </a:r>
            <a:r>
              <a:rPr lang="en-US" b="0" i="0" dirty="0">
                <a:solidFill>
                  <a:srgbClr val="292929"/>
                </a:solidFill>
                <a:effectLst/>
                <a:latin typeface="source-serif-pro"/>
              </a:rPr>
              <a:t> bind </a:t>
            </a:r>
            <a:r>
              <a:rPr lang="en-US" b="0" i="0" dirty="0" err="1">
                <a:solidFill>
                  <a:srgbClr val="292929"/>
                </a:solidFill>
                <a:effectLst/>
                <a:latin typeface="source-serif-pro"/>
              </a:rPr>
              <a:t>edilmiş</a:t>
            </a:r>
            <a:r>
              <a:rPr lang="en-US" b="0" i="0" dirty="0">
                <a:solidFill>
                  <a:srgbClr val="292929"/>
                </a:solidFill>
                <a:effectLst/>
                <a:latin typeface="source-serif-pro"/>
              </a:rPr>
              <a:t> </a:t>
            </a:r>
            <a:r>
              <a:rPr lang="en-US" b="0" i="0" dirty="0" err="1">
                <a:solidFill>
                  <a:srgbClr val="292929"/>
                </a:solidFill>
                <a:effectLst/>
                <a:latin typeface="source-serif-pro"/>
              </a:rPr>
              <a:t>değeri</a:t>
            </a:r>
            <a:r>
              <a:rPr lang="en-US" b="0" i="0" dirty="0">
                <a:solidFill>
                  <a:srgbClr val="292929"/>
                </a:solidFill>
                <a:effectLst/>
                <a:latin typeface="source-serif-pro"/>
              </a:rPr>
              <a:t> “x-match” </a:t>
            </a:r>
            <a:r>
              <a:rPr lang="en-US" b="0" i="0" dirty="0" err="1">
                <a:solidFill>
                  <a:srgbClr val="292929"/>
                </a:solidFill>
                <a:effectLst/>
                <a:latin typeface="source-serif-pro"/>
              </a:rPr>
              <a:t>key’ine</a:t>
            </a:r>
            <a:r>
              <a:rPr lang="en-US" b="0" i="0" dirty="0">
                <a:solidFill>
                  <a:srgbClr val="292929"/>
                </a:solidFill>
                <a:effectLst/>
                <a:latin typeface="source-serif-pro"/>
              </a:rPr>
              <a:t> </a:t>
            </a:r>
            <a:r>
              <a:rPr lang="en-US" b="0" i="0" dirty="0" err="1">
                <a:solidFill>
                  <a:srgbClr val="292929"/>
                </a:solidFill>
                <a:effectLst/>
                <a:latin typeface="source-serif-pro"/>
              </a:rPr>
              <a:t>verilen</a:t>
            </a:r>
            <a:r>
              <a:rPr lang="en-US" b="0" i="0" dirty="0">
                <a:solidFill>
                  <a:srgbClr val="292929"/>
                </a:solidFill>
                <a:effectLst/>
                <a:latin typeface="source-serif-pro"/>
              </a:rPr>
              <a:t> all </a:t>
            </a:r>
            <a:r>
              <a:rPr lang="en-US" b="0" i="0" dirty="0" err="1">
                <a:solidFill>
                  <a:srgbClr val="292929"/>
                </a:solidFill>
                <a:effectLst/>
                <a:latin typeface="source-serif-pro"/>
              </a:rPr>
              <a:t>veya</a:t>
            </a:r>
            <a:r>
              <a:rPr lang="en-US" b="0" i="0" dirty="0">
                <a:solidFill>
                  <a:srgbClr val="292929"/>
                </a:solidFill>
                <a:effectLst/>
                <a:latin typeface="source-serif-pro"/>
              </a:rPr>
              <a:t> any </a:t>
            </a:r>
            <a:r>
              <a:rPr lang="en-US" b="0" i="0" dirty="0" err="1">
                <a:solidFill>
                  <a:srgbClr val="292929"/>
                </a:solidFill>
                <a:effectLst/>
                <a:latin typeface="source-serif-pro"/>
              </a:rPr>
              <a:t>değerine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match </a:t>
            </a:r>
            <a:r>
              <a:rPr lang="en-US" b="0" i="0" dirty="0" err="1">
                <a:solidFill>
                  <a:srgbClr val="292929"/>
                </a:solidFill>
                <a:effectLst/>
                <a:latin typeface="source-serif-pro"/>
              </a:rPr>
              <a:t>eder</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a:t>
            </a:r>
            <a:r>
              <a:rPr lang="en-US" b="0" i="0" dirty="0" err="1">
                <a:solidFill>
                  <a:srgbClr val="292929"/>
                </a:solidFill>
                <a:effectLst/>
                <a:latin typeface="source-serif-pro"/>
              </a:rPr>
              <a:t>uygun</a:t>
            </a:r>
            <a:r>
              <a:rPr lang="en-US" b="0" i="0" dirty="0">
                <a:solidFill>
                  <a:srgbClr val="292929"/>
                </a:solidFill>
                <a:effectLst/>
                <a:latin typeface="source-serif-pro"/>
              </a:rPr>
              <a:t> </a:t>
            </a:r>
            <a:r>
              <a:rPr lang="en-US" b="0" i="0" dirty="0" err="1">
                <a:solidFill>
                  <a:srgbClr val="292929"/>
                </a:solidFill>
                <a:effectLst/>
                <a:latin typeface="source-serif-pro"/>
              </a:rPr>
              <a:t>queue’lara</a:t>
            </a:r>
            <a:r>
              <a:rPr lang="en-US" b="0" i="0" dirty="0">
                <a:solidFill>
                  <a:srgbClr val="292929"/>
                </a:solidFill>
                <a:effectLst/>
                <a:latin typeface="source-serif-pro"/>
              </a:rPr>
              <a:t> </a:t>
            </a:r>
            <a:r>
              <a:rPr lang="en-US" b="0" i="0" dirty="0" err="1">
                <a:solidFill>
                  <a:srgbClr val="292929"/>
                </a:solidFill>
                <a:effectLst/>
                <a:latin typeface="source-serif-pro"/>
              </a:rPr>
              <a:t>iletilir</a:t>
            </a:r>
            <a:r>
              <a:rPr lang="en-US" b="0" i="0" dirty="0">
                <a:solidFill>
                  <a:srgbClr val="292929"/>
                </a:solidFill>
                <a:effectLst/>
                <a:latin typeface="source-serif-pro"/>
              </a:rPr>
              <a:t>.</a:t>
            </a:r>
            <a:endParaRPr lang="en-US" dirty="0"/>
          </a:p>
        </p:txBody>
      </p:sp>
      <p:pic>
        <p:nvPicPr>
          <p:cNvPr id="5" name="Picture 4" descr="Diagram&#10;&#10;Description automatically generated">
            <a:extLst>
              <a:ext uri="{FF2B5EF4-FFF2-40B4-BE49-F238E27FC236}">
                <a16:creationId xmlns:a16="http://schemas.microsoft.com/office/drawing/2014/main" id="{3748BB3B-7329-296B-265B-8AB1D3481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7148" y="3256385"/>
            <a:ext cx="7176851" cy="3461645"/>
          </a:xfrm>
          <a:prstGeom prst="rect">
            <a:avLst/>
          </a:prstGeom>
        </p:spPr>
      </p:pic>
    </p:spTree>
    <p:extLst>
      <p:ext uri="{BB962C8B-B14F-4D97-AF65-F5344CB8AC3E}">
        <p14:creationId xmlns:p14="http://schemas.microsoft.com/office/powerpoint/2010/main" val="379616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3B6A-1438-79A1-C681-6F3BC017F7D1}"/>
              </a:ext>
            </a:extLst>
          </p:cNvPr>
          <p:cNvSpPr>
            <a:spLocks noGrp="1"/>
          </p:cNvSpPr>
          <p:nvPr>
            <p:ph type="title"/>
          </p:nvPr>
        </p:nvSpPr>
        <p:spPr/>
        <p:txBody>
          <a:bodyPr/>
          <a:lstStyle/>
          <a:p>
            <a:r>
              <a:rPr lang="en-US" i="0" dirty="0">
                <a:solidFill>
                  <a:schemeClr val="accent2">
                    <a:lumMod val="75000"/>
                  </a:schemeClr>
                </a:solidFill>
                <a:effectLst/>
                <a:latin typeface="sohne"/>
              </a:rPr>
              <a:t>Fanout Exchange</a:t>
            </a:r>
            <a:r>
              <a:rPr lang="tr-TR" i="0" dirty="0">
                <a:solidFill>
                  <a:schemeClr val="accent2">
                    <a:lumMod val="75000"/>
                  </a:schemeClr>
                </a:solidFill>
                <a:effectLst/>
                <a:latin typeface="sohne"/>
              </a:rPr>
              <a:t> (Broadcast)</a:t>
            </a:r>
            <a:endParaRPr lang="en-US" i="0" dirty="0">
              <a:solidFill>
                <a:schemeClr val="accent2">
                  <a:lumMod val="75000"/>
                </a:schemeClr>
              </a:solidFill>
              <a:effectLst/>
              <a:latin typeface="sohne"/>
            </a:endParaRPr>
          </a:p>
        </p:txBody>
      </p:sp>
      <p:sp>
        <p:nvSpPr>
          <p:cNvPr id="3" name="Content Placeholder 2">
            <a:extLst>
              <a:ext uri="{FF2B5EF4-FFF2-40B4-BE49-F238E27FC236}">
                <a16:creationId xmlns:a16="http://schemas.microsoft.com/office/drawing/2014/main" id="{2BA2D478-1158-AFAD-C0E7-B6B2D157C7E5}"/>
              </a:ext>
            </a:extLst>
          </p:cNvPr>
          <p:cNvSpPr>
            <a:spLocks noGrp="1"/>
          </p:cNvSpPr>
          <p:nvPr>
            <p:ph idx="1"/>
          </p:nvPr>
        </p:nvSpPr>
        <p:spPr/>
        <p:txBody>
          <a:bodyPr/>
          <a:lstStyle/>
          <a:p>
            <a:r>
              <a:rPr lang="en-US" b="0" i="0" dirty="0" err="1">
                <a:solidFill>
                  <a:srgbClr val="292929"/>
                </a:solidFill>
                <a:effectLst/>
                <a:latin typeface="source-serif-pro"/>
              </a:rPr>
              <a:t>Mesajı</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exchange </a:t>
            </a:r>
            <a:r>
              <a:rPr lang="en-US" b="0" i="0" dirty="0" err="1">
                <a:solidFill>
                  <a:srgbClr val="292929"/>
                </a:solidFill>
                <a:effectLst/>
                <a:latin typeface="source-serif-pro"/>
              </a:rPr>
              <a:t>bağlı</a:t>
            </a:r>
            <a:r>
              <a:rPr lang="en-US" b="0" i="0" dirty="0">
                <a:solidFill>
                  <a:srgbClr val="292929"/>
                </a:solidFill>
                <a:effectLst/>
                <a:latin typeface="source-serif-pro"/>
              </a:rPr>
              <a:t> </a:t>
            </a:r>
            <a:r>
              <a:rPr lang="en-US" b="0" i="0" dirty="0" err="1">
                <a:solidFill>
                  <a:srgbClr val="292929"/>
                </a:solidFill>
                <a:effectLst/>
                <a:latin typeface="source-serif-pro"/>
              </a:rPr>
              <a:t>tüm</a:t>
            </a:r>
            <a:r>
              <a:rPr lang="en-US" b="0" i="0" dirty="0">
                <a:solidFill>
                  <a:srgbClr val="292929"/>
                </a:solidFill>
                <a:effectLst/>
                <a:latin typeface="source-serif-pro"/>
              </a:rPr>
              <a:t> </a:t>
            </a:r>
            <a:r>
              <a:rPr lang="en-US" b="0" i="0" dirty="0" err="1">
                <a:solidFill>
                  <a:srgbClr val="292929"/>
                </a:solidFill>
                <a:effectLst/>
                <a:latin typeface="source-serif-pro"/>
              </a:rPr>
              <a:t>queue’lara</a:t>
            </a:r>
            <a:r>
              <a:rPr lang="en-US" b="0" i="0" dirty="0">
                <a:solidFill>
                  <a:srgbClr val="292929"/>
                </a:solidFill>
                <a:effectLst/>
                <a:latin typeface="source-serif-pro"/>
              </a:rPr>
              <a:t> </a:t>
            </a:r>
            <a:r>
              <a:rPr lang="en-US" b="0" i="0" dirty="0" err="1">
                <a:solidFill>
                  <a:srgbClr val="292929"/>
                </a:solidFill>
                <a:effectLst/>
                <a:latin typeface="source-serif-pro"/>
              </a:rPr>
              <a:t>iletilen</a:t>
            </a:r>
            <a:r>
              <a:rPr lang="en-US" b="0" i="0" dirty="0">
                <a:solidFill>
                  <a:srgbClr val="292929"/>
                </a:solidFill>
                <a:effectLst/>
                <a:latin typeface="source-serif-pro"/>
              </a:rPr>
              <a:t> exchange </a:t>
            </a:r>
            <a:r>
              <a:rPr lang="en-US" b="0" i="0" dirty="0" err="1">
                <a:solidFill>
                  <a:srgbClr val="292929"/>
                </a:solidFill>
                <a:effectLst/>
                <a:latin typeface="source-serif-pro"/>
              </a:rPr>
              <a:t>tipidir</a:t>
            </a:r>
            <a:r>
              <a:rPr lang="en-US" b="0" i="0" dirty="0">
                <a:solidFill>
                  <a:srgbClr val="292929"/>
                </a:solidFill>
                <a:effectLst/>
                <a:latin typeface="source-serif-pro"/>
              </a:rPr>
              <a:t>. Bu exchange tipi </a:t>
            </a:r>
            <a:r>
              <a:rPr lang="en-US" b="0" i="0" dirty="0" err="1">
                <a:solidFill>
                  <a:srgbClr val="292929"/>
                </a:solidFill>
                <a:effectLst/>
                <a:latin typeface="source-serif-pro"/>
              </a:rPr>
              <a:t>aynı</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birden</a:t>
            </a:r>
            <a:r>
              <a:rPr lang="en-US" b="0" i="0" dirty="0">
                <a:solidFill>
                  <a:srgbClr val="292929"/>
                </a:solidFill>
                <a:effectLst/>
                <a:latin typeface="source-serif-pro"/>
              </a:rPr>
              <a:t> </a:t>
            </a:r>
            <a:r>
              <a:rPr lang="en-US" b="0" i="0" dirty="0" err="1">
                <a:solidFill>
                  <a:srgbClr val="292929"/>
                </a:solidFill>
                <a:effectLst/>
                <a:latin typeface="source-serif-pro"/>
              </a:rPr>
              <a:t>fazla</a:t>
            </a:r>
            <a:r>
              <a:rPr lang="en-US" b="0" i="0" dirty="0">
                <a:solidFill>
                  <a:srgbClr val="292929"/>
                </a:solidFill>
                <a:effectLst/>
                <a:latin typeface="source-serif-pro"/>
              </a:rPr>
              <a:t> </a:t>
            </a:r>
            <a:r>
              <a:rPr lang="en-US" b="0" i="0" dirty="0" err="1">
                <a:solidFill>
                  <a:srgbClr val="292929"/>
                </a:solidFill>
                <a:effectLst/>
                <a:latin typeface="source-serif-pro"/>
              </a:rPr>
              <a:t>queue’ya</a:t>
            </a:r>
            <a:r>
              <a:rPr lang="en-US" b="0" i="0" dirty="0">
                <a:solidFill>
                  <a:srgbClr val="292929"/>
                </a:solidFill>
                <a:effectLst/>
                <a:latin typeface="source-serif-pro"/>
              </a:rPr>
              <a:t> </a:t>
            </a:r>
            <a:r>
              <a:rPr lang="en-US" b="0" i="0" dirty="0" err="1">
                <a:solidFill>
                  <a:srgbClr val="292929"/>
                </a:solidFill>
                <a:effectLst/>
                <a:latin typeface="source-serif-pro"/>
              </a:rPr>
              <a:t>iletilmesi</a:t>
            </a:r>
            <a:r>
              <a:rPr lang="en-US" b="0" i="0" dirty="0">
                <a:solidFill>
                  <a:srgbClr val="292929"/>
                </a:solidFill>
                <a:effectLst/>
                <a:latin typeface="source-serif-pro"/>
              </a:rPr>
              <a:t> </a:t>
            </a:r>
            <a:r>
              <a:rPr lang="en-US" b="0" i="0" dirty="0" err="1">
                <a:solidFill>
                  <a:srgbClr val="292929"/>
                </a:solidFill>
                <a:effectLst/>
                <a:latin typeface="source-serif-pro"/>
              </a:rPr>
              <a:t>ihtiyacı</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uygundur</a:t>
            </a:r>
            <a:r>
              <a:rPr lang="en-US" b="0" i="0" dirty="0">
                <a:solidFill>
                  <a:srgbClr val="292929"/>
                </a:solidFill>
                <a:effectLst/>
                <a:latin typeface="source-serif-pro"/>
              </a:rPr>
              <a:t>. </a:t>
            </a:r>
            <a:endParaRPr lang="en-US" dirty="0"/>
          </a:p>
        </p:txBody>
      </p:sp>
      <p:pic>
        <p:nvPicPr>
          <p:cNvPr id="5" name="Picture 4" descr="Diagram&#10;&#10;Description automatically generated">
            <a:extLst>
              <a:ext uri="{FF2B5EF4-FFF2-40B4-BE49-F238E27FC236}">
                <a16:creationId xmlns:a16="http://schemas.microsoft.com/office/drawing/2014/main" id="{F5BE836E-A23F-044B-7AC4-AD60DECA6C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440" y="3326518"/>
            <a:ext cx="7094433" cy="3182549"/>
          </a:xfrm>
          <a:prstGeom prst="rect">
            <a:avLst/>
          </a:prstGeom>
        </p:spPr>
      </p:pic>
    </p:spTree>
    <p:extLst>
      <p:ext uri="{BB962C8B-B14F-4D97-AF65-F5344CB8AC3E}">
        <p14:creationId xmlns:p14="http://schemas.microsoft.com/office/powerpoint/2010/main" val="259515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AB77-B7C0-7562-CFA3-7CB8813E2E60}"/>
              </a:ext>
            </a:extLst>
          </p:cNvPr>
          <p:cNvSpPr>
            <a:spLocks noGrp="1"/>
          </p:cNvSpPr>
          <p:nvPr>
            <p:ph type="title"/>
          </p:nvPr>
        </p:nvSpPr>
        <p:spPr/>
        <p:txBody>
          <a:bodyPr/>
          <a:lstStyle/>
          <a:p>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Eğitim</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Kataloğu</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endParaRPr lang="en-US" dirty="0"/>
          </a:p>
        </p:txBody>
      </p:sp>
      <p:sp>
        <p:nvSpPr>
          <p:cNvPr id="3" name="Content Placeholder 2">
            <a:extLst>
              <a:ext uri="{FF2B5EF4-FFF2-40B4-BE49-F238E27FC236}">
                <a16:creationId xmlns:a16="http://schemas.microsoft.com/office/drawing/2014/main" id="{B82C101A-A6EF-9F6F-EE04-705352B24CD9}"/>
              </a:ext>
            </a:extLst>
          </p:cNvPr>
          <p:cNvSpPr>
            <a:spLocks noGrp="1"/>
          </p:cNvSpPr>
          <p:nvPr>
            <p:ph idx="1"/>
          </p:nvPr>
        </p:nvSpPr>
        <p:spPr>
          <a:xfrm>
            <a:off x="838200" y="1367161"/>
            <a:ext cx="10738282" cy="5125714"/>
          </a:xfrm>
        </p:spPr>
        <p:txBody>
          <a:bodyPr>
            <a:normAutofit/>
          </a:bodyPr>
          <a:lstStyle/>
          <a:p>
            <a:r>
              <a:rPr lang="tr-TR" sz="1600" b="1" dirty="0"/>
              <a:t>Domain Driven Design (Modal Güdümlü Programlama)</a:t>
            </a:r>
          </a:p>
          <a:p>
            <a:pPr lvl="1"/>
            <a:r>
              <a:rPr lang="tr-TR" sz="1600" dirty="0"/>
              <a:t>Entities, Event, Domain Service, Aggregate Root, Value Object, Bounded Context  Kavramı</a:t>
            </a:r>
          </a:p>
          <a:p>
            <a:pPr lvl="1"/>
            <a:r>
              <a:rPr lang="tr-TR" sz="1600" dirty="0"/>
              <a:t>* Order Micro Service Domain Layer Tasarımı </a:t>
            </a:r>
            <a:r>
              <a:rPr lang="tr-TR" sz="1600" dirty="0">
                <a:solidFill>
                  <a:srgbClr val="FF0000"/>
                </a:solidFill>
              </a:rPr>
              <a:t>(LAB)</a:t>
            </a:r>
            <a:endParaRPr lang="tr-TR" sz="1600" dirty="0"/>
          </a:p>
          <a:p>
            <a:r>
              <a:rPr lang="tr-TR" sz="1600" b="1" dirty="0"/>
              <a:t>CQSR (Command Query Seggragation Principle) Kavramı</a:t>
            </a:r>
          </a:p>
          <a:p>
            <a:pPr lvl="1"/>
            <a:r>
              <a:rPr lang="tr-TR" sz="1600" dirty="0"/>
              <a:t>* Order Micro Service MediatR kütüphenesi ile Application Layer Tasarımı </a:t>
            </a:r>
            <a:r>
              <a:rPr lang="tr-TR" sz="1600" dirty="0">
                <a:solidFill>
                  <a:srgbClr val="FF0000"/>
                </a:solidFill>
              </a:rPr>
              <a:t>(LAB)</a:t>
            </a:r>
          </a:p>
          <a:p>
            <a:pPr lvl="1"/>
            <a:endParaRPr lang="tr-TR" sz="1600" dirty="0">
              <a:solidFill>
                <a:srgbClr val="FF0000"/>
              </a:solidFill>
            </a:endParaRPr>
          </a:p>
          <a:p>
            <a:r>
              <a:rPr lang="tr-TR" sz="1600" b="1" dirty="0"/>
              <a:t>Mikro Hizmet Mimarileri Veri Tabanı Modellemesi</a:t>
            </a:r>
          </a:p>
          <a:p>
            <a:pPr lvl="1"/>
            <a:r>
              <a:rPr lang="tr-TR" sz="1600" dirty="0"/>
              <a:t>CAP Teoremi</a:t>
            </a:r>
          </a:p>
          <a:p>
            <a:pPr lvl="1"/>
            <a:r>
              <a:rPr lang="tr-TR" sz="1600" dirty="0"/>
              <a:t>Database izolasyon Kavramı</a:t>
            </a:r>
          </a:p>
          <a:p>
            <a:pPr lvl="1"/>
            <a:r>
              <a:rPr lang="tr-TR" sz="1600" dirty="0"/>
              <a:t>Denormalizasyon Kavramı</a:t>
            </a:r>
          </a:p>
          <a:p>
            <a:pPr lvl="1"/>
            <a:r>
              <a:rPr lang="tr-TR" sz="1600" dirty="0"/>
              <a:t>Eventual Consistency Kavramı</a:t>
            </a:r>
          </a:p>
          <a:p>
            <a:pPr lvl="1"/>
            <a:r>
              <a:rPr lang="tr-TR" sz="1600" dirty="0"/>
              <a:t>Distributed Transaction Kavramı</a:t>
            </a:r>
          </a:p>
          <a:p>
            <a:pPr lvl="2"/>
            <a:r>
              <a:rPr lang="tr-TR" sz="1600" dirty="0"/>
              <a:t>Two Phase Commit</a:t>
            </a:r>
          </a:p>
          <a:p>
            <a:pPr lvl="2"/>
            <a:r>
              <a:rPr lang="tr-TR" sz="1600" dirty="0"/>
              <a:t>Orchestration-Based</a:t>
            </a:r>
          </a:p>
          <a:p>
            <a:pPr lvl="2"/>
            <a:r>
              <a:rPr lang="tr-TR" sz="1600" dirty="0"/>
              <a:t>Choreography-Based</a:t>
            </a:r>
          </a:p>
          <a:p>
            <a:pPr lvl="1"/>
            <a:r>
              <a:rPr lang="tr-TR" sz="1600" dirty="0"/>
              <a:t>Outbox Pattern Kavramı</a:t>
            </a:r>
          </a:p>
          <a:p>
            <a:pPr lvl="1"/>
            <a:endParaRPr lang="tr-TR" sz="1600" dirty="0">
              <a:solidFill>
                <a:srgbClr val="FF0000"/>
              </a:solidFill>
            </a:endParaRPr>
          </a:p>
          <a:p>
            <a:pPr lvl="1"/>
            <a:endParaRPr lang="tr-TR" sz="1600" dirty="0">
              <a:solidFill>
                <a:srgbClr val="FF0000"/>
              </a:solidFill>
            </a:endParaRPr>
          </a:p>
          <a:p>
            <a:pPr marL="0" indent="0">
              <a:buNone/>
            </a:pPr>
            <a:endParaRPr lang="en-US" dirty="0"/>
          </a:p>
        </p:txBody>
      </p:sp>
    </p:spTree>
    <p:extLst>
      <p:ext uri="{BB962C8B-B14F-4D97-AF65-F5344CB8AC3E}">
        <p14:creationId xmlns:p14="http://schemas.microsoft.com/office/powerpoint/2010/main" val="20545694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72382-E339-0DA4-20B8-1F706EDC1497}"/>
              </a:ext>
            </a:extLst>
          </p:cNvPr>
          <p:cNvSpPr>
            <a:spLocks noGrp="1"/>
          </p:cNvSpPr>
          <p:nvPr>
            <p:ph type="title"/>
          </p:nvPr>
        </p:nvSpPr>
        <p:spPr/>
        <p:txBody>
          <a:bodyPr/>
          <a:lstStyle/>
          <a:p>
            <a:r>
              <a:rPr lang="en-US" i="0" dirty="0">
                <a:solidFill>
                  <a:schemeClr val="accent2">
                    <a:lumMod val="75000"/>
                  </a:schemeClr>
                </a:solidFill>
                <a:effectLst/>
                <a:latin typeface="sohne"/>
              </a:rPr>
              <a:t>Topic Exchange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471E1AFB-768E-F8B7-AF63-F0C23B83A840}"/>
              </a:ext>
            </a:extLst>
          </p:cNvPr>
          <p:cNvSpPr>
            <a:spLocks noGrp="1"/>
          </p:cNvSpPr>
          <p:nvPr>
            <p:ph idx="1"/>
          </p:nvPr>
        </p:nvSpPr>
        <p:spPr/>
        <p:txBody>
          <a:bodyPr/>
          <a:lstStyle/>
          <a:p>
            <a:r>
              <a:rPr lang="en-US" b="0" i="0" dirty="0" err="1">
                <a:solidFill>
                  <a:srgbClr val="292929"/>
                </a:solidFill>
                <a:effectLst/>
                <a:latin typeface="source-serif-pro"/>
              </a:rPr>
              <a:t>Gönderilen</a:t>
            </a:r>
            <a:r>
              <a:rPr lang="en-US" b="0" i="0" dirty="0">
                <a:solidFill>
                  <a:srgbClr val="292929"/>
                </a:solidFill>
                <a:effectLst/>
                <a:latin typeface="source-serif-pro"/>
              </a:rPr>
              <a:t> </a:t>
            </a:r>
            <a:r>
              <a:rPr lang="en-US" b="0" i="0" dirty="0" err="1">
                <a:solidFill>
                  <a:srgbClr val="292929"/>
                </a:solidFill>
                <a:effectLst/>
                <a:latin typeface="source-serif-pro"/>
              </a:rPr>
              <a:t>mesaj</a:t>
            </a:r>
            <a:r>
              <a:rPr lang="en-US" b="0" i="0" dirty="0">
                <a:solidFill>
                  <a:srgbClr val="292929"/>
                </a:solidFill>
                <a:effectLst/>
                <a:latin typeface="source-serif-pro"/>
              </a:rPr>
              <a:t>, header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gönderilen</a:t>
            </a:r>
            <a:r>
              <a:rPr lang="en-US" b="0" i="0" dirty="0">
                <a:solidFill>
                  <a:srgbClr val="292929"/>
                </a:solidFill>
                <a:effectLst/>
                <a:latin typeface="source-serif-pro"/>
              </a:rPr>
              <a:t> Routing-</a:t>
            </a:r>
            <a:r>
              <a:rPr lang="en-US" b="0" i="0" dirty="0" err="1">
                <a:solidFill>
                  <a:srgbClr val="292929"/>
                </a:solidFill>
                <a:effectLst/>
                <a:latin typeface="source-serif-pro"/>
              </a:rPr>
              <a:t>Key’in</a:t>
            </a:r>
            <a:r>
              <a:rPr lang="en-US" b="0" i="0" dirty="0">
                <a:solidFill>
                  <a:srgbClr val="292929"/>
                </a:solidFill>
                <a:effectLst/>
                <a:latin typeface="source-serif-pro"/>
              </a:rPr>
              <a:t> </a:t>
            </a:r>
            <a:r>
              <a:rPr lang="en-US" b="0" i="0" dirty="0" err="1">
                <a:solidFill>
                  <a:srgbClr val="292929"/>
                </a:solidFill>
                <a:effectLst/>
                <a:latin typeface="source-serif-pro"/>
              </a:rPr>
              <a:t>Queue’nun</a:t>
            </a:r>
            <a:r>
              <a:rPr lang="en-US" b="0" i="0" dirty="0">
                <a:solidFill>
                  <a:srgbClr val="292929"/>
                </a:solidFill>
                <a:effectLst/>
                <a:latin typeface="source-serif-pro"/>
              </a:rPr>
              <a:t> bind </a:t>
            </a:r>
            <a:r>
              <a:rPr lang="en-US" b="0" i="0" dirty="0" err="1">
                <a:solidFill>
                  <a:srgbClr val="292929"/>
                </a:solidFill>
                <a:effectLst/>
                <a:latin typeface="source-serif-pro"/>
              </a:rPr>
              <a:t>edildiği</a:t>
            </a:r>
            <a:r>
              <a:rPr lang="en-US" b="0" i="0" dirty="0">
                <a:solidFill>
                  <a:srgbClr val="292929"/>
                </a:solidFill>
                <a:effectLst/>
                <a:latin typeface="source-serif-pro"/>
              </a:rPr>
              <a:t> Routing </a:t>
            </a:r>
            <a:r>
              <a:rPr lang="en-US" b="0" i="0" dirty="0" err="1">
                <a:solidFill>
                  <a:srgbClr val="292929"/>
                </a:solidFill>
                <a:effectLst/>
                <a:latin typeface="source-serif-pro"/>
              </a:rPr>
              <a:t>Pattern’e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eşleştirmesi</a:t>
            </a:r>
            <a:r>
              <a:rPr lang="en-US" b="0" i="0" dirty="0">
                <a:solidFill>
                  <a:srgbClr val="292929"/>
                </a:solidFill>
                <a:effectLst/>
                <a:latin typeface="source-serif-pro"/>
              </a:rPr>
              <a:t> </a:t>
            </a:r>
            <a:r>
              <a:rPr lang="en-US" b="0" i="0" dirty="0" err="1">
                <a:solidFill>
                  <a:srgbClr val="292929"/>
                </a:solidFill>
                <a:effectLst/>
                <a:latin typeface="source-serif-pro"/>
              </a:rPr>
              <a:t>ile</a:t>
            </a:r>
            <a:r>
              <a:rPr lang="en-US" b="0" i="0" dirty="0">
                <a:solidFill>
                  <a:srgbClr val="292929"/>
                </a:solidFill>
                <a:effectLst/>
                <a:latin typeface="source-serif-pro"/>
              </a:rPr>
              <a:t> </a:t>
            </a:r>
            <a:r>
              <a:rPr lang="en-US" b="0" i="0" dirty="0" err="1">
                <a:solidFill>
                  <a:srgbClr val="292929"/>
                </a:solidFill>
                <a:effectLst/>
                <a:latin typeface="source-serif-pro"/>
              </a:rPr>
              <a:t>Queue’ya</a:t>
            </a:r>
            <a:r>
              <a:rPr lang="en-US" b="0" i="0" dirty="0">
                <a:solidFill>
                  <a:srgbClr val="292929"/>
                </a:solidFill>
                <a:effectLst/>
                <a:latin typeface="source-serif-pro"/>
              </a:rPr>
              <a:t> </a:t>
            </a:r>
            <a:r>
              <a:rPr lang="en-US" b="0" i="0" dirty="0" err="1">
                <a:solidFill>
                  <a:srgbClr val="292929"/>
                </a:solidFill>
                <a:effectLst/>
                <a:latin typeface="source-serif-pro"/>
              </a:rPr>
              <a:t>iletilmesi</a:t>
            </a:r>
            <a:r>
              <a:rPr lang="en-US" b="0" i="0" dirty="0">
                <a:solidFill>
                  <a:srgbClr val="292929"/>
                </a:solidFill>
                <a:effectLst/>
                <a:latin typeface="source-serif-pro"/>
              </a:rPr>
              <a:t> </a:t>
            </a:r>
            <a:r>
              <a:rPr lang="en-US" b="0" i="0" dirty="0" err="1">
                <a:solidFill>
                  <a:srgbClr val="292929"/>
                </a:solidFill>
                <a:effectLst/>
                <a:latin typeface="source-serif-pro"/>
              </a:rPr>
              <a:t>sağlanır</a:t>
            </a:r>
            <a:r>
              <a:rPr lang="en-US" b="0" i="0" dirty="0">
                <a:solidFill>
                  <a:srgbClr val="292929"/>
                </a:solidFill>
                <a:effectLst/>
                <a:latin typeface="source-serif-pro"/>
              </a:rPr>
              <a:t>. Belli </a:t>
            </a:r>
            <a:r>
              <a:rPr lang="en-US" b="0" i="0" dirty="0" err="1">
                <a:solidFill>
                  <a:srgbClr val="292929"/>
                </a:solidFill>
                <a:effectLst/>
                <a:latin typeface="source-serif-pro"/>
              </a:rPr>
              <a:t>patternelere</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iletilmesi</a:t>
            </a:r>
            <a:r>
              <a:rPr lang="en-US" b="0" i="0" dirty="0">
                <a:solidFill>
                  <a:srgbClr val="292929"/>
                </a:solidFill>
                <a:effectLst/>
                <a:latin typeface="source-serif-pro"/>
              </a:rPr>
              <a:t> </a:t>
            </a:r>
            <a:r>
              <a:rPr lang="en-US" b="0" i="0" dirty="0" err="1">
                <a:solidFill>
                  <a:srgbClr val="292929"/>
                </a:solidFill>
                <a:effectLst/>
                <a:latin typeface="source-serif-pro"/>
              </a:rPr>
              <a:t>istenildiğinde</a:t>
            </a:r>
            <a:r>
              <a:rPr lang="en-US" b="0" i="0" dirty="0">
                <a:solidFill>
                  <a:srgbClr val="292929"/>
                </a:solidFill>
                <a:effectLst/>
                <a:latin typeface="source-serif-pro"/>
              </a:rPr>
              <a:t> </a:t>
            </a:r>
            <a:r>
              <a:rPr lang="en-US" b="0" i="0" dirty="0" err="1">
                <a:solidFill>
                  <a:srgbClr val="292929"/>
                </a:solidFill>
                <a:effectLst/>
                <a:latin typeface="source-serif-pro"/>
              </a:rPr>
              <a:t>kullanılabilir</a:t>
            </a:r>
            <a:r>
              <a:rPr lang="en-US" b="0" i="0" dirty="0">
                <a:solidFill>
                  <a:srgbClr val="292929"/>
                </a:solidFill>
                <a:effectLst/>
                <a:latin typeface="source-serif-pro"/>
              </a:rPr>
              <a:t>.</a:t>
            </a:r>
            <a:endParaRPr lang="en-US" dirty="0"/>
          </a:p>
        </p:txBody>
      </p:sp>
      <p:pic>
        <p:nvPicPr>
          <p:cNvPr id="5" name="Picture 4" descr="Diagram&#10;&#10;Description automatically generated">
            <a:extLst>
              <a:ext uri="{FF2B5EF4-FFF2-40B4-BE49-F238E27FC236}">
                <a16:creationId xmlns:a16="http://schemas.microsoft.com/office/drawing/2014/main" id="{3AD2372B-1647-83D1-9941-06DC121C8D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601" y="3429000"/>
            <a:ext cx="5624778" cy="3240080"/>
          </a:xfrm>
          <a:prstGeom prst="rect">
            <a:avLst/>
          </a:prstGeom>
        </p:spPr>
      </p:pic>
    </p:spTree>
    <p:extLst>
      <p:ext uri="{BB962C8B-B14F-4D97-AF65-F5344CB8AC3E}">
        <p14:creationId xmlns:p14="http://schemas.microsoft.com/office/powerpoint/2010/main" val="2915597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E4E7-A783-3851-9232-696B663B2CDD}"/>
              </a:ext>
            </a:extLst>
          </p:cNvPr>
          <p:cNvSpPr>
            <a:spLocks noGrp="1"/>
          </p:cNvSpPr>
          <p:nvPr>
            <p:ph type="title"/>
          </p:nvPr>
        </p:nvSpPr>
        <p:spPr/>
        <p:txBody>
          <a:bodyPr/>
          <a:lstStyle/>
          <a:p>
            <a:r>
              <a:rPr lang="tr-TR" dirty="0">
                <a:solidFill>
                  <a:schemeClr val="accent2">
                    <a:lumMod val="75000"/>
                  </a:schemeClr>
                </a:solidFill>
              </a:rPr>
              <a:t>RabbitMq Avantajları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0B4433EC-BE7A-A156-643F-6E55F0C52696}"/>
              </a:ext>
            </a:extLst>
          </p:cNvPr>
          <p:cNvSpPr>
            <a:spLocks noGrp="1"/>
          </p:cNvSpPr>
          <p:nvPr>
            <p:ph idx="1"/>
          </p:nvPr>
        </p:nvSpPr>
        <p:spPr/>
        <p:txBody>
          <a:bodyPr>
            <a:normAutofit fontScale="85000" lnSpcReduction="20000"/>
          </a:bodyPr>
          <a:lstStyle/>
          <a:p>
            <a:r>
              <a:rPr lang="en-US" b="0" i="0" dirty="0" err="1">
                <a:solidFill>
                  <a:srgbClr val="292929"/>
                </a:solidFill>
                <a:effectLst/>
                <a:latin typeface="source-serif-pro"/>
              </a:rPr>
              <a:t>Farklı</a:t>
            </a:r>
            <a:r>
              <a:rPr lang="en-US" b="0" i="0" dirty="0">
                <a:solidFill>
                  <a:srgbClr val="292929"/>
                </a:solidFill>
                <a:effectLst/>
                <a:latin typeface="source-serif-pro"/>
              </a:rPr>
              <a:t> </a:t>
            </a:r>
            <a:r>
              <a:rPr lang="en-US" b="0" i="0" dirty="0" err="1">
                <a:solidFill>
                  <a:srgbClr val="292929"/>
                </a:solidFill>
                <a:effectLst/>
                <a:latin typeface="source-serif-pro"/>
              </a:rPr>
              <a:t>protokoller</a:t>
            </a:r>
            <a:r>
              <a:rPr lang="en-US" b="0" i="0" dirty="0">
                <a:solidFill>
                  <a:srgbClr val="292929"/>
                </a:solidFill>
                <a:effectLst/>
                <a:latin typeface="source-serif-pro"/>
              </a:rPr>
              <a:t> </a:t>
            </a:r>
            <a:r>
              <a:rPr lang="en-US" b="0" i="0" dirty="0" err="1">
                <a:solidFill>
                  <a:srgbClr val="292929"/>
                </a:solidFill>
                <a:effectLst/>
                <a:latin typeface="source-serif-pro"/>
              </a:rPr>
              <a:t>kullanmak</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(AMQP 0–9–1, STOMP, MQTT, AMQP 1.0),</a:t>
            </a:r>
          </a:p>
          <a:p>
            <a:r>
              <a:rPr lang="en-US" b="0" i="0" dirty="0" err="1">
                <a:solidFill>
                  <a:srgbClr val="292929"/>
                </a:solidFill>
                <a:effectLst/>
                <a:latin typeface="source-serif-pro"/>
              </a:rPr>
              <a:t>Yüksek</a:t>
            </a:r>
            <a:r>
              <a:rPr lang="en-US" b="0" i="0" dirty="0">
                <a:solidFill>
                  <a:srgbClr val="292929"/>
                </a:solidFill>
                <a:effectLst/>
                <a:latin typeface="source-serif-pro"/>
              </a:rPr>
              <a:t> </a:t>
            </a:r>
            <a:r>
              <a:rPr lang="en-US" b="0" i="0" dirty="0" err="1">
                <a:solidFill>
                  <a:srgbClr val="292929"/>
                </a:solidFill>
                <a:effectLst/>
                <a:latin typeface="source-serif-pro"/>
              </a:rPr>
              <a:t>performansa</a:t>
            </a:r>
            <a:r>
              <a:rPr lang="en-US" b="0" i="0" dirty="0">
                <a:solidFill>
                  <a:srgbClr val="292929"/>
                </a:solidFill>
                <a:effectLst/>
                <a:latin typeface="source-serif-pro"/>
              </a:rPr>
              <a:t> </a:t>
            </a:r>
            <a:r>
              <a:rPr lang="en-US" b="0" i="0" dirty="0" err="1">
                <a:solidFill>
                  <a:srgbClr val="292929"/>
                </a:solidFill>
                <a:effectLst/>
                <a:latin typeface="source-serif-pro"/>
              </a:rPr>
              <a:t>ihtiyaç</a:t>
            </a:r>
            <a:r>
              <a:rPr lang="en-US" b="0" i="0" dirty="0">
                <a:solidFill>
                  <a:srgbClr val="292929"/>
                </a:solidFill>
                <a:effectLst/>
                <a:latin typeface="source-serif-pro"/>
              </a:rPr>
              <a:t> </a:t>
            </a:r>
            <a:r>
              <a:rPr lang="en-US" b="0" i="0" dirty="0" err="1">
                <a:solidFill>
                  <a:srgbClr val="292929"/>
                </a:solidFill>
                <a:effectLst/>
                <a:latin typeface="source-serif-pro"/>
              </a:rPr>
              <a:t>varsa</a:t>
            </a:r>
            <a:r>
              <a:rPr lang="en-US" b="0" i="0" dirty="0">
                <a:solidFill>
                  <a:srgbClr val="292929"/>
                </a:solidFill>
                <a:effectLst/>
                <a:latin typeface="source-serif-pro"/>
              </a:rPr>
              <a:t>,</a:t>
            </a:r>
          </a:p>
          <a:p>
            <a:r>
              <a:rPr lang="en-US" b="0" i="0" dirty="0" err="1">
                <a:solidFill>
                  <a:srgbClr val="292929"/>
                </a:solidFill>
                <a:effectLst/>
                <a:latin typeface="source-serif-pro"/>
              </a:rPr>
              <a:t>Kolay</a:t>
            </a:r>
            <a:r>
              <a:rPr lang="en-US" b="0" i="0" dirty="0">
                <a:solidFill>
                  <a:srgbClr val="292929"/>
                </a:solidFill>
                <a:effectLst/>
                <a:latin typeface="source-serif-pro"/>
              </a:rPr>
              <a:t> </a:t>
            </a:r>
            <a:r>
              <a:rPr lang="en-US" b="0" i="0" dirty="0" err="1">
                <a:solidFill>
                  <a:srgbClr val="292929"/>
                </a:solidFill>
                <a:effectLst/>
                <a:latin typeface="source-serif-pro"/>
              </a:rPr>
              <a:t>entegrasyon</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 (</a:t>
            </a:r>
            <a:r>
              <a:rPr lang="en-US" b="0" i="0" dirty="0" err="1">
                <a:solidFill>
                  <a:srgbClr val="292929"/>
                </a:solidFill>
                <a:effectLst/>
                <a:latin typeface="source-serif-pro"/>
              </a:rPr>
              <a:t>dokümantasyonu</a:t>
            </a:r>
            <a:r>
              <a:rPr lang="en-US" b="0" i="0" dirty="0">
                <a:solidFill>
                  <a:srgbClr val="292929"/>
                </a:solidFill>
                <a:effectLst/>
                <a:latin typeface="source-serif-pro"/>
              </a:rPr>
              <a:t> </a:t>
            </a:r>
            <a:r>
              <a:rPr lang="en-US" b="0" i="0" dirty="0" err="1">
                <a:solidFill>
                  <a:srgbClr val="292929"/>
                </a:solidFill>
                <a:effectLst/>
                <a:latin typeface="source-serif-pro"/>
              </a:rPr>
              <a:t>oldukça</a:t>
            </a:r>
            <a:r>
              <a:rPr lang="en-US" b="0" i="0" dirty="0">
                <a:solidFill>
                  <a:srgbClr val="292929"/>
                </a:solidFill>
                <a:effectLst/>
                <a:latin typeface="source-serif-pro"/>
              </a:rPr>
              <a:t> </a:t>
            </a:r>
            <a:r>
              <a:rPr lang="en-US" b="0" i="0" dirty="0" err="1">
                <a:solidFill>
                  <a:srgbClr val="292929"/>
                </a:solidFill>
                <a:effectLst/>
                <a:latin typeface="source-serif-pro"/>
              </a:rPr>
              <a:t>güçlü</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çok</a:t>
            </a:r>
            <a:r>
              <a:rPr lang="en-US" b="0" i="0" dirty="0">
                <a:solidFill>
                  <a:srgbClr val="292929"/>
                </a:solidFill>
                <a:effectLst/>
                <a:latin typeface="source-serif-pro"/>
              </a:rPr>
              <a:t> client </a:t>
            </a:r>
            <a:r>
              <a:rPr lang="en-US" b="0" i="0" dirty="0" err="1">
                <a:solidFill>
                  <a:srgbClr val="292929"/>
                </a:solidFill>
                <a:effectLst/>
                <a:latin typeface="source-serif-pro"/>
              </a:rPr>
              <a:t>library’si</a:t>
            </a:r>
            <a:r>
              <a:rPr lang="en-US" b="0" i="0" dirty="0">
                <a:solidFill>
                  <a:srgbClr val="292929"/>
                </a:solidFill>
                <a:effectLst/>
                <a:latin typeface="source-serif-pro"/>
              </a:rPr>
              <a:t> </a:t>
            </a:r>
            <a:r>
              <a:rPr lang="en-US" b="0" i="0" dirty="0" err="1">
                <a:solidFill>
                  <a:srgbClr val="292929"/>
                </a:solidFill>
                <a:effectLst/>
                <a:latin typeface="source-serif-pro"/>
              </a:rPr>
              <a:t>mevcut</a:t>
            </a:r>
            <a:r>
              <a:rPr lang="en-US" b="0" i="0" dirty="0">
                <a:solidFill>
                  <a:srgbClr val="292929"/>
                </a:solidFill>
                <a:effectLst/>
                <a:latin typeface="source-serif-pro"/>
              </a:rPr>
              <a:t>),</a:t>
            </a:r>
          </a:p>
          <a:p>
            <a:r>
              <a:rPr lang="en-US" b="0" i="0" dirty="0" err="1">
                <a:solidFill>
                  <a:srgbClr val="292929"/>
                </a:solidFill>
                <a:effectLst/>
                <a:latin typeface="source-serif-pro"/>
              </a:rPr>
              <a:t>Geliştirme</a:t>
            </a:r>
            <a:r>
              <a:rPr lang="en-US" b="0" i="0" dirty="0">
                <a:solidFill>
                  <a:srgbClr val="292929"/>
                </a:solidFill>
                <a:effectLst/>
                <a:latin typeface="source-serif-pro"/>
              </a:rPr>
              <a:t> </a:t>
            </a:r>
            <a:r>
              <a:rPr lang="en-US" b="0" i="0" dirty="0" err="1">
                <a:solidFill>
                  <a:srgbClr val="292929"/>
                </a:solidFill>
                <a:effectLst/>
                <a:latin typeface="source-serif-pro"/>
              </a:rPr>
              <a:t>ortamınız</a:t>
            </a:r>
            <a:r>
              <a:rPr lang="en-US" b="0" i="0" dirty="0">
                <a:solidFill>
                  <a:srgbClr val="292929"/>
                </a:solidFill>
                <a:effectLst/>
                <a:latin typeface="source-serif-pro"/>
              </a:rPr>
              <a:t> </a:t>
            </a:r>
            <a:r>
              <a:rPr lang="en-US" b="0" i="0" dirty="0" err="1">
                <a:solidFill>
                  <a:srgbClr val="292929"/>
                </a:solidFill>
                <a:effectLst/>
                <a:latin typeface="source-serif-pro"/>
              </a:rPr>
              <a:t>.Net</a:t>
            </a:r>
            <a:r>
              <a:rPr lang="en-US" b="0" i="0" dirty="0">
                <a:solidFill>
                  <a:srgbClr val="292929"/>
                </a:solidFill>
                <a:effectLst/>
                <a:latin typeface="source-serif-pro"/>
              </a:rPr>
              <a:t> </a:t>
            </a:r>
            <a:r>
              <a:rPr lang="en-US" b="0" i="0" dirty="0" err="1">
                <a:solidFill>
                  <a:srgbClr val="292929"/>
                </a:solidFill>
                <a:effectLst/>
                <a:latin typeface="source-serif-pro"/>
              </a:rPr>
              <a:t>ise</a:t>
            </a:r>
            <a:r>
              <a:rPr lang="en-US" b="0" i="0" dirty="0">
                <a:solidFill>
                  <a:srgbClr val="292929"/>
                </a:solidFill>
                <a:effectLst/>
                <a:latin typeface="source-serif-pro"/>
              </a:rPr>
              <a:t> (</a:t>
            </a:r>
            <a:r>
              <a:rPr lang="en-US" b="0" i="0" dirty="0" err="1">
                <a:solidFill>
                  <a:srgbClr val="292929"/>
                </a:solidFill>
                <a:effectLst/>
                <a:latin typeface="source-serif-pro"/>
              </a:rPr>
              <a:t>resmi</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desteği</a:t>
            </a:r>
            <a:r>
              <a:rPr lang="en-US" b="0" i="0" dirty="0">
                <a:solidFill>
                  <a:srgbClr val="292929"/>
                </a:solidFill>
                <a:effectLst/>
                <a:latin typeface="source-serif-pro"/>
              </a:rPr>
              <a:t> var),</a:t>
            </a:r>
          </a:p>
          <a:p>
            <a:r>
              <a:rPr lang="en-US" b="0" i="0" dirty="0" err="1">
                <a:solidFill>
                  <a:srgbClr val="292929"/>
                </a:solidFill>
                <a:effectLst/>
                <a:latin typeface="source-serif-pro"/>
              </a:rPr>
              <a:t>Farklı</a:t>
            </a:r>
            <a:r>
              <a:rPr lang="en-US" b="0" i="0" dirty="0">
                <a:solidFill>
                  <a:srgbClr val="292929"/>
                </a:solidFill>
                <a:effectLst/>
                <a:latin typeface="source-serif-pro"/>
              </a:rPr>
              <a:t> </a:t>
            </a:r>
            <a:r>
              <a:rPr lang="en-US" b="0" i="0" dirty="0" err="1">
                <a:solidFill>
                  <a:srgbClr val="292929"/>
                </a:solidFill>
                <a:effectLst/>
                <a:latin typeface="source-serif-pro"/>
              </a:rPr>
              <a:t>topolojilere</a:t>
            </a:r>
            <a:r>
              <a:rPr lang="en-US" b="0" i="0" dirty="0">
                <a:solidFill>
                  <a:srgbClr val="292929"/>
                </a:solidFill>
                <a:effectLst/>
                <a:latin typeface="source-serif-pro"/>
              </a:rPr>
              <a:t> </a:t>
            </a:r>
            <a:r>
              <a:rPr lang="en-US" b="0" i="0" dirty="0" err="1">
                <a:solidFill>
                  <a:srgbClr val="292929"/>
                </a:solidFill>
                <a:effectLst/>
                <a:latin typeface="source-serif-pro"/>
              </a:rPr>
              <a:t>uyumlu</a:t>
            </a:r>
            <a:r>
              <a:rPr lang="en-US" b="0" i="0" dirty="0">
                <a:solidFill>
                  <a:srgbClr val="292929"/>
                </a:solidFill>
                <a:effectLst/>
                <a:latin typeface="source-serif-pro"/>
              </a:rPr>
              <a:t> </a:t>
            </a:r>
            <a:r>
              <a:rPr lang="en-US" b="0" i="0" dirty="0" err="1">
                <a:solidFill>
                  <a:srgbClr val="292929"/>
                </a:solidFill>
                <a:effectLst/>
                <a:latin typeface="source-serif-pro"/>
              </a:rPr>
              <a:t>olmasını</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a:t>
            </a:r>
          </a:p>
          <a:p>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ulaşmasını</a:t>
            </a:r>
            <a:r>
              <a:rPr lang="en-US" b="0" i="0" dirty="0">
                <a:solidFill>
                  <a:srgbClr val="292929"/>
                </a:solidFill>
                <a:effectLst/>
                <a:latin typeface="source-serif-pro"/>
              </a:rPr>
              <a:t> </a:t>
            </a:r>
            <a:r>
              <a:rPr lang="en-US" b="0" i="0" dirty="0" err="1">
                <a:solidFill>
                  <a:srgbClr val="292929"/>
                </a:solidFill>
                <a:effectLst/>
                <a:latin typeface="source-serif-pro"/>
              </a:rPr>
              <a:t>garanti</a:t>
            </a:r>
            <a:r>
              <a:rPr lang="en-US" b="0" i="0" dirty="0">
                <a:solidFill>
                  <a:srgbClr val="292929"/>
                </a:solidFill>
                <a:effectLst/>
                <a:latin typeface="source-serif-pro"/>
              </a:rPr>
              <a:t> </a:t>
            </a:r>
            <a:r>
              <a:rPr lang="en-US" b="0" i="0" dirty="0" err="1">
                <a:solidFill>
                  <a:srgbClr val="292929"/>
                </a:solidFill>
                <a:effectLst/>
                <a:latin typeface="source-serif-pro"/>
              </a:rPr>
              <a:t>altına</a:t>
            </a:r>
            <a:r>
              <a:rPr lang="en-US" b="0" i="0" dirty="0">
                <a:solidFill>
                  <a:srgbClr val="292929"/>
                </a:solidFill>
                <a:effectLst/>
                <a:latin typeface="source-serif-pro"/>
              </a:rPr>
              <a:t> </a:t>
            </a:r>
            <a:r>
              <a:rPr lang="en-US" b="0" i="0" dirty="0" err="1">
                <a:solidFill>
                  <a:srgbClr val="292929"/>
                </a:solidFill>
                <a:effectLst/>
                <a:latin typeface="source-serif-pro"/>
              </a:rPr>
              <a:t>almak</a:t>
            </a:r>
            <a:r>
              <a:rPr lang="en-US" b="0" i="0" dirty="0">
                <a:solidFill>
                  <a:srgbClr val="292929"/>
                </a:solidFill>
                <a:effectLst/>
                <a:latin typeface="source-serif-pro"/>
              </a:rPr>
              <a:t> </a:t>
            </a:r>
            <a:r>
              <a:rPr lang="en-US" b="0" i="0" dirty="0" err="1">
                <a:solidFill>
                  <a:srgbClr val="292929"/>
                </a:solidFill>
                <a:effectLst/>
                <a:latin typeface="source-serif-pro"/>
              </a:rPr>
              <a:t>istiyorsanız</a:t>
            </a:r>
            <a:endParaRPr lang="tr-TR" b="0" i="0" dirty="0">
              <a:solidFill>
                <a:srgbClr val="292929"/>
              </a:solidFill>
              <a:effectLst/>
              <a:latin typeface="source-serif-pro"/>
            </a:endParaRPr>
          </a:p>
          <a:p>
            <a:r>
              <a:rPr lang="en-US" b="0" i="0" dirty="0" err="1">
                <a:solidFill>
                  <a:srgbClr val="292929"/>
                </a:solidFill>
                <a:effectLst/>
                <a:latin typeface="source-serif-pro"/>
              </a:rPr>
              <a:t>Kafka’ya</a:t>
            </a:r>
            <a:r>
              <a:rPr lang="en-US" b="0" i="0" dirty="0">
                <a:solidFill>
                  <a:srgbClr val="292929"/>
                </a:solidFill>
                <a:effectLst/>
                <a:latin typeface="source-serif-pro"/>
              </a:rPr>
              <a:t> </a:t>
            </a:r>
            <a:r>
              <a:rPr lang="en-US" b="0" i="0" dirty="0" err="1">
                <a:solidFill>
                  <a:srgbClr val="292929"/>
                </a:solidFill>
                <a:effectLst/>
                <a:latin typeface="source-serif-pro"/>
              </a:rPr>
              <a:t>göre</a:t>
            </a:r>
            <a:r>
              <a:rPr lang="en-US" b="0" i="0" dirty="0">
                <a:solidFill>
                  <a:srgbClr val="292929"/>
                </a:solidFill>
                <a:effectLst/>
                <a:latin typeface="source-serif-pro"/>
              </a:rPr>
              <a:t> </a:t>
            </a:r>
            <a:r>
              <a:rPr lang="en-US" b="0" i="0" dirty="0" err="1">
                <a:solidFill>
                  <a:srgbClr val="292929"/>
                </a:solidFill>
                <a:effectLst/>
                <a:latin typeface="source-serif-pro"/>
              </a:rPr>
              <a:t>daha</a:t>
            </a:r>
            <a:r>
              <a:rPr lang="en-US" b="0" i="0" dirty="0">
                <a:solidFill>
                  <a:srgbClr val="292929"/>
                </a:solidFill>
                <a:effectLst/>
                <a:latin typeface="source-serif-pro"/>
              </a:rPr>
              <a:t> </a:t>
            </a:r>
            <a:r>
              <a:rPr lang="en-US" b="0" i="0" dirty="0" err="1">
                <a:solidFill>
                  <a:srgbClr val="292929"/>
                </a:solidFill>
                <a:effectLst/>
                <a:latin typeface="source-serif-pro"/>
              </a:rPr>
              <a:t>az</a:t>
            </a:r>
            <a:r>
              <a:rPr lang="en-US" b="0" i="0" dirty="0">
                <a:solidFill>
                  <a:srgbClr val="292929"/>
                </a:solidFill>
                <a:effectLst/>
                <a:latin typeface="source-serif-pro"/>
              </a:rPr>
              <a:t> </a:t>
            </a:r>
            <a:r>
              <a:rPr lang="en-US" b="0" i="0" dirty="0" err="1">
                <a:solidFill>
                  <a:srgbClr val="292929"/>
                </a:solidFill>
                <a:effectLst/>
                <a:latin typeface="source-serif-pro"/>
              </a:rPr>
              <a:t>sayıda</a:t>
            </a:r>
            <a:r>
              <a:rPr lang="en-US" b="0" i="0" dirty="0">
                <a:solidFill>
                  <a:srgbClr val="292929"/>
                </a:solidFill>
                <a:effectLst/>
                <a:latin typeface="source-serif-pro"/>
              </a:rPr>
              <a:t> </a:t>
            </a:r>
            <a:r>
              <a:rPr lang="en-US" b="0" i="0" dirty="0" err="1">
                <a:solidFill>
                  <a:srgbClr val="292929"/>
                </a:solidFill>
                <a:effectLst/>
                <a:latin typeface="source-serif-pro"/>
              </a:rPr>
              <a:t>mesajlaşma</a:t>
            </a:r>
            <a:r>
              <a:rPr lang="en-US" b="0" i="0" dirty="0">
                <a:solidFill>
                  <a:srgbClr val="292929"/>
                </a:solidFill>
                <a:effectLst/>
                <a:latin typeface="source-serif-pro"/>
              </a:rPr>
              <a:t> </a:t>
            </a:r>
            <a:r>
              <a:rPr lang="en-US" b="0" i="0" dirty="0" err="1">
                <a:solidFill>
                  <a:srgbClr val="292929"/>
                </a:solidFill>
                <a:effectLst/>
                <a:latin typeface="source-serif-pro"/>
              </a:rPr>
              <a:t>yapılıyorsa</a:t>
            </a:r>
            <a:r>
              <a:rPr lang="en-US" b="0" i="0" dirty="0">
                <a:solidFill>
                  <a:srgbClr val="292929"/>
                </a:solidFill>
                <a:effectLst/>
                <a:latin typeface="source-serif-pro"/>
              </a:rPr>
              <a:t> (</a:t>
            </a:r>
            <a:r>
              <a:rPr lang="en-US" b="0" i="0" dirty="0" err="1">
                <a:solidFill>
                  <a:srgbClr val="292929"/>
                </a:solidFill>
                <a:effectLst/>
                <a:latin typeface="source-serif-pro"/>
              </a:rPr>
              <a:t>saniyede</a:t>
            </a:r>
            <a:r>
              <a:rPr lang="en-US" b="0" i="0" dirty="0">
                <a:solidFill>
                  <a:srgbClr val="292929"/>
                </a:solidFill>
                <a:effectLst/>
                <a:latin typeface="source-serif-pro"/>
              </a:rPr>
              <a:t> 20k ideal </a:t>
            </a:r>
            <a:r>
              <a:rPr lang="en-US" b="0" i="0" dirty="0" err="1">
                <a:solidFill>
                  <a:srgbClr val="292929"/>
                </a:solidFill>
                <a:effectLst/>
                <a:latin typeface="source-serif-pro"/>
              </a:rPr>
              <a:t>ancak</a:t>
            </a:r>
            <a:r>
              <a:rPr lang="en-US" b="0" i="0" dirty="0">
                <a:solidFill>
                  <a:srgbClr val="292929"/>
                </a:solidFill>
                <a:effectLst/>
                <a:latin typeface="source-serif-pro"/>
              </a:rPr>
              <a:t> </a:t>
            </a:r>
            <a:r>
              <a:rPr lang="en-US" b="0" i="0" dirty="0" err="1">
                <a:solidFill>
                  <a:srgbClr val="292929"/>
                </a:solidFill>
                <a:effectLst/>
                <a:latin typeface="source-serif-pro"/>
              </a:rPr>
              <a:t>saniyede</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milyon</a:t>
            </a:r>
            <a:r>
              <a:rPr lang="en-US" b="0" i="0" dirty="0">
                <a:solidFill>
                  <a:srgbClr val="292929"/>
                </a:solidFill>
                <a:effectLst/>
                <a:latin typeface="source-serif-pro"/>
              </a:rPr>
              <a:t> </a:t>
            </a:r>
            <a:r>
              <a:rPr lang="en-US" b="0" i="0" dirty="0" err="1">
                <a:solidFill>
                  <a:srgbClr val="292929"/>
                </a:solidFill>
                <a:effectLst/>
                <a:latin typeface="source-serif-pro"/>
              </a:rPr>
              <a:t>mesajlaşmayı</a:t>
            </a:r>
            <a:r>
              <a:rPr lang="en-US" b="0" i="0" dirty="0">
                <a:solidFill>
                  <a:srgbClr val="292929"/>
                </a:solidFill>
                <a:effectLst/>
                <a:latin typeface="source-serif-pro"/>
              </a:rPr>
              <a:t> da </a:t>
            </a:r>
            <a:r>
              <a:rPr lang="en-US" b="0" i="0" dirty="0" err="1">
                <a:solidFill>
                  <a:srgbClr val="292929"/>
                </a:solidFill>
                <a:effectLst/>
                <a:latin typeface="source-serif-pro"/>
              </a:rPr>
              <a:t>kaldırabilecek</a:t>
            </a:r>
            <a:r>
              <a:rPr lang="en-US" b="0" i="0" dirty="0">
                <a:solidFill>
                  <a:srgbClr val="292929"/>
                </a:solidFill>
                <a:effectLst/>
                <a:latin typeface="source-serif-pro"/>
              </a:rPr>
              <a:t> </a:t>
            </a:r>
            <a:r>
              <a:rPr lang="en-US" b="0" i="0" dirty="0" err="1">
                <a:solidFill>
                  <a:srgbClr val="292929"/>
                </a:solidFill>
                <a:effectLst/>
                <a:latin typeface="source-serif-pro"/>
              </a:rPr>
              <a:t>biçimde</a:t>
            </a:r>
            <a:r>
              <a:rPr lang="en-US" b="0" i="0" dirty="0">
                <a:solidFill>
                  <a:srgbClr val="292929"/>
                </a:solidFill>
                <a:effectLst/>
                <a:latin typeface="source-serif-pro"/>
              </a:rPr>
              <a:t> </a:t>
            </a:r>
            <a:r>
              <a:rPr lang="en-US" b="0" i="0" dirty="0" err="1">
                <a:solidFill>
                  <a:srgbClr val="292929"/>
                </a:solidFill>
                <a:effectLst/>
                <a:latin typeface="source-serif-pro"/>
              </a:rPr>
              <a:t>geliştirildi</a:t>
            </a:r>
            <a:r>
              <a:rPr lang="en-US" b="0" i="0" dirty="0">
                <a:solidFill>
                  <a:srgbClr val="292929"/>
                </a:solidFill>
                <a:effectLst/>
                <a:latin typeface="source-serif-pro"/>
              </a:rPr>
              <a:t>),</a:t>
            </a:r>
          </a:p>
          <a:p>
            <a:r>
              <a:rPr lang="en-US" i="0" dirty="0" err="1">
                <a:solidFill>
                  <a:srgbClr val="292929"/>
                </a:solidFill>
                <a:effectLst/>
                <a:latin typeface="source-serif-pro"/>
              </a:rPr>
              <a:t>Cursor’ın</a:t>
            </a:r>
            <a:r>
              <a:rPr lang="en-US" i="0" dirty="0">
                <a:solidFill>
                  <a:srgbClr val="292929"/>
                </a:solidFill>
                <a:effectLst/>
                <a:latin typeface="source-serif-pro"/>
              </a:rPr>
              <a:t> </a:t>
            </a:r>
            <a:r>
              <a:rPr lang="en-US" i="0" dirty="0" err="1">
                <a:solidFill>
                  <a:srgbClr val="292929"/>
                </a:solidFill>
                <a:effectLst/>
                <a:latin typeface="source-serif-pro"/>
              </a:rPr>
              <a:t>queue’da</a:t>
            </a:r>
            <a:r>
              <a:rPr lang="en-US" i="0" dirty="0">
                <a:solidFill>
                  <a:srgbClr val="292929"/>
                </a:solidFill>
                <a:effectLst/>
                <a:latin typeface="source-serif-pro"/>
              </a:rPr>
              <a:t> </a:t>
            </a:r>
            <a:r>
              <a:rPr lang="en-US" i="0" dirty="0" err="1">
                <a:solidFill>
                  <a:srgbClr val="292929"/>
                </a:solidFill>
                <a:effectLst/>
                <a:latin typeface="source-serif-pro"/>
              </a:rPr>
              <a:t>nerede</a:t>
            </a:r>
            <a:r>
              <a:rPr lang="en-US" i="0" dirty="0">
                <a:solidFill>
                  <a:srgbClr val="292929"/>
                </a:solidFill>
                <a:effectLst/>
                <a:latin typeface="source-serif-pro"/>
              </a:rPr>
              <a:t> </a:t>
            </a:r>
            <a:r>
              <a:rPr lang="en-US" i="0" dirty="0" err="1">
                <a:solidFill>
                  <a:srgbClr val="292929"/>
                </a:solidFill>
                <a:effectLst/>
                <a:latin typeface="source-serif-pro"/>
              </a:rPr>
              <a:t>kaldığını</a:t>
            </a:r>
            <a:r>
              <a:rPr lang="en-US" i="0" dirty="0">
                <a:solidFill>
                  <a:srgbClr val="292929"/>
                </a:solidFill>
                <a:effectLst/>
                <a:latin typeface="source-serif-pro"/>
              </a:rPr>
              <a:t> </a:t>
            </a:r>
            <a:r>
              <a:rPr lang="en-US" i="0" dirty="0" err="1">
                <a:solidFill>
                  <a:srgbClr val="292929"/>
                </a:solidFill>
                <a:effectLst/>
                <a:latin typeface="source-serif-pro"/>
              </a:rPr>
              <a:t>broker’ın</a:t>
            </a:r>
            <a:r>
              <a:rPr lang="en-US" i="0" dirty="0">
                <a:solidFill>
                  <a:srgbClr val="292929"/>
                </a:solidFill>
                <a:effectLst/>
                <a:latin typeface="source-serif-pro"/>
              </a:rPr>
              <a:t> </a:t>
            </a:r>
            <a:r>
              <a:rPr lang="en-US" i="0" dirty="0" err="1">
                <a:solidFill>
                  <a:srgbClr val="292929"/>
                </a:solidFill>
                <a:effectLst/>
                <a:latin typeface="source-serif-pro"/>
              </a:rPr>
              <a:t>belirlemesini</a:t>
            </a:r>
            <a:r>
              <a:rPr lang="en-US" i="0" dirty="0">
                <a:solidFill>
                  <a:srgbClr val="292929"/>
                </a:solidFill>
                <a:effectLst/>
                <a:latin typeface="source-serif-pro"/>
              </a:rPr>
              <a:t> (broker-centric) </a:t>
            </a:r>
            <a:r>
              <a:rPr lang="en-US" i="0" dirty="0" err="1">
                <a:solidFill>
                  <a:srgbClr val="292929"/>
                </a:solidFill>
                <a:effectLst/>
                <a:latin typeface="source-serif-pro"/>
              </a:rPr>
              <a:t>istiyorsanız</a:t>
            </a:r>
            <a:r>
              <a:rPr lang="tr-TR" i="0" dirty="0">
                <a:solidFill>
                  <a:srgbClr val="292929"/>
                </a:solidFill>
                <a:effectLst/>
                <a:latin typeface="source-serif-pro"/>
              </a:rPr>
              <a:t>.</a:t>
            </a:r>
            <a:endParaRPr lang="en-US" i="0" dirty="0">
              <a:solidFill>
                <a:srgbClr val="292929"/>
              </a:solidFill>
              <a:effectLst/>
              <a:latin typeface="source-serif-pro"/>
            </a:endParaRPr>
          </a:p>
          <a:p>
            <a:endParaRPr lang="en-US" dirty="0"/>
          </a:p>
        </p:txBody>
      </p:sp>
    </p:spTree>
    <p:extLst>
      <p:ext uri="{BB962C8B-B14F-4D97-AF65-F5344CB8AC3E}">
        <p14:creationId xmlns:p14="http://schemas.microsoft.com/office/powerpoint/2010/main" val="3837386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0E345-EB95-686A-C457-0849643CE234}"/>
              </a:ext>
            </a:extLst>
          </p:cNvPr>
          <p:cNvSpPr>
            <a:spLocks noGrp="1"/>
          </p:cNvSpPr>
          <p:nvPr>
            <p:ph type="title"/>
          </p:nvPr>
        </p:nvSpPr>
        <p:spPr/>
        <p:txBody>
          <a:bodyPr/>
          <a:lstStyle/>
          <a:p>
            <a:r>
              <a:rPr lang="tr-TR" dirty="0">
                <a:solidFill>
                  <a:schemeClr val="accent2">
                    <a:lumMod val="75000"/>
                  </a:schemeClr>
                </a:solidFill>
              </a:rPr>
              <a:t>RabbitMq Dezavantajları</a:t>
            </a:r>
            <a:r>
              <a:rPr lang="tr-TR" dirty="0"/>
              <a:t>	</a:t>
            </a:r>
            <a:endParaRPr lang="en-US" dirty="0"/>
          </a:p>
        </p:txBody>
      </p:sp>
      <p:sp>
        <p:nvSpPr>
          <p:cNvPr id="3" name="Content Placeholder 2">
            <a:extLst>
              <a:ext uri="{FF2B5EF4-FFF2-40B4-BE49-F238E27FC236}">
                <a16:creationId xmlns:a16="http://schemas.microsoft.com/office/drawing/2014/main" id="{427A2802-9049-436F-A1F4-2EC8CD8D9449}"/>
              </a:ext>
            </a:extLst>
          </p:cNvPr>
          <p:cNvSpPr>
            <a:spLocks noGrp="1"/>
          </p:cNvSpPr>
          <p:nvPr>
            <p:ph idx="1"/>
          </p:nvPr>
        </p:nvSpPr>
        <p:spPr/>
        <p:txBody>
          <a:bodyPr>
            <a:normAutofit fontScale="92500"/>
          </a:bodyPr>
          <a:lstStyle/>
          <a:p>
            <a:r>
              <a:rPr lang="en-US" b="0" i="0" dirty="0">
                <a:solidFill>
                  <a:srgbClr val="292929"/>
                </a:solidFill>
                <a:effectLst/>
                <a:latin typeface="source-serif-pro"/>
              </a:rPr>
              <a:t>Queue </a:t>
            </a:r>
            <a:r>
              <a:rPr lang="en-US" b="0" i="0" dirty="0" err="1">
                <a:solidFill>
                  <a:srgbClr val="292929"/>
                </a:solidFill>
                <a:effectLst/>
                <a:latin typeface="source-serif-pro"/>
              </a:rPr>
              <a:t>içerisinde</a:t>
            </a:r>
            <a:r>
              <a:rPr lang="en-US" b="0" i="0" dirty="0">
                <a:solidFill>
                  <a:srgbClr val="292929"/>
                </a:solidFill>
                <a:effectLst/>
                <a:latin typeface="source-serif-pro"/>
              </a:rPr>
              <a:t> </a:t>
            </a:r>
            <a:r>
              <a:rPr lang="en-US" b="0" i="0" dirty="0" err="1">
                <a:solidFill>
                  <a:srgbClr val="292929"/>
                </a:solidFill>
                <a:effectLst/>
                <a:latin typeface="source-serif-pro"/>
              </a:rPr>
              <a:t>filtreleme</a:t>
            </a:r>
            <a:r>
              <a:rPr lang="en-US" b="0" i="0" dirty="0">
                <a:solidFill>
                  <a:srgbClr val="292929"/>
                </a:solidFill>
                <a:effectLst/>
                <a:latin typeface="source-serif-pro"/>
              </a:rPr>
              <a:t> </a:t>
            </a:r>
            <a:r>
              <a:rPr lang="en-US" b="0" i="0" dirty="0" err="1">
                <a:solidFill>
                  <a:srgbClr val="292929"/>
                </a:solidFill>
                <a:effectLst/>
                <a:latin typeface="source-serif-pro"/>
              </a:rPr>
              <a:t>yapmak</a:t>
            </a:r>
            <a:r>
              <a:rPr lang="en-US" b="0" i="0" dirty="0">
                <a:solidFill>
                  <a:srgbClr val="292929"/>
                </a:solidFill>
                <a:effectLst/>
                <a:latin typeface="source-serif-pro"/>
              </a:rPr>
              <a:t> </a:t>
            </a:r>
            <a:r>
              <a:rPr lang="en-US" b="0" i="0" dirty="0" err="1">
                <a:solidFill>
                  <a:srgbClr val="292929"/>
                </a:solidFill>
                <a:effectLst/>
                <a:latin typeface="source-serif-pro"/>
              </a:rPr>
              <a:t>veya</a:t>
            </a:r>
            <a:r>
              <a:rPr lang="en-US" b="0" i="0" dirty="0">
                <a:solidFill>
                  <a:srgbClr val="292929"/>
                </a:solidFill>
                <a:effectLst/>
                <a:latin typeface="source-serif-pro"/>
              </a:rPr>
              <a:t> </a:t>
            </a:r>
            <a:r>
              <a:rPr lang="en-US" b="0" i="0" dirty="0" err="1">
                <a:solidFill>
                  <a:srgbClr val="292929"/>
                </a:solidFill>
                <a:effectLst/>
                <a:latin typeface="source-serif-pro"/>
              </a:rPr>
              <a:t>veriyi</a:t>
            </a:r>
            <a:r>
              <a:rPr lang="en-US" b="0" i="0" dirty="0">
                <a:solidFill>
                  <a:srgbClr val="292929"/>
                </a:solidFill>
                <a:effectLst/>
                <a:latin typeface="source-serif-pro"/>
              </a:rPr>
              <a:t> </a:t>
            </a:r>
            <a:r>
              <a:rPr lang="en-US" b="0" i="0" dirty="0" err="1">
                <a:solidFill>
                  <a:srgbClr val="292929"/>
                </a:solidFill>
                <a:effectLst/>
                <a:latin typeface="source-serif-pro"/>
              </a:rPr>
              <a:t>güncellemek</a:t>
            </a:r>
            <a:r>
              <a:rPr lang="en-US" b="0" i="0" dirty="0">
                <a:solidFill>
                  <a:srgbClr val="292929"/>
                </a:solidFill>
                <a:effectLst/>
                <a:latin typeface="source-serif-pro"/>
              </a:rPr>
              <a:t> </a:t>
            </a:r>
            <a:r>
              <a:rPr lang="en-US" b="0" i="0" dirty="0" err="1">
                <a:solidFill>
                  <a:srgbClr val="292929"/>
                </a:solidFill>
                <a:effectLst/>
                <a:latin typeface="source-serif-pro"/>
              </a:rPr>
              <a:t>istiyorsanız</a:t>
            </a:r>
            <a:r>
              <a:rPr lang="en-US" b="0" i="0" dirty="0">
                <a:solidFill>
                  <a:srgbClr val="292929"/>
                </a:solidFill>
                <a:effectLst/>
                <a:latin typeface="source-serif-pro"/>
              </a:rPr>
              <a:t> </a:t>
            </a:r>
            <a:r>
              <a:rPr lang="en-US" b="0" i="0" dirty="0" err="1">
                <a:solidFill>
                  <a:srgbClr val="292929"/>
                </a:solidFill>
                <a:effectLst/>
                <a:latin typeface="source-serif-pro"/>
              </a:rPr>
              <a:t>bunu</a:t>
            </a:r>
            <a:r>
              <a:rPr lang="en-US" b="0" i="0" dirty="0">
                <a:solidFill>
                  <a:srgbClr val="292929"/>
                </a:solidFill>
                <a:effectLst/>
                <a:latin typeface="source-serif-pro"/>
              </a:rPr>
              <a:t> </a:t>
            </a:r>
            <a:r>
              <a:rPr lang="en-US" b="0" i="0" dirty="0" err="1">
                <a:solidFill>
                  <a:srgbClr val="292929"/>
                </a:solidFill>
                <a:effectLst/>
                <a:latin typeface="source-serif-pro"/>
              </a:rPr>
              <a:t>doğrudan</a:t>
            </a:r>
            <a:r>
              <a:rPr lang="en-US" b="0" i="0" dirty="0">
                <a:solidFill>
                  <a:srgbClr val="292929"/>
                </a:solidFill>
                <a:effectLst/>
                <a:latin typeface="source-serif-pro"/>
              </a:rPr>
              <a:t> </a:t>
            </a:r>
            <a:r>
              <a:rPr lang="en-US" b="0" i="0" dirty="0" err="1">
                <a:solidFill>
                  <a:srgbClr val="292929"/>
                </a:solidFill>
                <a:effectLst/>
                <a:latin typeface="source-serif-pro"/>
              </a:rPr>
              <a:t>yapamıyorsunuz</a:t>
            </a:r>
            <a:r>
              <a:rPr lang="en-US" b="0" i="0" dirty="0">
                <a:solidFill>
                  <a:srgbClr val="292929"/>
                </a:solidFill>
                <a:effectLst/>
                <a:latin typeface="source-serif-pro"/>
              </a:rPr>
              <a:t>. Data flow </a:t>
            </a:r>
            <a:r>
              <a:rPr lang="en-US" b="0" i="0" dirty="0" err="1">
                <a:solidFill>
                  <a:srgbClr val="292929"/>
                </a:solidFill>
                <a:effectLst/>
                <a:latin typeface="source-serif-pro"/>
              </a:rPr>
              <a:t>veya</a:t>
            </a:r>
            <a:r>
              <a:rPr lang="en-US" b="0" i="0" dirty="0">
                <a:solidFill>
                  <a:srgbClr val="292929"/>
                </a:solidFill>
                <a:effectLst/>
                <a:latin typeface="source-serif-pro"/>
              </a:rPr>
              <a:t> processing </a:t>
            </a:r>
            <a:r>
              <a:rPr lang="en-US" b="0" i="0" dirty="0" err="1">
                <a:solidFill>
                  <a:srgbClr val="292929"/>
                </a:solidFill>
                <a:effectLst/>
                <a:latin typeface="source-serif-pro"/>
              </a:rPr>
              <a:t>frameworklerine</a:t>
            </a:r>
            <a:r>
              <a:rPr lang="en-US" b="0" i="0" dirty="0">
                <a:solidFill>
                  <a:srgbClr val="292929"/>
                </a:solidFill>
                <a:effectLst/>
                <a:latin typeface="source-serif-pro"/>
              </a:rPr>
              <a:t> </a:t>
            </a:r>
            <a:r>
              <a:rPr lang="en-US" b="0" i="0" dirty="0" err="1">
                <a:solidFill>
                  <a:srgbClr val="292929"/>
                </a:solidFill>
                <a:effectLst/>
                <a:latin typeface="source-serif-pro"/>
              </a:rPr>
              <a:t>ihtiyaç</a:t>
            </a:r>
            <a:r>
              <a:rPr lang="en-US" b="0" i="0" dirty="0">
                <a:solidFill>
                  <a:srgbClr val="292929"/>
                </a:solidFill>
                <a:effectLst/>
                <a:latin typeface="source-serif-pro"/>
              </a:rPr>
              <a:t> var. (Apache Beam, Spark, </a:t>
            </a:r>
            <a:r>
              <a:rPr lang="en-US" b="0" i="0" dirty="0" err="1">
                <a:solidFill>
                  <a:srgbClr val="292929"/>
                </a:solidFill>
                <a:effectLst/>
                <a:latin typeface="source-serif-pro"/>
              </a:rPr>
              <a:t>Flink</a:t>
            </a:r>
            <a:r>
              <a:rPr lang="en-US" b="0" i="0" dirty="0">
                <a:solidFill>
                  <a:srgbClr val="292929"/>
                </a:solidFill>
                <a:effectLst/>
                <a:latin typeface="source-serif-pro"/>
              </a:rPr>
              <a:t> vs.)</a:t>
            </a:r>
          </a:p>
          <a:p>
            <a:r>
              <a:rPr lang="en-US" b="0" i="0" dirty="0" err="1">
                <a:solidFill>
                  <a:srgbClr val="292929"/>
                </a:solidFill>
                <a:effectLst/>
                <a:latin typeface="source-serif-pro"/>
              </a:rPr>
              <a:t>Consumer’ların</a:t>
            </a:r>
            <a:r>
              <a:rPr lang="en-US" b="0" i="0" dirty="0">
                <a:solidFill>
                  <a:srgbClr val="292929"/>
                </a:solidFill>
                <a:effectLst/>
                <a:latin typeface="source-serif-pro"/>
              </a:rPr>
              <a:t> online </a:t>
            </a:r>
            <a:r>
              <a:rPr lang="en-US" b="0" i="0" dirty="0" err="1">
                <a:solidFill>
                  <a:srgbClr val="292929"/>
                </a:solidFill>
                <a:effectLst/>
                <a:latin typeface="source-serif-pro"/>
              </a:rPr>
              <a:t>olduğunu</a:t>
            </a:r>
            <a:r>
              <a:rPr lang="en-US" b="0" i="0" dirty="0">
                <a:solidFill>
                  <a:srgbClr val="292929"/>
                </a:solidFill>
                <a:effectLst/>
                <a:latin typeface="source-serif-pro"/>
              </a:rPr>
              <a:t> var </a:t>
            </a:r>
            <a:r>
              <a:rPr lang="en-US" b="0" i="0" dirty="0" err="1">
                <a:solidFill>
                  <a:srgbClr val="292929"/>
                </a:solidFill>
                <a:effectLst/>
                <a:latin typeface="source-serif-pro"/>
              </a:rPr>
              <a:t>sayar</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acknowledge </a:t>
            </a:r>
            <a:r>
              <a:rPr lang="en-US" b="0" i="0" dirty="0" err="1">
                <a:solidFill>
                  <a:srgbClr val="292929"/>
                </a:solidFill>
                <a:effectLst/>
                <a:latin typeface="source-serif-pro"/>
              </a:rPr>
              <a:t>gelmediği</a:t>
            </a:r>
            <a:r>
              <a:rPr lang="en-US" b="0" i="0" dirty="0">
                <a:solidFill>
                  <a:srgbClr val="292929"/>
                </a:solidFill>
                <a:effectLst/>
                <a:latin typeface="source-serif-pro"/>
              </a:rPr>
              <a:t> </a:t>
            </a:r>
            <a:r>
              <a:rPr lang="en-US" b="0" i="0" dirty="0" err="1">
                <a:solidFill>
                  <a:srgbClr val="292929"/>
                </a:solidFill>
                <a:effectLst/>
                <a:latin typeface="source-serif-pro"/>
              </a:rPr>
              <a:t>sürece</a:t>
            </a:r>
            <a:r>
              <a:rPr lang="en-US" b="0" i="0" dirty="0">
                <a:solidFill>
                  <a:srgbClr val="292929"/>
                </a:solidFill>
                <a:effectLst/>
                <a:latin typeface="source-serif-pro"/>
              </a:rPr>
              <a:t> </a:t>
            </a:r>
            <a:r>
              <a:rPr lang="en-US" b="0" i="0" dirty="0" err="1">
                <a:solidFill>
                  <a:srgbClr val="292929"/>
                </a:solidFill>
                <a:effectLst/>
                <a:latin typeface="source-serif-pro"/>
              </a:rPr>
              <a:t>mesajın</a:t>
            </a:r>
            <a:r>
              <a:rPr lang="en-US" b="0" i="0" dirty="0">
                <a:solidFill>
                  <a:srgbClr val="292929"/>
                </a:solidFill>
                <a:effectLst/>
                <a:latin typeface="source-serif-pro"/>
              </a:rPr>
              <a:t> </a:t>
            </a:r>
            <a:r>
              <a:rPr lang="en-US" b="0" i="0" dirty="0" err="1">
                <a:solidFill>
                  <a:srgbClr val="292929"/>
                </a:solidFill>
                <a:effectLst/>
                <a:latin typeface="source-serif-pro"/>
              </a:rPr>
              <a:t>durumunu</a:t>
            </a:r>
            <a:r>
              <a:rPr lang="en-US" b="0" i="0" dirty="0">
                <a:solidFill>
                  <a:srgbClr val="292929"/>
                </a:solidFill>
                <a:effectLst/>
                <a:latin typeface="source-serif-pro"/>
              </a:rPr>
              <a:t> </a:t>
            </a:r>
            <a:r>
              <a:rPr lang="en-US" b="0" i="0" dirty="0" err="1">
                <a:solidFill>
                  <a:srgbClr val="292929"/>
                </a:solidFill>
                <a:effectLst/>
                <a:latin typeface="source-serif-pro"/>
              </a:rPr>
              <a:t>beklemede</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err="1">
                <a:solidFill>
                  <a:srgbClr val="292929"/>
                </a:solidFill>
                <a:effectLst/>
                <a:latin typeface="source-serif-pro"/>
              </a:rPr>
              <a:t>işaretler</a:t>
            </a:r>
            <a:r>
              <a:rPr lang="en-US" b="0" i="0" dirty="0">
                <a:solidFill>
                  <a:srgbClr val="292929"/>
                </a:solidFill>
                <a:effectLst/>
                <a:latin typeface="source-serif-pro"/>
              </a:rPr>
              <a:t>.</a:t>
            </a:r>
          </a:p>
          <a:p>
            <a:r>
              <a:rPr lang="en-US" b="0" i="0" dirty="0" err="1">
                <a:solidFill>
                  <a:srgbClr val="292929"/>
                </a:solidFill>
                <a:effectLst/>
                <a:latin typeface="source-serif-pro"/>
              </a:rPr>
              <a:t>Yüksek</a:t>
            </a:r>
            <a:r>
              <a:rPr lang="en-US" b="0" i="0" dirty="0">
                <a:solidFill>
                  <a:srgbClr val="292929"/>
                </a:solidFill>
                <a:effectLst/>
                <a:latin typeface="source-serif-pro"/>
              </a:rPr>
              <a:t> </a:t>
            </a:r>
            <a:r>
              <a:rPr lang="en-US" b="0" i="0" dirty="0" err="1">
                <a:solidFill>
                  <a:srgbClr val="292929"/>
                </a:solidFill>
                <a:effectLst/>
                <a:latin typeface="source-serif-pro"/>
              </a:rPr>
              <a:t>hacimli</a:t>
            </a:r>
            <a:r>
              <a:rPr lang="en-US" b="0" i="0" dirty="0">
                <a:solidFill>
                  <a:srgbClr val="292929"/>
                </a:solidFill>
                <a:effectLst/>
                <a:latin typeface="source-serif-pro"/>
              </a:rPr>
              <a:t> </a:t>
            </a:r>
            <a:r>
              <a:rPr lang="en-US" b="0" i="0" dirty="0" err="1">
                <a:solidFill>
                  <a:srgbClr val="292929"/>
                </a:solidFill>
                <a:effectLst/>
                <a:latin typeface="source-serif-pro"/>
              </a:rPr>
              <a:t>mesajlaşma</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uygun</a:t>
            </a:r>
            <a:r>
              <a:rPr lang="en-US" b="0" i="0" dirty="0">
                <a:solidFill>
                  <a:srgbClr val="292929"/>
                </a:solidFill>
                <a:effectLst/>
                <a:latin typeface="source-serif-pro"/>
              </a:rPr>
              <a:t> </a:t>
            </a:r>
            <a:r>
              <a:rPr lang="en-US" b="0" i="0" dirty="0" err="1">
                <a:solidFill>
                  <a:srgbClr val="292929"/>
                </a:solidFill>
                <a:effectLst/>
                <a:latin typeface="source-serif-pro"/>
              </a:rPr>
              <a:t>olmayabilir</a:t>
            </a:r>
            <a:r>
              <a:rPr lang="en-US" b="0" i="0" dirty="0">
                <a:solidFill>
                  <a:srgbClr val="292929"/>
                </a:solidFill>
                <a:effectLst/>
                <a:latin typeface="source-serif-pro"/>
              </a:rPr>
              <a:t>.</a:t>
            </a:r>
          </a:p>
          <a:p>
            <a:r>
              <a:rPr lang="en-US" b="0" i="0" dirty="0" err="1">
                <a:solidFill>
                  <a:srgbClr val="292929"/>
                </a:solidFill>
                <a:effectLst/>
                <a:latin typeface="source-serif-pro"/>
              </a:rPr>
              <a:t>Mesajların</a:t>
            </a:r>
            <a:r>
              <a:rPr lang="en-US" b="0" i="0" dirty="0">
                <a:solidFill>
                  <a:srgbClr val="292929"/>
                </a:solidFill>
                <a:effectLst/>
                <a:latin typeface="source-serif-pro"/>
              </a:rPr>
              <a:t> </a:t>
            </a:r>
            <a:r>
              <a:rPr lang="en-US" b="0" i="0" dirty="0" err="1">
                <a:solidFill>
                  <a:srgbClr val="292929"/>
                </a:solidFill>
                <a:effectLst/>
                <a:latin typeface="source-serif-pro"/>
              </a:rPr>
              <a:t>kalıcı</a:t>
            </a:r>
            <a:r>
              <a:rPr lang="en-US" b="0" i="0" dirty="0">
                <a:solidFill>
                  <a:srgbClr val="292929"/>
                </a:solidFill>
                <a:effectLst/>
                <a:latin typeface="source-serif-pro"/>
              </a:rPr>
              <a:t> </a:t>
            </a:r>
            <a:r>
              <a:rPr lang="en-US" b="0" i="0" dirty="0">
                <a:solidFill>
                  <a:schemeClr val="accent2">
                    <a:lumMod val="75000"/>
                  </a:schemeClr>
                </a:solidFill>
                <a:effectLst/>
                <a:latin typeface="source-serif-pro"/>
              </a:rPr>
              <a:t>(persistent) </a:t>
            </a:r>
            <a:r>
              <a:rPr lang="en-US" b="0" i="0" dirty="0" err="1">
                <a:solidFill>
                  <a:srgbClr val="292929"/>
                </a:solidFill>
                <a:effectLst/>
                <a:latin typeface="source-serif-pro"/>
              </a:rPr>
              <a:t>olması</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persistent </a:t>
            </a:r>
            <a:r>
              <a:rPr lang="en-US" b="0" i="0" dirty="0" err="1">
                <a:solidFill>
                  <a:srgbClr val="292929"/>
                </a:solidFill>
                <a:effectLst/>
                <a:latin typeface="source-serif-pro"/>
              </a:rPr>
              <a:t>modunda</a:t>
            </a:r>
            <a:r>
              <a:rPr lang="en-US" b="0" i="0" dirty="0">
                <a:solidFill>
                  <a:srgbClr val="292929"/>
                </a:solidFill>
                <a:effectLst/>
                <a:latin typeface="source-serif-pro"/>
              </a:rPr>
              <a:t> </a:t>
            </a:r>
            <a:r>
              <a:rPr lang="en-US" b="0" i="0" dirty="0" err="1">
                <a:solidFill>
                  <a:srgbClr val="292929"/>
                </a:solidFill>
                <a:effectLst/>
                <a:latin typeface="source-serif-pro"/>
              </a:rPr>
              <a:t>kullanmanız</a:t>
            </a:r>
            <a:r>
              <a:rPr lang="en-US" b="0" i="0" dirty="0">
                <a:solidFill>
                  <a:srgbClr val="292929"/>
                </a:solidFill>
                <a:effectLst/>
                <a:latin typeface="source-serif-pro"/>
              </a:rPr>
              <a:t> </a:t>
            </a:r>
            <a:r>
              <a:rPr lang="en-US" b="0" i="0" dirty="0" err="1">
                <a:solidFill>
                  <a:srgbClr val="292929"/>
                </a:solidFill>
                <a:effectLst/>
                <a:latin typeface="source-serif-pro"/>
              </a:rPr>
              <a:t>gerekmektedir</a:t>
            </a:r>
            <a:r>
              <a:rPr lang="en-US" b="0" i="0" dirty="0">
                <a:solidFill>
                  <a:srgbClr val="292929"/>
                </a:solidFill>
                <a:effectLst/>
                <a:latin typeface="source-serif-pro"/>
              </a:rPr>
              <a:t>. </a:t>
            </a:r>
            <a:r>
              <a:rPr lang="en-US" b="0" i="0" dirty="0" err="1">
                <a:solidFill>
                  <a:srgbClr val="292929"/>
                </a:solidFill>
                <a:effectLst/>
                <a:latin typeface="source-serif-pro"/>
              </a:rPr>
              <a:t>Aksi</a:t>
            </a:r>
            <a:r>
              <a:rPr lang="en-US" b="0" i="0" dirty="0">
                <a:solidFill>
                  <a:srgbClr val="292929"/>
                </a:solidFill>
                <a:effectLst/>
                <a:latin typeface="source-serif-pro"/>
              </a:rPr>
              <a:t> </a:t>
            </a:r>
            <a:r>
              <a:rPr lang="en-US" b="0" i="0" dirty="0" err="1">
                <a:solidFill>
                  <a:srgbClr val="292929"/>
                </a:solidFill>
                <a:effectLst/>
                <a:latin typeface="source-serif-pro"/>
              </a:rPr>
              <a:t>takdirde</a:t>
            </a:r>
            <a:r>
              <a:rPr lang="en-US" b="0" i="0" dirty="0">
                <a:solidFill>
                  <a:srgbClr val="292929"/>
                </a:solidFill>
                <a:effectLst/>
                <a:latin typeface="source-serif-pro"/>
              </a:rPr>
              <a:t> RabbitMQ </a:t>
            </a:r>
            <a:r>
              <a:rPr lang="en-US" b="0" i="0" dirty="0" err="1">
                <a:solidFill>
                  <a:srgbClr val="292929"/>
                </a:solidFill>
                <a:effectLst/>
                <a:latin typeface="source-serif-pro"/>
              </a:rPr>
              <a:t>servisi</a:t>
            </a:r>
            <a:r>
              <a:rPr lang="en-US" b="0" i="0" dirty="0">
                <a:solidFill>
                  <a:srgbClr val="292929"/>
                </a:solidFill>
                <a:effectLst/>
                <a:latin typeface="source-serif-pro"/>
              </a:rPr>
              <a:t> restart </a:t>
            </a:r>
            <a:r>
              <a:rPr lang="en-US" b="0" i="0" dirty="0" err="1">
                <a:solidFill>
                  <a:srgbClr val="292929"/>
                </a:solidFill>
                <a:effectLst/>
                <a:latin typeface="source-serif-pro"/>
              </a:rPr>
              <a:t>olduğunda</a:t>
            </a:r>
            <a:r>
              <a:rPr lang="en-US" b="0" i="0" dirty="0">
                <a:solidFill>
                  <a:srgbClr val="292929"/>
                </a:solidFill>
                <a:effectLst/>
                <a:latin typeface="source-serif-pro"/>
              </a:rPr>
              <a:t> </a:t>
            </a:r>
            <a:r>
              <a:rPr lang="en-US" b="0" i="0" dirty="0" err="1">
                <a:solidFill>
                  <a:srgbClr val="292929"/>
                </a:solidFill>
                <a:effectLst/>
                <a:latin typeface="source-serif-pro"/>
              </a:rPr>
              <a:t>tüm</a:t>
            </a:r>
            <a:r>
              <a:rPr lang="en-US" b="0" i="0" dirty="0">
                <a:solidFill>
                  <a:srgbClr val="292929"/>
                </a:solidFill>
                <a:effectLst/>
                <a:latin typeface="source-serif-pro"/>
              </a:rPr>
              <a:t> </a:t>
            </a:r>
            <a:r>
              <a:rPr lang="en-US" b="0" i="0" dirty="0" err="1">
                <a:solidFill>
                  <a:srgbClr val="292929"/>
                </a:solidFill>
                <a:effectLst/>
                <a:latin typeface="source-serif-pro"/>
              </a:rPr>
              <a:t>mesajlar</a:t>
            </a:r>
            <a:r>
              <a:rPr lang="en-US" b="0" i="0" dirty="0">
                <a:solidFill>
                  <a:srgbClr val="292929"/>
                </a:solidFill>
                <a:effectLst/>
                <a:latin typeface="source-serif-pro"/>
              </a:rPr>
              <a:t> </a:t>
            </a:r>
            <a:r>
              <a:rPr lang="en-US" b="0" i="0" dirty="0" err="1">
                <a:solidFill>
                  <a:srgbClr val="292929"/>
                </a:solidFill>
                <a:effectLst/>
                <a:latin typeface="source-serif-pro"/>
              </a:rPr>
              <a:t>kaybolacaktır</a:t>
            </a:r>
            <a:r>
              <a:rPr lang="en-US" b="0" i="0" dirty="0">
                <a:solidFill>
                  <a:srgbClr val="292929"/>
                </a:solidFill>
                <a:effectLst/>
                <a:latin typeface="source-serif-pro"/>
              </a:rPr>
              <a:t>.</a:t>
            </a:r>
          </a:p>
          <a:p>
            <a:endParaRPr lang="en-US" dirty="0"/>
          </a:p>
        </p:txBody>
      </p:sp>
    </p:spTree>
    <p:extLst>
      <p:ext uri="{BB962C8B-B14F-4D97-AF65-F5344CB8AC3E}">
        <p14:creationId xmlns:p14="http://schemas.microsoft.com/office/powerpoint/2010/main" val="4256132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828B9-6E6E-B9CD-B920-BA13E38CEA06}"/>
              </a:ext>
            </a:extLst>
          </p:cNvPr>
          <p:cNvSpPr>
            <a:spLocks noGrp="1"/>
          </p:cNvSpPr>
          <p:nvPr>
            <p:ph type="title"/>
          </p:nvPr>
        </p:nvSpPr>
        <p:spPr/>
        <p:txBody>
          <a:bodyPr/>
          <a:lstStyle/>
          <a:p>
            <a:r>
              <a:rPr lang="tr-TR" dirty="0">
                <a:solidFill>
                  <a:schemeClr val="accent2">
                    <a:lumMod val="75000"/>
                  </a:schemeClr>
                </a:solidFill>
              </a:rPr>
              <a:t>DOCKER Nedir ?</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9E72DF7E-56EB-A973-FEB8-6BC7A529B0B2}"/>
              </a:ext>
            </a:extLst>
          </p:cNvPr>
          <p:cNvSpPr>
            <a:spLocks noGrp="1"/>
          </p:cNvSpPr>
          <p:nvPr>
            <p:ph idx="1"/>
          </p:nvPr>
        </p:nvSpPr>
        <p:spPr/>
        <p:txBody>
          <a:bodyPr>
            <a:normAutofit/>
          </a:bodyPr>
          <a:lstStyle/>
          <a:p>
            <a:pPr marL="0" indent="0">
              <a:buNone/>
            </a:pPr>
            <a:r>
              <a:rPr lang="en-US" b="0" i="0" dirty="0">
                <a:solidFill>
                  <a:srgbClr val="292929"/>
                </a:solidFill>
                <a:effectLst/>
                <a:latin typeface="source-serif-pro"/>
              </a:rPr>
              <a:t>Docker, </a:t>
            </a:r>
            <a:r>
              <a:rPr lang="en-US" b="0" i="0" dirty="0" err="1">
                <a:solidFill>
                  <a:srgbClr val="000000"/>
                </a:solidFill>
                <a:effectLst/>
                <a:latin typeface="Inter"/>
              </a:rPr>
              <a:t>hafif</a:t>
            </a:r>
            <a:r>
              <a:rPr lang="en-US" b="0" i="0" dirty="0">
                <a:solidFill>
                  <a:srgbClr val="000000"/>
                </a:solidFill>
                <a:effectLst/>
                <a:latin typeface="Inter"/>
              </a:rPr>
              <a:t> </a:t>
            </a:r>
            <a:r>
              <a:rPr lang="en-US" b="0" i="0" dirty="0" err="1">
                <a:solidFill>
                  <a:srgbClr val="000000"/>
                </a:solidFill>
                <a:effectLst/>
                <a:latin typeface="Inter"/>
              </a:rPr>
              <a:t>sanallaştırılmış</a:t>
            </a:r>
            <a:r>
              <a:rPr lang="en-US" b="0" i="0" dirty="0">
                <a:solidFill>
                  <a:srgbClr val="000000"/>
                </a:solidFill>
                <a:effectLst/>
                <a:latin typeface="Inter"/>
              </a:rPr>
              <a:t> </a:t>
            </a:r>
            <a:r>
              <a:rPr lang="en-US" b="0" i="0" dirty="0" err="1">
                <a:solidFill>
                  <a:srgbClr val="000000"/>
                </a:solidFill>
                <a:effectLst/>
                <a:latin typeface="Inter"/>
              </a:rPr>
              <a:t>ortamlarda</a:t>
            </a:r>
            <a:r>
              <a:rPr lang="en-US" b="0" i="0" dirty="0">
                <a:solidFill>
                  <a:srgbClr val="000000"/>
                </a:solidFill>
                <a:effectLst/>
                <a:latin typeface="Inter"/>
              </a:rPr>
              <a:t> </a:t>
            </a:r>
            <a:r>
              <a:rPr lang="en-US" b="0" i="0" dirty="0" err="1">
                <a:solidFill>
                  <a:srgbClr val="000000"/>
                </a:solidFill>
                <a:effectLst/>
                <a:latin typeface="Inter"/>
              </a:rPr>
              <a:t>uygulamalar</a:t>
            </a:r>
            <a:r>
              <a:rPr lang="en-US" b="0" i="0" dirty="0">
                <a:solidFill>
                  <a:srgbClr val="000000"/>
                </a:solidFill>
                <a:effectLst/>
                <a:latin typeface="Inter"/>
              </a:rPr>
              <a:t> </a:t>
            </a:r>
            <a:r>
              <a:rPr lang="en-US" b="0" i="0" dirty="0" err="1">
                <a:solidFill>
                  <a:srgbClr val="000000"/>
                </a:solidFill>
                <a:effectLst/>
                <a:latin typeface="Inter"/>
              </a:rPr>
              <a:t>geliştirmek</a:t>
            </a:r>
            <a:r>
              <a:rPr lang="en-US" b="0" i="0" dirty="0">
                <a:solidFill>
                  <a:srgbClr val="000000"/>
                </a:solidFill>
                <a:effectLst/>
                <a:latin typeface="Inter"/>
              </a:rPr>
              <a:t>, </a:t>
            </a:r>
            <a:r>
              <a:rPr lang="en-US" b="0" i="0" dirty="0" err="1">
                <a:solidFill>
                  <a:srgbClr val="000000"/>
                </a:solidFill>
                <a:effectLst/>
                <a:latin typeface="Inter"/>
              </a:rPr>
              <a:t>dağıtmak</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a:t>
            </a:r>
            <a:r>
              <a:rPr lang="en-US" b="0" i="0" dirty="0" err="1">
                <a:solidFill>
                  <a:srgbClr val="000000"/>
                </a:solidFill>
                <a:effectLst/>
                <a:latin typeface="Inter"/>
              </a:rPr>
              <a:t>yönetmek</a:t>
            </a:r>
            <a:r>
              <a:rPr lang="en-US" b="0" i="0" dirty="0">
                <a:solidFill>
                  <a:srgbClr val="000000"/>
                </a:solidFill>
                <a:effectLst/>
                <a:latin typeface="Inter"/>
              </a:rPr>
              <a:t> </a:t>
            </a:r>
            <a:r>
              <a:rPr lang="en-US" b="0" i="0" dirty="0" err="1">
                <a:solidFill>
                  <a:srgbClr val="000000"/>
                </a:solidFill>
                <a:effectLst/>
                <a:latin typeface="Inter"/>
              </a:rPr>
              <a:t>için</a:t>
            </a:r>
            <a:r>
              <a:rPr lang="en-US" b="0" i="0" dirty="0">
                <a:solidFill>
                  <a:srgbClr val="000000"/>
                </a:solidFill>
                <a:effectLst/>
                <a:latin typeface="Inter"/>
              </a:rPr>
              <a:t> </a:t>
            </a:r>
            <a:r>
              <a:rPr lang="en-US" b="0" i="0" dirty="0" err="1">
                <a:solidFill>
                  <a:srgbClr val="000000"/>
                </a:solidFill>
                <a:effectLst/>
                <a:latin typeface="Inter"/>
              </a:rPr>
              <a:t>kullanılan</a:t>
            </a:r>
            <a:r>
              <a:rPr lang="en-US" b="0" i="0" dirty="0">
                <a:solidFill>
                  <a:srgbClr val="000000"/>
                </a:solidFill>
                <a:effectLst/>
                <a:latin typeface="Inter"/>
              </a:rPr>
              <a:t> </a:t>
            </a:r>
            <a:r>
              <a:rPr lang="en-US" b="0" i="0" dirty="0" err="1">
                <a:solidFill>
                  <a:srgbClr val="000000"/>
                </a:solidFill>
                <a:effectLst/>
                <a:latin typeface="Inter"/>
              </a:rPr>
              <a:t>açık</a:t>
            </a:r>
            <a:r>
              <a:rPr lang="en-US" b="0" i="0" dirty="0">
                <a:solidFill>
                  <a:srgbClr val="000000"/>
                </a:solidFill>
                <a:effectLst/>
                <a:latin typeface="Inter"/>
              </a:rPr>
              <a:t> </a:t>
            </a:r>
            <a:r>
              <a:rPr lang="en-US" b="0" i="0" dirty="0" err="1">
                <a:solidFill>
                  <a:srgbClr val="000000"/>
                </a:solidFill>
                <a:effectLst/>
                <a:latin typeface="Inter"/>
              </a:rPr>
              <a:t>kaynaklı</a:t>
            </a:r>
            <a:r>
              <a:rPr lang="en-US" b="0" i="0" dirty="0">
                <a:solidFill>
                  <a:srgbClr val="000000"/>
                </a:solidFill>
                <a:effectLst/>
                <a:latin typeface="Inter"/>
              </a:rPr>
              <a:t> </a:t>
            </a:r>
            <a:r>
              <a:rPr lang="en-US" b="0" i="0" dirty="0" err="1">
                <a:solidFill>
                  <a:srgbClr val="000000"/>
                </a:solidFill>
                <a:effectLst/>
                <a:latin typeface="Inter"/>
              </a:rPr>
              <a:t>bir</a:t>
            </a:r>
            <a:r>
              <a:rPr lang="en-US" b="0" i="0" dirty="0">
                <a:solidFill>
                  <a:srgbClr val="000000"/>
                </a:solidFill>
                <a:effectLst/>
                <a:latin typeface="Inter"/>
              </a:rPr>
              <a:t> </a:t>
            </a:r>
            <a:r>
              <a:rPr lang="en-US" b="0" i="0" dirty="0" err="1">
                <a:solidFill>
                  <a:srgbClr val="000000"/>
                </a:solidFill>
                <a:effectLst/>
                <a:latin typeface="Inter"/>
              </a:rPr>
              <a:t>kapsayıcı</a:t>
            </a:r>
            <a:r>
              <a:rPr lang="en-US" b="0" i="0" dirty="0">
                <a:solidFill>
                  <a:srgbClr val="000000"/>
                </a:solidFill>
                <a:effectLst/>
                <a:latin typeface="Inter"/>
              </a:rPr>
              <a:t> </a:t>
            </a:r>
            <a:r>
              <a:rPr lang="en-US" b="0" i="0" dirty="0" err="1">
                <a:solidFill>
                  <a:srgbClr val="000000"/>
                </a:solidFill>
                <a:effectLst/>
                <a:latin typeface="Inter"/>
              </a:rPr>
              <a:t>platformudur</a:t>
            </a:r>
            <a:r>
              <a:rPr lang="en-US" b="0" i="0" dirty="0">
                <a:solidFill>
                  <a:srgbClr val="292929"/>
                </a:solidFill>
                <a:effectLst/>
                <a:latin typeface="source-serif-pro"/>
              </a:rPr>
              <a:t>.</a:t>
            </a:r>
            <a:r>
              <a:rPr lang="tr-TR" b="0" i="0" dirty="0">
                <a:solidFill>
                  <a:srgbClr val="292929"/>
                </a:solidFill>
                <a:effectLst/>
                <a:latin typeface="source-serif-pro"/>
              </a:rPr>
              <a:t> Linux Kernel’e eklenen Linux Containers (LXC) üzerine kurulu bir altyapıya sahiptir.</a:t>
            </a:r>
            <a:endParaRPr lang="tr-TR" dirty="0">
              <a:solidFill>
                <a:srgbClr val="292929"/>
              </a:solidFill>
              <a:latin typeface="source-serif-pro"/>
            </a:endParaRPr>
          </a:p>
        </p:txBody>
      </p:sp>
      <p:pic>
        <p:nvPicPr>
          <p:cNvPr id="5" name="Picture 4" descr="Graphical user interface, website&#10;&#10;Description automatically generated">
            <a:extLst>
              <a:ext uri="{FF2B5EF4-FFF2-40B4-BE49-F238E27FC236}">
                <a16:creationId xmlns:a16="http://schemas.microsoft.com/office/drawing/2014/main" id="{C70298E0-037B-86B1-39AC-B9C83CB30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3244" y="3429000"/>
            <a:ext cx="6238408" cy="3316622"/>
          </a:xfrm>
          <a:prstGeom prst="rect">
            <a:avLst/>
          </a:prstGeom>
        </p:spPr>
      </p:pic>
    </p:spTree>
    <p:extLst>
      <p:ext uri="{BB962C8B-B14F-4D97-AF65-F5344CB8AC3E}">
        <p14:creationId xmlns:p14="http://schemas.microsoft.com/office/powerpoint/2010/main" val="2787201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4D9F6-D5DF-C018-CF12-AF8393A7751A}"/>
              </a:ext>
            </a:extLst>
          </p:cNvPr>
          <p:cNvSpPr>
            <a:spLocks noGrp="1"/>
          </p:cNvSpPr>
          <p:nvPr>
            <p:ph type="title"/>
          </p:nvPr>
        </p:nvSpPr>
        <p:spPr/>
        <p:txBody>
          <a:bodyPr/>
          <a:lstStyle/>
          <a:p>
            <a:r>
              <a:rPr lang="tr-TR" dirty="0">
                <a:solidFill>
                  <a:schemeClr val="accent2">
                    <a:lumMod val="75000"/>
                  </a:schemeClr>
                </a:solidFill>
              </a:rPr>
              <a:t>DOCKER Nedir ?</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63F5AA2-437B-1943-7190-705E81371B78}"/>
              </a:ext>
            </a:extLst>
          </p:cNvPr>
          <p:cNvSpPr>
            <a:spLocks noGrp="1"/>
          </p:cNvSpPr>
          <p:nvPr>
            <p:ph idx="1"/>
          </p:nvPr>
        </p:nvSpPr>
        <p:spPr/>
        <p:txBody>
          <a:bodyPr/>
          <a:lstStyle/>
          <a:p>
            <a:pPr marL="0" indent="0">
              <a:buNone/>
            </a:pPr>
            <a:r>
              <a:rPr lang="tr-TR" b="0" i="0" dirty="0">
                <a:solidFill>
                  <a:srgbClr val="292929"/>
                </a:solidFill>
                <a:effectLst/>
                <a:latin typeface="source-serif-pro"/>
              </a:rPr>
              <a:t>** </a:t>
            </a:r>
            <a:r>
              <a:rPr lang="en-US" b="0" i="0" dirty="0">
                <a:solidFill>
                  <a:srgbClr val="292929"/>
                </a:solidFill>
                <a:effectLst/>
                <a:latin typeface="source-serif-pro"/>
              </a:rPr>
              <a:t>Mac </a:t>
            </a:r>
            <a:r>
              <a:rPr lang="en-US" b="0" i="0" dirty="0" err="1">
                <a:solidFill>
                  <a:srgbClr val="292929"/>
                </a:solidFill>
                <a:effectLst/>
                <a:latin typeface="source-serif-pro"/>
              </a:rPr>
              <a:t>ve</a:t>
            </a:r>
            <a:r>
              <a:rPr lang="en-US" b="0" i="0" dirty="0">
                <a:solidFill>
                  <a:srgbClr val="292929"/>
                </a:solidFill>
                <a:effectLst/>
                <a:latin typeface="source-serif-pro"/>
              </a:rPr>
              <a:t> Windows </a:t>
            </a:r>
            <a:r>
              <a:rPr lang="en-US" b="0" i="0" dirty="0" err="1">
                <a:solidFill>
                  <a:srgbClr val="292929"/>
                </a:solidFill>
                <a:effectLst/>
                <a:latin typeface="source-serif-pro"/>
              </a:rPr>
              <a:t>üzerinde</a:t>
            </a:r>
            <a:r>
              <a:rPr lang="en-US" b="0" i="0" dirty="0">
                <a:solidFill>
                  <a:srgbClr val="292929"/>
                </a:solidFill>
                <a:effectLst/>
                <a:latin typeface="source-serif-pro"/>
              </a:rPr>
              <a:t> docker </a:t>
            </a:r>
            <a:r>
              <a:rPr lang="en-US" b="0" i="0" dirty="0" err="1">
                <a:solidFill>
                  <a:srgbClr val="292929"/>
                </a:solidFill>
                <a:effectLst/>
                <a:latin typeface="source-serif-pro"/>
              </a:rPr>
              <a:t>çalıştırıp</a:t>
            </a:r>
            <a:r>
              <a:rPr lang="en-US" b="0" i="0" dirty="0">
                <a:solidFill>
                  <a:srgbClr val="292929"/>
                </a:solidFill>
                <a:effectLst/>
                <a:latin typeface="source-serif-pro"/>
              </a:rPr>
              <a:t> </a:t>
            </a:r>
            <a:r>
              <a:rPr lang="en-US" b="0" i="0" dirty="0" err="1">
                <a:solidFill>
                  <a:srgbClr val="292929"/>
                </a:solidFill>
                <a:effectLst/>
                <a:latin typeface="source-serif-pro"/>
              </a:rPr>
              <a:t>kurarsanız</a:t>
            </a:r>
            <a:r>
              <a:rPr lang="en-US" b="0" i="0" dirty="0">
                <a:solidFill>
                  <a:srgbClr val="292929"/>
                </a:solidFill>
                <a:effectLst/>
                <a:latin typeface="source-serif-pro"/>
              </a:rPr>
              <a:t> docker </a:t>
            </a:r>
            <a:r>
              <a:rPr lang="en-US" b="0" i="0" dirty="0" err="1">
                <a:solidFill>
                  <a:srgbClr val="292929"/>
                </a:solidFill>
                <a:effectLst/>
                <a:latin typeface="source-serif-pro"/>
              </a:rPr>
              <a:t>kendisi</a:t>
            </a:r>
            <a:r>
              <a:rPr lang="en-US" b="0" i="0" dirty="0">
                <a:solidFill>
                  <a:srgbClr val="292929"/>
                </a:solidFill>
                <a:effectLst/>
                <a:latin typeface="source-serif-pro"/>
              </a:rPr>
              <a:t> </a:t>
            </a:r>
            <a:r>
              <a:rPr lang="en-US" b="0" i="0" dirty="0" err="1">
                <a:solidFill>
                  <a:srgbClr val="292929"/>
                </a:solidFill>
                <a:effectLst/>
                <a:latin typeface="source-serif-pro"/>
              </a:rPr>
              <a:t>sanal</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sunucu</a:t>
            </a:r>
            <a:r>
              <a:rPr lang="en-US" b="0" i="0" dirty="0">
                <a:solidFill>
                  <a:srgbClr val="292929"/>
                </a:solidFill>
                <a:effectLst/>
                <a:latin typeface="source-serif-pro"/>
              </a:rPr>
              <a:t> </a:t>
            </a:r>
            <a:r>
              <a:rPr lang="en-US" b="0" i="0" dirty="0" err="1">
                <a:solidFill>
                  <a:srgbClr val="292929"/>
                </a:solidFill>
                <a:effectLst/>
                <a:latin typeface="source-serif-pro"/>
              </a:rPr>
              <a:t>kurup</a:t>
            </a:r>
            <a:r>
              <a:rPr lang="en-US" b="0" i="0" dirty="0">
                <a:solidFill>
                  <a:srgbClr val="292929"/>
                </a:solidFill>
                <a:effectLst/>
                <a:latin typeface="source-serif-pro"/>
              </a:rPr>
              <a:t> </a:t>
            </a:r>
            <a:r>
              <a:rPr lang="en-US" b="0" i="0" dirty="0" err="1">
                <a:solidFill>
                  <a:srgbClr val="292929"/>
                </a:solidFill>
                <a:effectLst/>
                <a:latin typeface="source-serif-pro"/>
              </a:rPr>
              <a:t>kendisini</a:t>
            </a:r>
            <a:r>
              <a:rPr lang="en-US" b="0" i="0" dirty="0">
                <a:solidFill>
                  <a:srgbClr val="292929"/>
                </a:solidFill>
                <a:effectLst/>
                <a:latin typeface="source-serif-pro"/>
              </a:rPr>
              <a:t> </a:t>
            </a:r>
            <a:r>
              <a:rPr lang="en-US" b="0" i="0" dirty="0" err="1">
                <a:solidFill>
                  <a:srgbClr val="292929"/>
                </a:solidFill>
                <a:effectLst/>
                <a:latin typeface="source-serif-pro"/>
              </a:rPr>
              <a:t>onun</a:t>
            </a:r>
            <a:r>
              <a:rPr lang="en-US" b="0" i="0" dirty="0">
                <a:solidFill>
                  <a:srgbClr val="292929"/>
                </a:solidFill>
                <a:effectLst/>
                <a:latin typeface="source-serif-pro"/>
              </a:rPr>
              <a:t> </a:t>
            </a:r>
            <a:r>
              <a:rPr lang="en-US" b="0" i="0" dirty="0" err="1">
                <a:solidFill>
                  <a:srgbClr val="292929"/>
                </a:solidFill>
                <a:effectLst/>
                <a:latin typeface="source-serif-pro"/>
              </a:rPr>
              <a:t>üstünde</a:t>
            </a:r>
            <a:r>
              <a:rPr lang="en-US" b="0" i="0" dirty="0">
                <a:solidFill>
                  <a:srgbClr val="292929"/>
                </a:solidFill>
                <a:effectLst/>
                <a:latin typeface="source-serif-pro"/>
              </a:rPr>
              <a:t> </a:t>
            </a:r>
            <a:r>
              <a:rPr lang="en-US" b="0" i="0" dirty="0" err="1">
                <a:solidFill>
                  <a:srgbClr val="292929"/>
                </a:solidFill>
                <a:effectLst/>
                <a:latin typeface="source-serif-pro"/>
              </a:rPr>
              <a:t>koşturu</a:t>
            </a:r>
            <a:r>
              <a:rPr lang="tr-TR" b="0" i="0" dirty="0">
                <a:solidFill>
                  <a:srgbClr val="292929"/>
                </a:solidFill>
                <a:effectLst/>
                <a:latin typeface="source-serif-pro"/>
              </a:rPr>
              <a:t>r. </a:t>
            </a:r>
            <a:r>
              <a:rPr lang="en-US" b="0" i="0" dirty="0">
                <a:solidFill>
                  <a:srgbClr val="292929"/>
                </a:solidFill>
                <a:effectLst/>
                <a:latin typeface="source-serif-pro"/>
              </a:rPr>
              <a:t> Bu </a:t>
            </a:r>
            <a:r>
              <a:rPr lang="en-US" b="0" i="0" dirty="0" err="1">
                <a:solidFill>
                  <a:srgbClr val="292929"/>
                </a:solidFill>
                <a:effectLst/>
                <a:latin typeface="source-serif-pro"/>
              </a:rPr>
              <a:t>yüzden</a:t>
            </a:r>
            <a:r>
              <a:rPr lang="en-US" b="0" i="0" dirty="0">
                <a:solidFill>
                  <a:srgbClr val="292929"/>
                </a:solidFill>
                <a:effectLst/>
                <a:latin typeface="source-serif-pro"/>
              </a:rPr>
              <a:t> docker </a:t>
            </a:r>
            <a:r>
              <a:rPr lang="en-US" b="0" i="0" dirty="0" err="1">
                <a:solidFill>
                  <a:srgbClr val="292929"/>
                </a:solidFill>
                <a:effectLst/>
                <a:latin typeface="source-serif-pro"/>
              </a:rPr>
              <a:t>içerisindeki</a:t>
            </a:r>
            <a:r>
              <a:rPr lang="en-US" b="0" i="0" dirty="0">
                <a:solidFill>
                  <a:srgbClr val="292929"/>
                </a:solidFill>
                <a:effectLst/>
                <a:latin typeface="source-serif-pro"/>
              </a:rPr>
              <a:t> </a:t>
            </a:r>
            <a:r>
              <a:rPr lang="en-US" b="0" i="0" dirty="0" err="1">
                <a:solidFill>
                  <a:srgbClr val="292929"/>
                </a:solidFill>
                <a:effectLst/>
                <a:latin typeface="source-serif-pro"/>
              </a:rPr>
              <a:t>bazı</a:t>
            </a:r>
            <a:r>
              <a:rPr lang="en-US" b="0" i="0" dirty="0">
                <a:solidFill>
                  <a:srgbClr val="292929"/>
                </a:solidFill>
                <a:effectLst/>
                <a:latin typeface="source-serif-pro"/>
              </a:rPr>
              <a:t> </a:t>
            </a:r>
            <a:r>
              <a:rPr lang="en-US" b="0" i="0" dirty="0" err="1">
                <a:solidFill>
                  <a:srgbClr val="292929"/>
                </a:solidFill>
                <a:effectLst/>
                <a:latin typeface="source-serif-pro"/>
              </a:rPr>
              <a:t>dosyalara</a:t>
            </a:r>
            <a:r>
              <a:rPr lang="en-US" b="0" i="0" dirty="0">
                <a:solidFill>
                  <a:srgbClr val="292929"/>
                </a:solidFill>
                <a:effectLst/>
                <a:latin typeface="source-serif-pro"/>
              </a:rPr>
              <a:t> </a:t>
            </a:r>
            <a:r>
              <a:rPr lang="en-US" b="0" i="0" dirty="0" err="1">
                <a:solidFill>
                  <a:srgbClr val="292929"/>
                </a:solidFill>
                <a:effectLst/>
                <a:latin typeface="source-serif-pro"/>
              </a:rPr>
              <a:t>eriş</a:t>
            </a:r>
            <a:r>
              <a:rPr lang="tr-TR" b="0" i="0" dirty="0">
                <a:solidFill>
                  <a:srgbClr val="292929"/>
                </a:solidFill>
                <a:effectLst/>
                <a:latin typeface="source-serif-pro"/>
              </a:rPr>
              <a:t>ilmez olur.</a:t>
            </a:r>
          </a:p>
          <a:p>
            <a:endParaRPr lang="tr-TR" dirty="0"/>
          </a:p>
          <a:p>
            <a:pPr marL="0" indent="0">
              <a:buNone/>
            </a:pPr>
            <a:r>
              <a:rPr lang="tr-TR" b="0" i="0" dirty="0">
                <a:solidFill>
                  <a:srgbClr val="292929"/>
                </a:solidFill>
                <a:effectLst/>
                <a:latin typeface="source-serif-pro"/>
              </a:rPr>
              <a:t>** </a:t>
            </a:r>
            <a:r>
              <a:rPr lang="en-US" b="0" i="0" dirty="0" err="1">
                <a:solidFill>
                  <a:srgbClr val="292929"/>
                </a:solidFill>
                <a:effectLst/>
                <a:latin typeface="source-serif-pro"/>
              </a:rPr>
              <a:t>Ancak</a:t>
            </a:r>
            <a:r>
              <a:rPr lang="en-US" b="0" i="0" dirty="0">
                <a:solidFill>
                  <a:srgbClr val="292929"/>
                </a:solidFill>
                <a:effectLst/>
                <a:latin typeface="source-serif-pro"/>
              </a:rPr>
              <a:t> production da </a:t>
            </a:r>
            <a:r>
              <a:rPr lang="en-US" b="0" i="0" dirty="0" err="1">
                <a:solidFill>
                  <a:srgbClr val="292929"/>
                </a:solidFill>
                <a:effectLst/>
                <a:latin typeface="source-serif-pro"/>
              </a:rPr>
              <a:t>linux</a:t>
            </a:r>
            <a:r>
              <a:rPr lang="en-US" b="0" i="0" dirty="0">
                <a:solidFill>
                  <a:srgbClr val="292929"/>
                </a:solidFill>
                <a:effectLst/>
                <a:latin typeface="source-serif-pro"/>
              </a:rPr>
              <a:t> </a:t>
            </a:r>
            <a:r>
              <a:rPr lang="en-US" b="0" i="0" dirty="0" err="1">
                <a:solidFill>
                  <a:srgbClr val="292929"/>
                </a:solidFill>
                <a:effectLst/>
                <a:latin typeface="source-serif-pro"/>
              </a:rPr>
              <a:t>üzerinde</a:t>
            </a:r>
            <a:r>
              <a:rPr lang="en-US" b="0" i="0" dirty="0">
                <a:solidFill>
                  <a:srgbClr val="292929"/>
                </a:solidFill>
                <a:effectLst/>
                <a:latin typeface="source-serif-pro"/>
              </a:rPr>
              <a:t> </a:t>
            </a:r>
            <a:r>
              <a:rPr lang="en-US" b="0" i="0" dirty="0" err="1">
                <a:solidFill>
                  <a:srgbClr val="292929"/>
                </a:solidFill>
                <a:effectLst/>
                <a:latin typeface="source-serif-pro"/>
              </a:rPr>
              <a:t>koşarken</a:t>
            </a:r>
            <a:r>
              <a:rPr lang="en-US" b="0" i="0" dirty="0">
                <a:solidFill>
                  <a:srgbClr val="292929"/>
                </a:solidFill>
                <a:effectLst/>
                <a:latin typeface="source-serif-pro"/>
              </a:rPr>
              <a:t> docker a 100% hakim </a:t>
            </a:r>
            <a:r>
              <a:rPr lang="en-US" b="0" i="0" dirty="0" err="1">
                <a:solidFill>
                  <a:srgbClr val="292929"/>
                </a:solidFill>
                <a:effectLst/>
                <a:latin typeface="source-serif-pro"/>
              </a:rPr>
              <a:t>oluyoruz</a:t>
            </a:r>
            <a:r>
              <a:rPr lang="en-US" b="0" i="0" dirty="0">
                <a:solidFill>
                  <a:srgbClr val="292929"/>
                </a:solidFill>
                <a:effectLst/>
                <a:latin typeface="source-serif-pro"/>
              </a:rPr>
              <a:t>.</a:t>
            </a:r>
            <a:endParaRPr lang="en-US" dirty="0"/>
          </a:p>
        </p:txBody>
      </p:sp>
      <p:pic>
        <p:nvPicPr>
          <p:cNvPr id="5" name="Picture 4" descr="Diagram&#10;&#10;Description automatically generated">
            <a:extLst>
              <a:ext uri="{FF2B5EF4-FFF2-40B4-BE49-F238E27FC236}">
                <a16:creationId xmlns:a16="http://schemas.microsoft.com/office/drawing/2014/main" id="{7BC50BF2-8D0D-B7DA-A5AA-1E534EDA5C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812" y="4603115"/>
            <a:ext cx="6880860" cy="1889760"/>
          </a:xfrm>
          <a:prstGeom prst="rect">
            <a:avLst/>
          </a:prstGeom>
        </p:spPr>
      </p:pic>
    </p:spTree>
    <p:extLst>
      <p:ext uri="{BB962C8B-B14F-4D97-AF65-F5344CB8AC3E}">
        <p14:creationId xmlns:p14="http://schemas.microsoft.com/office/powerpoint/2010/main" val="1201917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D453A-C2BC-3725-E6E3-F7A01ADC0241}"/>
              </a:ext>
            </a:extLst>
          </p:cNvPr>
          <p:cNvSpPr>
            <a:spLocks noGrp="1"/>
          </p:cNvSpPr>
          <p:nvPr>
            <p:ph type="title"/>
          </p:nvPr>
        </p:nvSpPr>
        <p:spPr/>
        <p:txBody>
          <a:bodyPr/>
          <a:lstStyle/>
          <a:p>
            <a:r>
              <a:rPr lang="tr-TR" dirty="0">
                <a:solidFill>
                  <a:schemeClr val="accent2">
                    <a:lumMod val="75000"/>
                  </a:schemeClr>
                </a:solidFill>
              </a:rPr>
              <a:t>Docker vs Virtual Machine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25F7E61-270B-E38E-4EF7-E9F1D9F3F92B}"/>
              </a:ext>
            </a:extLst>
          </p:cNvPr>
          <p:cNvSpPr>
            <a:spLocks noGrp="1"/>
          </p:cNvSpPr>
          <p:nvPr>
            <p:ph idx="1"/>
          </p:nvPr>
        </p:nvSpPr>
        <p:spPr/>
        <p:txBody>
          <a:bodyPr/>
          <a:lstStyle/>
          <a:p>
            <a:pPr marL="0" indent="0">
              <a:buNone/>
            </a:pPr>
            <a:r>
              <a:rPr lang="en-US" b="0" i="0" dirty="0">
                <a:solidFill>
                  <a:srgbClr val="292929"/>
                </a:solidFill>
                <a:effectLst/>
                <a:latin typeface="source-serif-pro"/>
              </a:rPr>
              <a:t>Docker </a:t>
            </a:r>
            <a:r>
              <a:rPr lang="en-US" b="0" i="0" dirty="0" err="1">
                <a:solidFill>
                  <a:srgbClr val="292929"/>
                </a:solidFill>
                <a:effectLst/>
                <a:latin typeface="source-serif-pro"/>
              </a:rPr>
              <a:t>sanal</a:t>
            </a:r>
            <a:r>
              <a:rPr lang="en-US" b="0" i="0" dirty="0">
                <a:solidFill>
                  <a:srgbClr val="292929"/>
                </a:solidFill>
                <a:effectLst/>
                <a:latin typeface="source-serif-pro"/>
              </a:rPr>
              <a:t> </a:t>
            </a:r>
            <a:r>
              <a:rPr lang="en-US" b="0" i="0" dirty="0" err="1">
                <a:solidFill>
                  <a:srgbClr val="292929"/>
                </a:solidFill>
                <a:effectLst/>
                <a:latin typeface="source-serif-pro"/>
              </a:rPr>
              <a:t>makineden</a:t>
            </a:r>
            <a:r>
              <a:rPr lang="en-US" b="0" i="0" dirty="0">
                <a:solidFill>
                  <a:srgbClr val="292929"/>
                </a:solidFill>
                <a:effectLst/>
                <a:latin typeface="source-serif-pro"/>
              </a:rPr>
              <a:t> </a:t>
            </a:r>
            <a:r>
              <a:rPr lang="en-US" b="0" i="0" dirty="0" err="1">
                <a:solidFill>
                  <a:srgbClr val="292929"/>
                </a:solidFill>
                <a:effectLst/>
                <a:latin typeface="source-serif-pro"/>
              </a:rPr>
              <a:t>farklı</a:t>
            </a:r>
            <a:r>
              <a:rPr lang="en-US" b="0" i="0" dirty="0">
                <a:solidFill>
                  <a:srgbClr val="292929"/>
                </a:solidFill>
                <a:effectLst/>
                <a:latin typeface="source-serif-pro"/>
              </a:rPr>
              <a:t> </a:t>
            </a:r>
            <a:r>
              <a:rPr lang="en-US" b="0" i="0" dirty="0" err="1">
                <a:solidFill>
                  <a:srgbClr val="292929"/>
                </a:solidFill>
                <a:effectLst/>
                <a:latin typeface="source-serif-pro"/>
              </a:rPr>
              <a:t>olarak</a:t>
            </a:r>
            <a:r>
              <a:rPr lang="en-US" b="0" i="0" dirty="0">
                <a:solidFill>
                  <a:srgbClr val="292929"/>
                </a:solidFill>
                <a:effectLst/>
                <a:latin typeface="source-serif-pro"/>
              </a:rPr>
              <a:t> , </a:t>
            </a:r>
            <a:r>
              <a:rPr lang="en-US" b="0" i="0" dirty="0" err="1">
                <a:solidFill>
                  <a:srgbClr val="292929"/>
                </a:solidFill>
                <a:effectLst/>
                <a:latin typeface="source-serif-pro"/>
              </a:rPr>
              <a:t>bütün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sanal</a:t>
            </a:r>
            <a:r>
              <a:rPr lang="en-US" b="0" i="0" dirty="0">
                <a:solidFill>
                  <a:srgbClr val="292929"/>
                </a:solidFill>
                <a:effectLst/>
                <a:latin typeface="source-serif-pro"/>
              </a:rPr>
              <a:t> </a:t>
            </a:r>
            <a:r>
              <a:rPr lang="en-US" b="0" i="0" dirty="0" err="1">
                <a:solidFill>
                  <a:srgbClr val="292929"/>
                </a:solidFill>
                <a:effectLst/>
                <a:latin typeface="source-serif-pro"/>
              </a:rPr>
              <a:t>işletim</a:t>
            </a:r>
            <a:r>
              <a:rPr lang="en-US" b="0" i="0" dirty="0">
                <a:solidFill>
                  <a:srgbClr val="292929"/>
                </a:solidFill>
                <a:effectLst/>
                <a:latin typeface="source-serif-pro"/>
              </a:rPr>
              <a:t> </a:t>
            </a:r>
            <a:r>
              <a:rPr lang="en-US" b="0" i="0" dirty="0" err="1">
                <a:solidFill>
                  <a:srgbClr val="292929"/>
                </a:solidFill>
                <a:effectLst/>
                <a:latin typeface="source-serif-pro"/>
              </a:rPr>
              <a:t>sistemi</a:t>
            </a:r>
            <a:r>
              <a:rPr lang="en-US" b="0" i="0" dirty="0">
                <a:solidFill>
                  <a:srgbClr val="292929"/>
                </a:solidFill>
                <a:effectLst/>
                <a:latin typeface="source-serif-pro"/>
              </a:rPr>
              <a:t> </a:t>
            </a:r>
            <a:r>
              <a:rPr lang="en-US" b="0" i="0" dirty="0" err="1">
                <a:solidFill>
                  <a:srgbClr val="292929"/>
                </a:solidFill>
                <a:effectLst/>
                <a:latin typeface="source-serif-pro"/>
              </a:rPr>
              <a:t>oluşturmak</a:t>
            </a:r>
            <a:r>
              <a:rPr lang="en-US" b="0" i="0" dirty="0">
                <a:solidFill>
                  <a:srgbClr val="292929"/>
                </a:solidFill>
                <a:effectLst/>
                <a:latin typeface="source-serif-pro"/>
              </a:rPr>
              <a:t> </a:t>
            </a:r>
            <a:r>
              <a:rPr lang="en-US" b="0" i="0" dirty="0" err="1">
                <a:solidFill>
                  <a:srgbClr val="292929"/>
                </a:solidFill>
                <a:effectLst/>
                <a:latin typeface="source-serif-pro"/>
              </a:rPr>
              <a:t>yerine</a:t>
            </a:r>
            <a:r>
              <a:rPr lang="en-US" b="0" i="0" dirty="0">
                <a:solidFill>
                  <a:srgbClr val="292929"/>
                </a:solidFill>
                <a:effectLst/>
                <a:latin typeface="source-serif-pro"/>
              </a:rPr>
              <a:t> , </a:t>
            </a:r>
            <a:r>
              <a:rPr lang="en-US" b="0" i="0" dirty="0" err="1">
                <a:solidFill>
                  <a:srgbClr val="292929"/>
                </a:solidFill>
                <a:effectLst/>
                <a:latin typeface="source-serif-pro"/>
              </a:rPr>
              <a:t>linux</a:t>
            </a:r>
            <a:r>
              <a:rPr lang="en-US" b="0" i="0" dirty="0">
                <a:solidFill>
                  <a:srgbClr val="292929"/>
                </a:solidFill>
                <a:effectLst/>
                <a:latin typeface="source-serif-pro"/>
              </a:rPr>
              <a:t> </a:t>
            </a:r>
            <a:r>
              <a:rPr lang="en-US" b="0" i="0" dirty="0" err="1">
                <a:solidFill>
                  <a:srgbClr val="292929"/>
                </a:solidFill>
                <a:effectLst/>
                <a:latin typeface="source-serif-pro"/>
              </a:rPr>
              <a:t>çekirdeğini</a:t>
            </a:r>
            <a:r>
              <a:rPr lang="en-US" b="0" i="0" dirty="0">
                <a:solidFill>
                  <a:srgbClr val="292929"/>
                </a:solidFill>
                <a:effectLst/>
                <a:latin typeface="source-serif-pro"/>
              </a:rPr>
              <a:t> </a:t>
            </a:r>
            <a:r>
              <a:rPr lang="en-US" b="0" i="0" dirty="0" err="1">
                <a:solidFill>
                  <a:srgbClr val="292929"/>
                </a:solidFill>
                <a:effectLst/>
                <a:latin typeface="source-serif-pro"/>
              </a:rPr>
              <a:t>paylaşarak</a:t>
            </a:r>
            <a:r>
              <a:rPr lang="en-US" b="0" i="0" dirty="0">
                <a:solidFill>
                  <a:srgbClr val="292929"/>
                </a:solidFill>
                <a:effectLst/>
                <a:latin typeface="source-serif-pro"/>
              </a:rPr>
              <a:t> </a:t>
            </a:r>
            <a:r>
              <a:rPr lang="en-US" b="0" i="0" dirty="0" err="1">
                <a:solidFill>
                  <a:srgbClr val="292929"/>
                </a:solidFill>
                <a:effectLst/>
                <a:latin typeface="source-serif-pro"/>
              </a:rPr>
              <a:t>birbirinden</a:t>
            </a:r>
            <a:r>
              <a:rPr lang="en-US" b="0" i="0" dirty="0">
                <a:solidFill>
                  <a:srgbClr val="292929"/>
                </a:solidFill>
                <a:effectLst/>
                <a:latin typeface="source-serif-pro"/>
              </a:rPr>
              <a:t> </a:t>
            </a:r>
            <a:r>
              <a:rPr lang="en-US" b="0" i="0" dirty="0" err="1">
                <a:solidFill>
                  <a:srgbClr val="292929"/>
                </a:solidFill>
                <a:effectLst/>
                <a:latin typeface="source-serif-pro"/>
              </a:rPr>
              <a:t>izole</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şekilde</a:t>
            </a:r>
            <a:r>
              <a:rPr lang="en-US" b="0" i="0" dirty="0">
                <a:solidFill>
                  <a:srgbClr val="292929"/>
                </a:solidFill>
                <a:effectLst/>
                <a:latin typeface="source-serif-pro"/>
              </a:rPr>
              <a:t> </a:t>
            </a:r>
            <a:r>
              <a:rPr lang="en-US" b="0" i="0" dirty="0" err="1">
                <a:solidFill>
                  <a:srgbClr val="292929"/>
                </a:solidFill>
                <a:effectLst/>
                <a:latin typeface="source-serif-pro"/>
              </a:rPr>
              <a:t>sistemi</a:t>
            </a:r>
            <a:r>
              <a:rPr lang="tr-TR" b="0" i="0" dirty="0">
                <a:solidFill>
                  <a:srgbClr val="292929"/>
                </a:solidFill>
                <a:effectLst/>
                <a:latin typeface="source-serif-pro"/>
              </a:rPr>
              <a:t>n</a:t>
            </a:r>
            <a:r>
              <a:rPr lang="en-US" b="0" i="0" dirty="0">
                <a:solidFill>
                  <a:srgbClr val="292929"/>
                </a:solidFill>
                <a:effectLst/>
                <a:latin typeface="source-serif-pro"/>
              </a:rPr>
              <a:t> </a:t>
            </a:r>
            <a:r>
              <a:rPr lang="en-US" b="0" i="0" dirty="0" err="1">
                <a:solidFill>
                  <a:srgbClr val="292929"/>
                </a:solidFill>
                <a:effectLst/>
                <a:latin typeface="source-serif-pro"/>
              </a:rPr>
              <a:t>kullanmasına</a:t>
            </a:r>
            <a:r>
              <a:rPr lang="en-US" b="0" i="0" dirty="0">
                <a:solidFill>
                  <a:srgbClr val="292929"/>
                </a:solidFill>
                <a:effectLst/>
                <a:latin typeface="source-serif-pro"/>
              </a:rPr>
              <a:t> </a:t>
            </a:r>
            <a:r>
              <a:rPr lang="en-US" b="0" i="0" dirty="0" err="1">
                <a:solidFill>
                  <a:srgbClr val="292929"/>
                </a:solidFill>
                <a:effectLst/>
                <a:latin typeface="source-serif-pro"/>
              </a:rPr>
              <a:t>olanak</a:t>
            </a:r>
            <a:r>
              <a:rPr lang="en-US" b="0" i="0" dirty="0">
                <a:solidFill>
                  <a:srgbClr val="292929"/>
                </a:solidFill>
                <a:effectLst/>
                <a:latin typeface="source-serif-pro"/>
              </a:rPr>
              <a:t> </a:t>
            </a:r>
            <a:r>
              <a:rPr lang="en-US" b="0" i="0" dirty="0" err="1">
                <a:solidFill>
                  <a:srgbClr val="292929"/>
                </a:solidFill>
                <a:effectLst/>
                <a:latin typeface="source-serif-pro"/>
              </a:rPr>
              <a:t>sağlıyor</a:t>
            </a:r>
            <a:r>
              <a:rPr lang="en-US" b="0" i="0" dirty="0">
                <a:solidFill>
                  <a:srgbClr val="292929"/>
                </a:solidFill>
                <a:effectLst/>
                <a:latin typeface="source-serif-pro"/>
              </a:rPr>
              <a:t>.</a:t>
            </a:r>
            <a:endParaRPr lang="en-US" dirty="0"/>
          </a:p>
          <a:p>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24134855-BEE0-2302-ED65-A11E1837B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4620" y="3033395"/>
            <a:ext cx="6842760" cy="3459480"/>
          </a:xfrm>
          <a:prstGeom prst="rect">
            <a:avLst/>
          </a:prstGeom>
        </p:spPr>
      </p:pic>
    </p:spTree>
    <p:extLst>
      <p:ext uri="{BB962C8B-B14F-4D97-AF65-F5344CB8AC3E}">
        <p14:creationId xmlns:p14="http://schemas.microsoft.com/office/powerpoint/2010/main" val="13166819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69407-DD9D-2A45-4DD5-53D8A2E3999D}"/>
              </a:ext>
            </a:extLst>
          </p:cNvPr>
          <p:cNvSpPr>
            <a:spLocks noGrp="1"/>
          </p:cNvSpPr>
          <p:nvPr>
            <p:ph type="title"/>
          </p:nvPr>
        </p:nvSpPr>
        <p:spPr/>
        <p:txBody>
          <a:bodyPr/>
          <a:lstStyle/>
          <a:p>
            <a:r>
              <a:rPr lang="tr-TR" dirty="0">
                <a:solidFill>
                  <a:schemeClr val="accent2">
                    <a:lumMod val="75000"/>
                  </a:schemeClr>
                </a:solidFill>
              </a:rPr>
              <a:t>Docker Bileşenleri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4288F46-7F49-FDF1-E01A-26CC26B28FEE}"/>
              </a:ext>
            </a:extLst>
          </p:cNvPr>
          <p:cNvSpPr>
            <a:spLocks noGrp="1"/>
          </p:cNvSpPr>
          <p:nvPr>
            <p:ph idx="1"/>
          </p:nvPr>
        </p:nvSpPr>
        <p:spPr/>
        <p:txBody>
          <a:bodyPr>
            <a:normAutofit/>
          </a:bodyPr>
          <a:lstStyle/>
          <a:p>
            <a:pPr marL="0" indent="0">
              <a:buNone/>
            </a:pPr>
            <a:r>
              <a:rPr lang="tr-TR" dirty="0">
                <a:solidFill>
                  <a:schemeClr val="accent2">
                    <a:lumMod val="75000"/>
                  </a:schemeClr>
                </a:solidFill>
              </a:rPr>
              <a:t>Docker Container: </a:t>
            </a:r>
            <a:r>
              <a:rPr lang="tr-TR" dirty="0"/>
              <a:t>Paketlenmiş Imageleri çalıştırabileceğimiz alanlardır.</a:t>
            </a:r>
          </a:p>
          <a:p>
            <a:pPr marL="0" indent="0">
              <a:buNone/>
            </a:pPr>
            <a:endParaRPr lang="tr-TR" dirty="0">
              <a:solidFill>
                <a:schemeClr val="accent2">
                  <a:lumMod val="75000"/>
                </a:schemeClr>
              </a:solidFill>
            </a:endParaRPr>
          </a:p>
          <a:p>
            <a:pPr marL="0" indent="0">
              <a:buNone/>
            </a:pPr>
            <a:r>
              <a:rPr lang="tr-TR" dirty="0">
                <a:solidFill>
                  <a:schemeClr val="accent2">
                    <a:lumMod val="75000"/>
                  </a:schemeClr>
                </a:solidFill>
              </a:rPr>
              <a:t>Docker Image : </a:t>
            </a:r>
            <a:r>
              <a:rPr lang="tr-TR" dirty="0"/>
              <a:t>Çalıştırmak istediğimiz uygulamaların paketlenmiş halidir.</a:t>
            </a:r>
          </a:p>
          <a:p>
            <a:pPr marL="0" indent="0">
              <a:buNone/>
            </a:pPr>
            <a:endParaRPr lang="tr-TR" dirty="0"/>
          </a:p>
          <a:p>
            <a:pPr marL="0" indent="0">
              <a:buNone/>
            </a:pPr>
            <a:r>
              <a:rPr lang="tr-TR" dirty="0">
                <a:solidFill>
                  <a:schemeClr val="accent2">
                    <a:lumMod val="75000"/>
                  </a:schemeClr>
                </a:solidFill>
              </a:rPr>
              <a:t>Dockerfile: </a:t>
            </a:r>
            <a:r>
              <a:rPr lang="tr-TR" dirty="0"/>
              <a:t> Docker image nasıl oluşturulacağına ilişkin bir dizi talimattan oluşan bir komut dosyasıdır.</a:t>
            </a:r>
          </a:p>
          <a:p>
            <a:pPr marL="0" indent="0">
              <a:buNone/>
            </a:pPr>
            <a:endParaRPr lang="tr-TR" dirty="0"/>
          </a:p>
          <a:p>
            <a:pPr marL="0" indent="0">
              <a:buNone/>
            </a:pPr>
            <a:endParaRPr lang="en-US" dirty="0"/>
          </a:p>
          <a:p>
            <a:pPr marL="0" indent="0">
              <a:buNone/>
            </a:pPr>
            <a:endParaRPr lang="tr-TR" dirty="0"/>
          </a:p>
        </p:txBody>
      </p:sp>
    </p:spTree>
    <p:extLst>
      <p:ext uri="{BB962C8B-B14F-4D97-AF65-F5344CB8AC3E}">
        <p14:creationId xmlns:p14="http://schemas.microsoft.com/office/powerpoint/2010/main" val="157341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24D2-0E4F-53D0-6368-C46991A8D43A}"/>
              </a:ext>
            </a:extLst>
          </p:cNvPr>
          <p:cNvSpPr>
            <a:spLocks noGrp="1"/>
          </p:cNvSpPr>
          <p:nvPr>
            <p:ph type="title"/>
          </p:nvPr>
        </p:nvSpPr>
        <p:spPr/>
        <p:txBody>
          <a:bodyPr/>
          <a:lstStyle/>
          <a:p>
            <a:r>
              <a:rPr lang="tr-TR" dirty="0">
                <a:solidFill>
                  <a:schemeClr val="accent2">
                    <a:lumMod val="75000"/>
                  </a:schemeClr>
                </a:solidFill>
              </a:rPr>
              <a:t>Docker Bileşenleri</a:t>
            </a:r>
            <a:endParaRPr lang="en-US" dirty="0"/>
          </a:p>
        </p:txBody>
      </p:sp>
      <p:sp>
        <p:nvSpPr>
          <p:cNvPr id="3" name="Content Placeholder 2">
            <a:extLst>
              <a:ext uri="{FF2B5EF4-FFF2-40B4-BE49-F238E27FC236}">
                <a16:creationId xmlns:a16="http://schemas.microsoft.com/office/drawing/2014/main" id="{D6E5FA88-BBD5-5760-9A37-7A9BAC43AB2D}"/>
              </a:ext>
            </a:extLst>
          </p:cNvPr>
          <p:cNvSpPr>
            <a:spLocks noGrp="1"/>
          </p:cNvSpPr>
          <p:nvPr>
            <p:ph idx="1"/>
          </p:nvPr>
        </p:nvSpPr>
        <p:spPr/>
        <p:txBody>
          <a:bodyPr>
            <a:normAutofit fontScale="92500" lnSpcReduction="20000"/>
          </a:bodyPr>
          <a:lstStyle/>
          <a:p>
            <a:pPr marL="0" indent="0">
              <a:buNone/>
            </a:pPr>
            <a:r>
              <a:rPr lang="tr-TR" dirty="0">
                <a:solidFill>
                  <a:schemeClr val="accent2">
                    <a:lumMod val="75000"/>
                  </a:schemeClr>
                </a:solidFill>
              </a:rPr>
              <a:t>Docker Volume: </a:t>
            </a:r>
            <a:r>
              <a:rPr lang="en-US" b="0" i="0" dirty="0">
                <a:solidFill>
                  <a:srgbClr val="000000"/>
                </a:solidFill>
                <a:effectLst/>
                <a:latin typeface="Inter"/>
              </a:rPr>
              <a:t>Bu </a:t>
            </a:r>
            <a:r>
              <a:rPr lang="en-US" b="0" i="0" dirty="0" err="1">
                <a:solidFill>
                  <a:srgbClr val="000000"/>
                </a:solidFill>
                <a:effectLst/>
                <a:latin typeface="Inter"/>
              </a:rPr>
              <a:t>yardımcı</a:t>
            </a:r>
            <a:r>
              <a:rPr lang="en-US" b="0" i="0" dirty="0">
                <a:solidFill>
                  <a:srgbClr val="000000"/>
                </a:solidFill>
                <a:effectLst/>
                <a:latin typeface="Inter"/>
              </a:rPr>
              <a:t> </a:t>
            </a:r>
            <a:r>
              <a:rPr lang="en-US" b="0" i="0" dirty="0" err="1">
                <a:solidFill>
                  <a:srgbClr val="000000"/>
                </a:solidFill>
                <a:effectLst/>
                <a:latin typeface="Inter"/>
              </a:rPr>
              <a:t>araç</a:t>
            </a:r>
            <a:r>
              <a:rPr lang="en-US" b="0" i="0" dirty="0">
                <a:solidFill>
                  <a:srgbClr val="000000"/>
                </a:solidFill>
                <a:effectLst/>
                <a:latin typeface="Inter"/>
              </a:rPr>
              <a:t>, </a:t>
            </a:r>
            <a:r>
              <a:rPr lang="en-US" b="0" i="0" dirty="0" err="1">
                <a:solidFill>
                  <a:srgbClr val="000000"/>
                </a:solidFill>
                <a:effectLst/>
                <a:latin typeface="Inter"/>
              </a:rPr>
              <a:t>kullanıcıların</a:t>
            </a:r>
            <a:r>
              <a:rPr lang="en-US" b="0" i="0" dirty="0">
                <a:solidFill>
                  <a:srgbClr val="000000"/>
                </a:solidFill>
                <a:effectLst/>
                <a:latin typeface="Inter"/>
              </a:rPr>
              <a:t> </a:t>
            </a:r>
            <a:r>
              <a:rPr lang="en-US" b="0" i="0" dirty="0" err="1">
                <a:solidFill>
                  <a:srgbClr val="000000"/>
                </a:solidFill>
                <a:effectLst/>
                <a:latin typeface="Inter"/>
              </a:rPr>
              <a:t>verileri</a:t>
            </a:r>
            <a:r>
              <a:rPr lang="en-US" b="0" i="0" dirty="0">
                <a:solidFill>
                  <a:srgbClr val="000000"/>
                </a:solidFill>
                <a:effectLst/>
                <a:latin typeface="Inter"/>
              </a:rPr>
              <a:t> </a:t>
            </a:r>
            <a:r>
              <a:rPr lang="en-US" b="0" i="0" dirty="0" err="1">
                <a:solidFill>
                  <a:srgbClr val="000000"/>
                </a:solidFill>
                <a:effectLst/>
                <a:latin typeface="Inter"/>
              </a:rPr>
              <a:t>kaydetmesine</a:t>
            </a:r>
            <a:r>
              <a:rPr lang="en-US" b="0" i="0" dirty="0">
                <a:solidFill>
                  <a:srgbClr val="000000"/>
                </a:solidFill>
                <a:effectLst/>
                <a:latin typeface="Inter"/>
              </a:rPr>
              <a:t>, </a:t>
            </a:r>
            <a:r>
              <a:rPr lang="tr-TR" b="0" i="0" dirty="0">
                <a:solidFill>
                  <a:srgbClr val="000000"/>
                </a:solidFill>
                <a:effectLst/>
                <a:latin typeface="Inter"/>
              </a:rPr>
              <a:t>container</a:t>
            </a:r>
            <a:r>
              <a:rPr lang="en-US" b="0" i="0" dirty="0">
                <a:solidFill>
                  <a:srgbClr val="000000"/>
                </a:solidFill>
                <a:effectLst/>
                <a:latin typeface="Inter"/>
              </a:rPr>
              <a:t> </a:t>
            </a:r>
            <a:r>
              <a:rPr lang="en-US" b="0" i="0" dirty="0" err="1">
                <a:solidFill>
                  <a:srgbClr val="000000"/>
                </a:solidFill>
                <a:effectLst/>
                <a:latin typeface="Inter"/>
              </a:rPr>
              <a:t>arasında</a:t>
            </a:r>
            <a:r>
              <a:rPr lang="en-US" b="0" i="0" dirty="0">
                <a:solidFill>
                  <a:srgbClr val="000000"/>
                </a:solidFill>
                <a:effectLst/>
                <a:latin typeface="Inter"/>
              </a:rPr>
              <a:t> </a:t>
            </a:r>
            <a:r>
              <a:rPr lang="en-US" b="0" i="0" dirty="0" err="1">
                <a:solidFill>
                  <a:srgbClr val="000000"/>
                </a:solidFill>
                <a:effectLst/>
                <a:latin typeface="Inter"/>
              </a:rPr>
              <a:t>paylaşmasına</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a:t>
            </a:r>
            <a:r>
              <a:rPr lang="en-US" b="0" i="0" dirty="0" err="1">
                <a:solidFill>
                  <a:srgbClr val="000000"/>
                </a:solidFill>
                <a:effectLst/>
                <a:latin typeface="Inter"/>
              </a:rPr>
              <a:t>yenilerine</a:t>
            </a:r>
            <a:r>
              <a:rPr lang="en-US" b="0" i="0" dirty="0">
                <a:solidFill>
                  <a:srgbClr val="000000"/>
                </a:solidFill>
                <a:effectLst/>
                <a:latin typeface="Inter"/>
              </a:rPr>
              <a:t> </a:t>
            </a:r>
            <a:r>
              <a:rPr lang="en-US" b="0" i="0" dirty="0" err="1">
                <a:solidFill>
                  <a:srgbClr val="000000"/>
                </a:solidFill>
                <a:effectLst/>
                <a:latin typeface="Inter"/>
              </a:rPr>
              <a:t>bağlamasına</a:t>
            </a:r>
            <a:r>
              <a:rPr lang="en-US" b="0" i="0" dirty="0">
                <a:solidFill>
                  <a:srgbClr val="000000"/>
                </a:solidFill>
                <a:effectLst/>
                <a:latin typeface="Inter"/>
              </a:rPr>
              <a:t> </a:t>
            </a:r>
            <a:r>
              <a:rPr lang="en-US" b="0" i="0" dirty="0" err="1">
                <a:solidFill>
                  <a:srgbClr val="000000"/>
                </a:solidFill>
                <a:effectLst/>
                <a:latin typeface="Inter"/>
              </a:rPr>
              <a:t>olanak</a:t>
            </a:r>
            <a:r>
              <a:rPr lang="en-US" b="0" i="0" dirty="0">
                <a:solidFill>
                  <a:srgbClr val="000000"/>
                </a:solidFill>
                <a:effectLst/>
                <a:latin typeface="Inter"/>
              </a:rPr>
              <a:t> </a:t>
            </a:r>
            <a:r>
              <a:rPr lang="en-US" b="0" i="0" dirty="0" err="1">
                <a:solidFill>
                  <a:srgbClr val="000000"/>
                </a:solidFill>
                <a:effectLst/>
                <a:latin typeface="Inter"/>
              </a:rPr>
              <a:t>tanır</a:t>
            </a:r>
            <a:r>
              <a:rPr lang="en-US" b="0" i="0" dirty="0">
                <a:solidFill>
                  <a:srgbClr val="000000"/>
                </a:solidFill>
                <a:effectLst/>
                <a:latin typeface="Inter"/>
              </a:rPr>
              <a:t>. </a:t>
            </a:r>
            <a:endParaRPr lang="tr-TR" b="0" i="0" dirty="0">
              <a:solidFill>
                <a:srgbClr val="000000"/>
              </a:solidFill>
              <a:effectLst/>
              <a:latin typeface="Inter"/>
            </a:endParaRPr>
          </a:p>
          <a:p>
            <a:endParaRPr lang="tr-TR" dirty="0">
              <a:solidFill>
                <a:srgbClr val="000000"/>
              </a:solidFill>
              <a:latin typeface="Inter"/>
            </a:endParaRPr>
          </a:p>
          <a:p>
            <a:pPr marL="0" indent="0">
              <a:buNone/>
            </a:pPr>
            <a:r>
              <a:rPr lang="tr-TR" b="1" i="0" dirty="0">
                <a:solidFill>
                  <a:srgbClr val="000000"/>
                </a:solidFill>
                <a:effectLst/>
                <a:latin typeface="Inter"/>
              </a:rPr>
              <a:t>** </a:t>
            </a:r>
            <a:r>
              <a:rPr lang="en-US" b="1" i="0" dirty="0">
                <a:solidFill>
                  <a:schemeClr val="accent2">
                    <a:lumMod val="75000"/>
                  </a:schemeClr>
                </a:solidFill>
                <a:effectLst/>
                <a:latin typeface="Inter"/>
              </a:rPr>
              <a:t>Docker volumes</a:t>
            </a:r>
            <a:r>
              <a:rPr lang="en-US" b="0" i="0" dirty="0">
                <a:solidFill>
                  <a:srgbClr val="000000"/>
                </a:solidFill>
                <a:effectLst/>
                <a:latin typeface="Inter"/>
              </a:rPr>
              <a:t>, ana </a:t>
            </a:r>
            <a:r>
              <a:rPr lang="en-US" b="0" i="0" dirty="0" err="1">
                <a:solidFill>
                  <a:srgbClr val="000000"/>
                </a:solidFill>
                <a:effectLst/>
                <a:latin typeface="Inter"/>
              </a:rPr>
              <a:t>bilgisayarda</a:t>
            </a:r>
            <a:r>
              <a:rPr lang="en-US" b="0" i="0" dirty="0">
                <a:solidFill>
                  <a:srgbClr val="000000"/>
                </a:solidFill>
                <a:effectLst/>
                <a:latin typeface="Inter"/>
              </a:rPr>
              <a:t> </a:t>
            </a:r>
            <a:r>
              <a:rPr lang="en-US" b="0" i="0" dirty="0" err="1">
                <a:solidFill>
                  <a:srgbClr val="000000"/>
                </a:solidFill>
                <a:effectLst/>
                <a:latin typeface="Inter"/>
              </a:rPr>
              <a:t>depolandıkları</a:t>
            </a:r>
            <a:r>
              <a:rPr lang="en-US" b="0" i="0" dirty="0">
                <a:solidFill>
                  <a:srgbClr val="000000"/>
                </a:solidFill>
                <a:effectLst/>
                <a:latin typeface="Inter"/>
              </a:rPr>
              <a:t> </a:t>
            </a:r>
            <a:r>
              <a:rPr lang="en-US" b="0" i="0" dirty="0" err="1">
                <a:solidFill>
                  <a:srgbClr val="000000"/>
                </a:solidFill>
                <a:effectLst/>
                <a:latin typeface="Inter"/>
              </a:rPr>
              <a:t>için</a:t>
            </a:r>
            <a:r>
              <a:rPr lang="en-US" b="0" i="0" dirty="0">
                <a:solidFill>
                  <a:srgbClr val="000000"/>
                </a:solidFill>
                <a:effectLst/>
                <a:latin typeface="Inter"/>
              </a:rPr>
              <a:t> </a:t>
            </a:r>
            <a:r>
              <a:rPr lang="tr-TR" b="0" i="0" dirty="0">
                <a:solidFill>
                  <a:srgbClr val="000000"/>
                </a:solidFill>
                <a:effectLst/>
                <a:latin typeface="Inter"/>
              </a:rPr>
              <a:t>container</a:t>
            </a:r>
            <a:r>
              <a:rPr lang="en-US" b="0" i="0" dirty="0">
                <a:solidFill>
                  <a:srgbClr val="000000"/>
                </a:solidFill>
                <a:effectLst/>
                <a:latin typeface="Inter"/>
              </a:rPr>
              <a:t> </a:t>
            </a:r>
            <a:r>
              <a:rPr lang="en-US" b="0" i="0" dirty="0" err="1">
                <a:solidFill>
                  <a:srgbClr val="000000"/>
                </a:solidFill>
                <a:effectLst/>
                <a:latin typeface="Inter"/>
              </a:rPr>
              <a:t>yaşam</a:t>
            </a:r>
            <a:r>
              <a:rPr lang="en-US" b="0" i="0" dirty="0">
                <a:solidFill>
                  <a:srgbClr val="000000"/>
                </a:solidFill>
                <a:effectLst/>
                <a:latin typeface="Inter"/>
              </a:rPr>
              <a:t> </a:t>
            </a:r>
            <a:r>
              <a:rPr lang="en-US" b="0" i="0" dirty="0" err="1">
                <a:solidFill>
                  <a:srgbClr val="000000"/>
                </a:solidFill>
                <a:effectLst/>
                <a:latin typeface="Inter"/>
              </a:rPr>
              <a:t>döngüsünden</a:t>
            </a:r>
            <a:r>
              <a:rPr lang="en-US" b="0" i="0" dirty="0">
                <a:solidFill>
                  <a:srgbClr val="000000"/>
                </a:solidFill>
                <a:effectLst/>
                <a:latin typeface="Inter"/>
              </a:rPr>
              <a:t> </a:t>
            </a:r>
            <a:r>
              <a:rPr lang="en-US" b="0" i="0" dirty="0" err="1">
                <a:solidFill>
                  <a:srgbClr val="000000"/>
                </a:solidFill>
                <a:effectLst/>
                <a:latin typeface="Inter"/>
              </a:rPr>
              <a:t>bağımsızdır</a:t>
            </a:r>
            <a:r>
              <a:rPr lang="en-US" b="0" i="0" dirty="0">
                <a:solidFill>
                  <a:srgbClr val="000000"/>
                </a:solidFill>
                <a:effectLst/>
                <a:latin typeface="Inter"/>
              </a:rPr>
              <a:t>.</a:t>
            </a:r>
            <a:endParaRPr lang="tr-TR" b="0" i="0" dirty="0">
              <a:solidFill>
                <a:srgbClr val="000000"/>
              </a:solidFill>
              <a:effectLst/>
              <a:latin typeface="Inter"/>
            </a:endParaRPr>
          </a:p>
          <a:p>
            <a:pPr marL="0" indent="0">
              <a:buNone/>
            </a:pPr>
            <a:endParaRPr lang="tr-TR" dirty="0">
              <a:solidFill>
                <a:srgbClr val="000000"/>
              </a:solidFill>
              <a:latin typeface="Inter"/>
            </a:endParaRPr>
          </a:p>
          <a:p>
            <a:pPr marL="0" indent="0">
              <a:buNone/>
            </a:pPr>
            <a:r>
              <a:rPr lang="tr-TR" dirty="0">
                <a:solidFill>
                  <a:schemeClr val="accent2">
                    <a:lumMod val="75000"/>
                  </a:schemeClr>
                </a:solidFill>
                <a:latin typeface="Inter"/>
              </a:rPr>
              <a:t>Docker Network:  </a:t>
            </a:r>
            <a:r>
              <a:rPr lang="en-US" b="0" i="0" dirty="0" err="1">
                <a:solidFill>
                  <a:srgbClr val="292929"/>
                </a:solidFill>
                <a:effectLst/>
                <a:latin typeface="source-serif-pro"/>
              </a:rPr>
              <a:t>Containerlar</a:t>
            </a:r>
            <a:r>
              <a:rPr lang="en-US" b="0" i="0" dirty="0">
                <a:solidFill>
                  <a:srgbClr val="292929"/>
                </a:solidFill>
                <a:effectLst/>
                <a:latin typeface="source-serif-pro"/>
              </a:rPr>
              <a:t> ’</a:t>
            </a:r>
            <a:r>
              <a:rPr lang="en-US" b="0" i="0" dirty="0" err="1">
                <a:solidFill>
                  <a:srgbClr val="292929"/>
                </a:solidFill>
                <a:effectLst/>
                <a:latin typeface="source-serif-pro"/>
              </a:rPr>
              <a:t>ın</a:t>
            </a:r>
            <a:r>
              <a:rPr lang="en-US" b="0" i="0" dirty="0">
                <a:solidFill>
                  <a:srgbClr val="292929"/>
                </a:solidFill>
                <a:effectLst/>
                <a:latin typeface="source-serif-pro"/>
              </a:rPr>
              <a:t> </a:t>
            </a:r>
            <a:r>
              <a:rPr lang="en-US" b="0" i="0" dirty="0" err="1">
                <a:solidFill>
                  <a:srgbClr val="292929"/>
                </a:solidFill>
                <a:effectLst/>
                <a:latin typeface="source-serif-pro"/>
              </a:rPr>
              <a:t>birbiri</a:t>
            </a:r>
            <a:r>
              <a:rPr lang="en-US" b="0" i="0" dirty="0">
                <a:solidFill>
                  <a:srgbClr val="292929"/>
                </a:solidFill>
                <a:effectLst/>
                <a:latin typeface="source-serif-pro"/>
              </a:rPr>
              <a:t> </a:t>
            </a:r>
            <a:r>
              <a:rPr lang="en-US" b="0" i="0" dirty="0" err="1">
                <a:solidFill>
                  <a:srgbClr val="292929"/>
                </a:solidFill>
                <a:effectLst/>
                <a:latin typeface="source-serif-pro"/>
              </a:rPr>
              <a:t>arasında</a:t>
            </a:r>
            <a:r>
              <a:rPr lang="en-US" b="0" i="0" dirty="0">
                <a:solidFill>
                  <a:srgbClr val="292929"/>
                </a:solidFill>
                <a:effectLst/>
                <a:latin typeface="source-serif-pro"/>
              </a:rPr>
              <a:t> </a:t>
            </a:r>
            <a:r>
              <a:rPr lang="en-US" b="0" i="0" dirty="0" err="1">
                <a:solidFill>
                  <a:srgbClr val="292929"/>
                </a:solidFill>
                <a:effectLst/>
                <a:latin typeface="source-serif-pro"/>
              </a:rPr>
              <a:t>iletişim</a:t>
            </a:r>
            <a:r>
              <a:rPr lang="en-US" b="0" i="0" dirty="0">
                <a:solidFill>
                  <a:srgbClr val="292929"/>
                </a:solidFill>
                <a:effectLst/>
                <a:latin typeface="source-serif-pro"/>
              </a:rPr>
              <a:t> </a:t>
            </a:r>
            <a:r>
              <a:rPr lang="en-US" b="0" i="0" dirty="0" err="1">
                <a:solidFill>
                  <a:srgbClr val="292929"/>
                </a:solidFill>
                <a:effectLst/>
                <a:latin typeface="source-serif-pro"/>
              </a:rPr>
              <a:t>kurması</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aynı</a:t>
            </a:r>
            <a:r>
              <a:rPr lang="en-US" b="0" i="0" dirty="0">
                <a:solidFill>
                  <a:srgbClr val="292929"/>
                </a:solidFill>
                <a:effectLst/>
                <a:latin typeface="source-serif-pro"/>
              </a:rPr>
              <a:t> network </a:t>
            </a:r>
            <a:r>
              <a:rPr lang="en-US" b="0" i="0" dirty="0" err="1">
                <a:solidFill>
                  <a:srgbClr val="292929"/>
                </a:solidFill>
                <a:effectLst/>
                <a:latin typeface="source-serif-pro"/>
              </a:rPr>
              <a:t>içerisinde</a:t>
            </a:r>
            <a:r>
              <a:rPr lang="en-US" b="0" i="0" dirty="0">
                <a:solidFill>
                  <a:srgbClr val="292929"/>
                </a:solidFill>
                <a:effectLst/>
                <a:latin typeface="source-serif-pro"/>
              </a:rPr>
              <a:t> </a:t>
            </a:r>
            <a:r>
              <a:rPr lang="en-US" b="0" i="0" dirty="0" err="1">
                <a:solidFill>
                  <a:srgbClr val="292929"/>
                </a:solidFill>
                <a:effectLst/>
                <a:latin typeface="source-serif-pro"/>
              </a:rPr>
              <a:t>yapılandırılması</a:t>
            </a:r>
            <a:r>
              <a:rPr lang="en-US" b="0" i="0" dirty="0">
                <a:solidFill>
                  <a:srgbClr val="292929"/>
                </a:solidFill>
                <a:effectLst/>
                <a:latin typeface="source-serif-pro"/>
              </a:rPr>
              <a:t> </a:t>
            </a:r>
            <a:r>
              <a:rPr lang="en-US" b="0" i="0" dirty="0" err="1">
                <a:solidFill>
                  <a:srgbClr val="292929"/>
                </a:solidFill>
                <a:effectLst/>
                <a:latin typeface="source-serif-pro"/>
              </a:rPr>
              <a:t>gerekmektedir</a:t>
            </a:r>
            <a:r>
              <a:rPr lang="tr-TR" b="0" i="0" dirty="0">
                <a:solidFill>
                  <a:srgbClr val="292929"/>
                </a:solidFill>
                <a:effectLst/>
                <a:latin typeface="source-serif-pro"/>
              </a:rPr>
              <a:t>. İşte bu noktada Docker Network ile Container Port’a bağlı kalmaksızın containerların birbirleri ile iletişim kurmalarını sağlarız. Default da containerlar ‘bridge network’ bağlıdır.</a:t>
            </a:r>
            <a:endParaRPr lang="tr-TR" b="0" i="0" dirty="0">
              <a:solidFill>
                <a:srgbClr val="000000"/>
              </a:solidFill>
              <a:effectLst/>
              <a:latin typeface="Inter"/>
            </a:endParaRPr>
          </a:p>
          <a:p>
            <a:pPr marL="0" indent="0">
              <a:buNone/>
            </a:pPr>
            <a:endParaRPr lang="en-US" dirty="0"/>
          </a:p>
        </p:txBody>
      </p:sp>
    </p:spTree>
    <p:extLst>
      <p:ext uri="{BB962C8B-B14F-4D97-AF65-F5344CB8AC3E}">
        <p14:creationId xmlns:p14="http://schemas.microsoft.com/office/powerpoint/2010/main" val="246247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A837-4213-9469-6BF2-8B982E6A05DD}"/>
              </a:ext>
            </a:extLst>
          </p:cNvPr>
          <p:cNvSpPr>
            <a:spLocks noGrp="1"/>
          </p:cNvSpPr>
          <p:nvPr>
            <p:ph type="title"/>
          </p:nvPr>
        </p:nvSpPr>
        <p:spPr/>
        <p:txBody>
          <a:bodyPr/>
          <a:lstStyle/>
          <a:p>
            <a:r>
              <a:rPr lang="tr-TR" dirty="0">
                <a:solidFill>
                  <a:schemeClr val="accent2">
                    <a:lumMod val="75000"/>
                  </a:schemeClr>
                </a:solidFill>
              </a:rPr>
              <a:t>Docker Bileşenleri</a:t>
            </a:r>
            <a:endParaRPr lang="en-US" dirty="0"/>
          </a:p>
        </p:txBody>
      </p:sp>
      <p:sp>
        <p:nvSpPr>
          <p:cNvPr id="3" name="Content Placeholder 2">
            <a:extLst>
              <a:ext uri="{FF2B5EF4-FFF2-40B4-BE49-F238E27FC236}">
                <a16:creationId xmlns:a16="http://schemas.microsoft.com/office/drawing/2014/main" id="{1A49A9ED-C2A1-4032-61DA-902917F7ACC5}"/>
              </a:ext>
            </a:extLst>
          </p:cNvPr>
          <p:cNvSpPr>
            <a:spLocks noGrp="1"/>
          </p:cNvSpPr>
          <p:nvPr>
            <p:ph idx="1"/>
          </p:nvPr>
        </p:nvSpPr>
        <p:spPr/>
        <p:txBody>
          <a:bodyPr>
            <a:normAutofit/>
          </a:bodyPr>
          <a:lstStyle/>
          <a:p>
            <a:pPr marL="0" indent="0">
              <a:buNone/>
            </a:pPr>
            <a:r>
              <a:rPr lang="tr-TR" dirty="0">
                <a:solidFill>
                  <a:schemeClr val="accent2">
                    <a:lumMod val="75000"/>
                  </a:schemeClr>
                </a:solidFill>
              </a:rPr>
              <a:t>Docker Registry </a:t>
            </a:r>
            <a:r>
              <a:rPr lang="tr-TR" dirty="0"/>
              <a:t>: </a:t>
            </a:r>
            <a:r>
              <a:rPr lang="en-US" b="0" i="0" dirty="0">
                <a:solidFill>
                  <a:srgbClr val="292929"/>
                </a:solidFill>
                <a:effectLst/>
                <a:latin typeface="source-serif-pro"/>
              </a:rPr>
              <a:t>Docker image </a:t>
            </a:r>
            <a:r>
              <a:rPr lang="en-US" b="0" i="0" dirty="0" err="1">
                <a:solidFill>
                  <a:srgbClr val="292929"/>
                </a:solidFill>
                <a:effectLst/>
                <a:latin typeface="source-serif-pro"/>
              </a:rPr>
              <a:t>lerin</a:t>
            </a:r>
            <a:r>
              <a:rPr lang="en-US" b="0" i="0" dirty="0">
                <a:solidFill>
                  <a:srgbClr val="292929"/>
                </a:solidFill>
                <a:effectLst/>
                <a:latin typeface="source-serif-pro"/>
              </a:rPr>
              <a:t> </a:t>
            </a:r>
            <a:r>
              <a:rPr lang="en-US" b="0" i="0" dirty="0" err="1">
                <a:solidFill>
                  <a:srgbClr val="292929"/>
                </a:solidFill>
                <a:effectLst/>
                <a:latin typeface="source-serif-pro"/>
              </a:rPr>
              <a:t>saklandığı</a:t>
            </a:r>
            <a:r>
              <a:rPr lang="en-US" b="0" i="0" dirty="0">
                <a:solidFill>
                  <a:srgbClr val="292929"/>
                </a:solidFill>
                <a:effectLst/>
                <a:latin typeface="source-serif-pro"/>
              </a:rPr>
              <a:t> </a:t>
            </a:r>
            <a:r>
              <a:rPr lang="en-US" b="0" i="0" dirty="0" err="1">
                <a:solidFill>
                  <a:srgbClr val="292929"/>
                </a:solidFill>
                <a:effectLst/>
                <a:latin typeface="source-serif-pro"/>
              </a:rPr>
              <a:t>yeri</a:t>
            </a:r>
            <a:r>
              <a:rPr lang="en-US" b="0" i="0" dirty="0">
                <a:solidFill>
                  <a:srgbClr val="292929"/>
                </a:solidFill>
                <a:effectLst/>
                <a:latin typeface="source-serif-pro"/>
              </a:rPr>
              <a:t> </a:t>
            </a:r>
            <a:r>
              <a:rPr lang="en-US" b="0" i="0" dirty="0" err="1">
                <a:solidFill>
                  <a:srgbClr val="292929"/>
                </a:solidFill>
                <a:effectLst/>
                <a:latin typeface="source-serif-pro"/>
              </a:rPr>
              <a:t>temsil</a:t>
            </a:r>
            <a:r>
              <a:rPr lang="en-US" b="0" i="0" dirty="0">
                <a:solidFill>
                  <a:srgbClr val="292929"/>
                </a:solidFill>
                <a:effectLst/>
                <a:latin typeface="source-serif-pro"/>
              </a:rPr>
              <a:t> </a:t>
            </a:r>
            <a:r>
              <a:rPr lang="en-US" b="0" i="0" dirty="0" err="1">
                <a:solidFill>
                  <a:srgbClr val="292929"/>
                </a:solidFill>
                <a:effectLst/>
                <a:latin typeface="source-serif-pro"/>
              </a:rPr>
              <a:t>eder</a:t>
            </a:r>
            <a:r>
              <a:rPr lang="en-US" b="0" i="0" dirty="0">
                <a:solidFill>
                  <a:srgbClr val="292929"/>
                </a:solidFill>
                <a:effectLst/>
                <a:latin typeface="source-serif-pro"/>
              </a:rPr>
              <a:t>. Docker default </a:t>
            </a:r>
            <a:r>
              <a:rPr lang="en-US" b="0" i="0" dirty="0" err="1">
                <a:solidFill>
                  <a:srgbClr val="292929"/>
                </a:solidFill>
                <a:effectLst/>
                <a:latin typeface="source-serif-pro"/>
              </a:rPr>
              <a:t>olarak</a:t>
            </a:r>
            <a:r>
              <a:rPr lang="en-US" b="0" i="0" dirty="0">
                <a:solidFill>
                  <a:srgbClr val="292929"/>
                </a:solidFill>
                <a:effectLst/>
                <a:latin typeface="source-serif-pro"/>
              </a:rPr>
              <a:t> </a:t>
            </a:r>
            <a:r>
              <a:rPr lang="en-US" b="0" i="0" dirty="0">
                <a:solidFill>
                  <a:schemeClr val="accent2">
                    <a:lumMod val="75000"/>
                  </a:schemeClr>
                </a:solidFill>
                <a:effectLst/>
                <a:latin typeface="source-serif-pro"/>
              </a:rPr>
              <a:t>Docker Hub </a:t>
            </a:r>
            <a:r>
              <a:rPr lang="en-US" b="0" i="0" dirty="0">
                <a:solidFill>
                  <a:srgbClr val="292929"/>
                </a:solidFill>
                <a:effectLst/>
                <a:latin typeface="source-serif-pro"/>
              </a:rPr>
              <a:t>da image </a:t>
            </a:r>
            <a:r>
              <a:rPr lang="en-US" b="0" i="0" dirty="0" err="1">
                <a:solidFill>
                  <a:srgbClr val="292929"/>
                </a:solidFill>
                <a:effectLst/>
                <a:latin typeface="source-serif-pro"/>
              </a:rPr>
              <a:t>leri</a:t>
            </a:r>
            <a:r>
              <a:rPr lang="en-US" b="0" i="0" dirty="0">
                <a:solidFill>
                  <a:srgbClr val="292929"/>
                </a:solidFill>
                <a:effectLst/>
                <a:latin typeface="source-serif-pro"/>
              </a:rPr>
              <a:t> </a:t>
            </a:r>
            <a:r>
              <a:rPr lang="en-US" b="0" i="0" dirty="0" err="1">
                <a:solidFill>
                  <a:srgbClr val="292929"/>
                </a:solidFill>
                <a:effectLst/>
                <a:latin typeface="source-serif-pro"/>
              </a:rPr>
              <a:t>arayacak</a:t>
            </a:r>
            <a:r>
              <a:rPr lang="en-US" b="0" i="0" dirty="0">
                <a:solidFill>
                  <a:srgbClr val="292929"/>
                </a:solidFill>
                <a:effectLst/>
                <a:latin typeface="source-serif-pro"/>
              </a:rPr>
              <a:t> </a:t>
            </a:r>
            <a:r>
              <a:rPr lang="en-US" b="0" i="0" dirty="0" err="1">
                <a:solidFill>
                  <a:srgbClr val="292929"/>
                </a:solidFill>
                <a:effectLst/>
                <a:latin typeface="source-serif-pro"/>
              </a:rPr>
              <a:t>şekilde</a:t>
            </a:r>
            <a:r>
              <a:rPr lang="en-US" b="0" i="0" dirty="0">
                <a:solidFill>
                  <a:srgbClr val="292929"/>
                </a:solidFill>
                <a:effectLst/>
                <a:latin typeface="source-serif-pro"/>
              </a:rPr>
              <a:t> </a:t>
            </a:r>
            <a:r>
              <a:rPr lang="en-US" b="0" i="0" dirty="0" err="1">
                <a:solidFill>
                  <a:srgbClr val="292929"/>
                </a:solidFill>
                <a:effectLst/>
                <a:latin typeface="source-serif-pro"/>
              </a:rPr>
              <a:t>yapılandırılmıştır</a:t>
            </a:r>
            <a:r>
              <a:rPr lang="en-US" b="0" i="0" dirty="0">
                <a:solidFill>
                  <a:srgbClr val="292929"/>
                </a:solidFill>
                <a:effectLst/>
                <a:latin typeface="source-serif-pro"/>
              </a:rPr>
              <a:t>.</a:t>
            </a:r>
            <a:r>
              <a:rPr lang="tr-TR" b="0" i="0" dirty="0">
                <a:solidFill>
                  <a:srgbClr val="292929"/>
                </a:solidFill>
                <a:effectLst/>
                <a:latin typeface="source-serif-pro"/>
              </a:rPr>
              <a:t> </a:t>
            </a:r>
            <a:r>
              <a:rPr lang="tr-TR" b="0" i="0" dirty="0">
                <a:solidFill>
                  <a:schemeClr val="accent2">
                    <a:lumMod val="75000"/>
                  </a:schemeClr>
                </a:solidFill>
                <a:effectLst/>
                <a:latin typeface="source-serif-pro"/>
              </a:rPr>
              <a:t>Docker Hub </a:t>
            </a:r>
            <a:r>
              <a:rPr lang="en-US" b="0" i="0" dirty="0">
                <a:solidFill>
                  <a:srgbClr val="292929"/>
                </a:solidFill>
                <a:effectLst/>
                <a:latin typeface="source-serif-pro"/>
              </a:rPr>
              <a:t>Docker image</a:t>
            </a:r>
            <a:r>
              <a:rPr lang="tr-TR" b="0" i="0" dirty="0">
                <a:solidFill>
                  <a:srgbClr val="292929"/>
                </a:solidFill>
                <a:effectLst/>
                <a:latin typeface="source-serif-pro"/>
              </a:rPr>
              <a:t>’</a:t>
            </a:r>
            <a:r>
              <a:rPr lang="en-US" b="0" i="0" dirty="0" err="1">
                <a:solidFill>
                  <a:srgbClr val="292929"/>
                </a:solidFill>
                <a:effectLst/>
                <a:latin typeface="source-serif-pro"/>
              </a:rPr>
              <a:t>lerinin</a:t>
            </a:r>
            <a:r>
              <a:rPr lang="en-US" b="0" i="0" dirty="0">
                <a:solidFill>
                  <a:srgbClr val="292929"/>
                </a:solidFill>
                <a:effectLst/>
                <a:latin typeface="source-serif-pro"/>
              </a:rPr>
              <a:t> </a:t>
            </a:r>
            <a:r>
              <a:rPr lang="en-US" b="0" i="0" dirty="0" err="1">
                <a:solidFill>
                  <a:srgbClr val="292929"/>
                </a:solidFill>
                <a:effectLst/>
                <a:latin typeface="source-serif-pro"/>
              </a:rPr>
              <a:t>paylaşıldığı</a:t>
            </a:r>
            <a:r>
              <a:rPr lang="en-US" b="0" i="0" dirty="0">
                <a:solidFill>
                  <a:srgbClr val="292929"/>
                </a:solidFill>
                <a:effectLst/>
                <a:latin typeface="source-serif-pro"/>
              </a:rPr>
              <a:t> </a:t>
            </a:r>
            <a:r>
              <a:rPr lang="en-US" b="0" i="0" dirty="0" err="1">
                <a:solidFill>
                  <a:srgbClr val="292929"/>
                </a:solidFill>
                <a:effectLst/>
                <a:latin typeface="source-serif-pro"/>
              </a:rPr>
              <a:t>saklandığı</a:t>
            </a:r>
            <a:r>
              <a:rPr lang="en-US" b="0" i="0" dirty="0">
                <a:solidFill>
                  <a:srgbClr val="292929"/>
                </a:solidFill>
                <a:effectLst/>
                <a:latin typeface="source-serif-pro"/>
              </a:rPr>
              <a:t> </a:t>
            </a:r>
            <a:r>
              <a:rPr lang="en-US" b="0" i="0" dirty="0" err="1">
                <a:solidFill>
                  <a:srgbClr val="292929"/>
                </a:solidFill>
                <a:effectLst/>
                <a:latin typeface="source-serif-pro"/>
              </a:rPr>
              <a:t>depodur</a:t>
            </a:r>
            <a:r>
              <a:rPr lang="en-US" b="0" i="0" dirty="0">
                <a:solidFill>
                  <a:srgbClr val="292929"/>
                </a:solidFill>
                <a:effectLst/>
                <a:latin typeface="source-serif-pro"/>
              </a:rPr>
              <a:t>.</a:t>
            </a:r>
            <a:endParaRPr lang="tr-TR" b="0" i="0" dirty="0">
              <a:solidFill>
                <a:srgbClr val="292929"/>
              </a:solidFill>
              <a:effectLst/>
              <a:latin typeface="source-serif-pro"/>
            </a:endParaRPr>
          </a:p>
          <a:p>
            <a:pPr marL="0" indent="0">
              <a:buNone/>
            </a:pPr>
            <a:endParaRPr lang="tr-TR" dirty="0">
              <a:solidFill>
                <a:srgbClr val="292929"/>
              </a:solidFill>
              <a:latin typeface="source-serif-pro"/>
            </a:endParaRPr>
          </a:p>
          <a:p>
            <a:pPr marL="0" indent="0">
              <a:buNone/>
            </a:pPr>
            <a:r>
              <a:rPr lang="tr-TR" b="0" i="0" dirty="0">
                <a:solidFill>
                  <a:schemeClr val="accent2">
                    <a:lumMod val="75000"/>
                  </a:schemeClr>
                </a:solidFill>
                <a:effectLst/>
                <a:latin typeface="source-serif-pro"/>
              </a:rPr>
              <a:t>Docker Engine: </a:t>
            </a:r>
            <a:r>
              <a:rPr lang="en-US" b="0" i="0" dirty="0">
                <a:solidFill>
                  <a:srgbClr val="000000"/>
                </a:solidFill>
                <a:effectLst/>
                <a:latin typeface="Inter"/>
              </a:rPr>
              <a:t>ana </a:t>
            </a:r>
            <a:r>
              <a:rPr lang="en-US" b="0" i="0" dirty="0" err="1">
                <a:solidFill>
                  <a:srgbClr val="000000"/>
                </a:solidFill>
                <a:effectLst/>
                <a:latin typeface="Inter"/>
              </a:rPr>
              <a:t>makineye</a:t>
            </a:r>
            <a:r>
              <a:rPr lang="en-US" b="0" i="0" dirty="0">
                <a:solidFill>
                  <a:srgbClr val="000000"/>
                </a:solidFill>
                <a:effectLst/>
                <a:latin typeface="Inter"/>
              </a:rPr>
              <a:t> </a:t>
            </a:r>
            <a:r>
              <a:rPr lang="en-US" b="0" i="0" dirty="0" err="1">
                <a:solidFill>
                  <a:srgbClr val="000000"/>
                </a:solidFill>
                <a:effectLst/>
                <a:latin typeface="Inter"/>
              </a:rPr>
              <a:t>kurulur</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Docker </a:t>
            </a:r>
            <a:r>
              <a:rPr lang="en-US" b="0" i="0" dirty="0" err="1">
                <a:solidFill>
                  <a:srgbClr val="000000"/>
                </a:solidFill>
                <a:effectLst/>
                <a:latin typeface="Inter"/>
              </a:rPr>
              <a:t>sisteminin</a:t>
            </a:r>
            <a:r>
              <a:rPr lang="en-US" b="0" i="0" dirty="0">
                <a:solidFill>
                  <a:srgbClr val="000000"/>
                </a:solidFill>
                <a:effectLst/>
                <a:latin typeface="Inter"/>
              </a:rPr>
              <a:t> </a:t>
            </a:r>
            <a:r>
              <a:rPr lang="en-US" b="0" i="0" dirty="0" err="1">
                <a:solidFill>
                  <a:srgbClr val="000000"/>
                </a:solidFill>
                <a:effectLst/>
                <a:latin typeface="Inter"/>
              </a:rPr>
              <a:t>çekirdeğini</a:t>
            </a:r>
            <a:r>
              <a:rPr lang="en-US" b="0" i="0" dirty="0">
                <a:solidFill>
                  <a:srgbClr val="000000"/>
                </a:solidFill>
                <a:effectLst/>
                <a:latin typeface="Inter"/>
              </a:rPr>
              <a:t> </a:t>
            </a:r>
            <a:r>
              <a:rPr lang="en-US" b="0" i="0" dirty="0" err="1">
                <a:solidFill>
                  <a:srgbClr val="000000"/>
                </a:solidFill>
                <a:effectLst/>
                <a:latin typeface="Inter"/>
              </a:rPr>
              <a:t>temsil</a:t>
            </a:r>
            <a:r>
              <a:rPr lang="en-US" b="0" i="0" dirty="0">
                <a:solidFill>
                  <a:srgbClr val="000000"/>
                </a:solidFill>
                <a:effectLst/>
                <a:latin typeface="Inter"/>
              </a:rPr>
              <a:t> </a:t>
            </a:r>
            <a:r>
              <a:rPr lang="en-US" b="0" i="0" dirty="0" err="1">
                <a:solidFill>
                  <a:srgbClr val="000000"/>
                </a:solidFill>
                <a:effectLst/>
                <a:latin typeface="Inter"/>
              </a:rPr>
              <a:t>eder</a:t>
            </a:r>
            <a:r>
              <a:rPr lang="en-US" b="0" i="0" dirty="0">
                <a:solidFill>
                  <a:srgbClr val="000000"/>
                </a:solidFill>
                <a:effectLst/>
                <a:latin typeface="Inter"/>
              </a:rPr>
              <a:t>. Bir </a:t>
            </a:r>
            <a:r>
              <a:rPr lang="en-US" b="0" i="0" dirty="0" err="1">
                <a:solidFill>
                  <a:srgbClr val="000000"/>
                </a:solidFill>
                <a:effectLst/>
                <a:latin typeface="Inter"/>
              </a:rPr>
              <a:t>çalışma</a:t>
            </a:r>
            <a:r>
              <a:rPr lang="en-US" b="0" i="0" dirty="0">
                <a:solidFill>
                  <a:srgbClr val="000000"/>
                </a:solidFill>
                <a:effectLst/>
                <a:latin typeface="Inter"/>
              </a:rPr>
              <a:t> </a:t>
            </a:r>
            <a:r>
              <a:rPr lang="en-US" b="0" i="0" dirty="0" err="1">
                <a:solidFill>
                  <a:srgbClr val="000000"/>
                </a:solidFill>
                <a:effectLst/>
                <a:latin typeface="Inter"/>
              </a:rPr>
              <a:t>zamanı</a:t>
            </a:r>
            <a:r>
              <a:rPr lang="en-US" b="0" i="0" dirty="0">
                <a:solidFill>
                  <a:srgbClr val="000000"/>
                </a:solidFill>
                <a:effectLst/>
                <a:latin typeface="Inter"/>
              </a:rPr>
              <a:t> </a:t>
            </a:r>
            <a:r>
              <a:rPr lang="en-US" b="0" i="0" dirty="0" err="1">
                <a:solidFill>
                  <a:srgbClr val="000000"/>
                </a:solidFill>
                <a:effectLst/>
                <a:latin typeface="Inter"/>
              </a:rPr>
              <a:t>sistemi</a:t>
            </a:r>
            <a:r>
              <a:rPr lang="en-US" b="0" i="0" dirty="0">
                <a:solidFill>
                  <a:srgbClr val="000000"/>
                </a:solidFill>
                <a:effectLst/>
                <a:latin typeface="Inter"/>
              </a:rPr>
              <a:t>, </a:t>
            </a:r>
            <a:r>
              <a:rPr lang="tr-TR" b="0" i="0" dirty="0">
                <a:solidFill>
                  <a:schemeClr val="accent2">
                    <a:lumMod val="75000"/>
                  </a:schemeClr>
                </a:solidFill>
                <a:effectLst/>
                <a:latin typeface="Inter"/>
              </a:rPr>
              <a:t>container</a:t>
            </a:r>
            <a:r>
              <a:rPr lang="en-US" b="0" i="0" dirty="0">
                <a:solidFill>
                  <a:srgbClr val="000000"/>
                </a:solidFill>
                <a:effectLst/>
                <a:latin typeface="Inter"/>
              </a:rPr>
              <a:t> </a:t>
            </a:r>
            <a:r>
              <a:rPr lang="en-US" b="0" i="0" dirty="0" err="1">
                <a:solidFill>
                  <a:srgbClr val="000000"/>
                </a:solidFill>
                <a:effectLst/>
                <a:latin typeface="Inter"/>
              </a:rPr>
              <a:t>oluşturan</a:t>
            </a:r>
            <a:r>
              <a:rPr lang="en-US" b="0" i="0" dirty="0">
                <a:solidFill>
                  <a:srgbClr val="000000"/>
                </a:solidFill>
                <a:effectLst/>
                <a:latin typeface="Inter"/>
              </a:rPr>
              <a:t> </a:t>
            </a:r>
            <a:r>
              <a:rPr lang="en-US" b="0" i="0" dirty="0" err="1">
                <a:solidFill>
                  <a:srgbClr val="000000"/>
                </a:solidFill>
                <a:effectLst/>
                <a:latin typeface="Inter"/>
              </a:rPr>
              <a:t>ve</a:t>
            </a:r>
            <a:r>
              <a:rPr lang="en-US" b="0" i="0" dirty="0">
                <a:solidFill>
                  <a:srgbClr val="000000"/>
                </a:solidFill>
                <a:effectLst/>
                <a:latin typeface="Inter"/>
              </a:rPr>
              <a:t> </a:t>
            </a:r>
            <a:r>
              <a:rPr lang="en-US" b="0" i="0" dirty="0" err="1">
                <a:solidFill>
                  <a:srgbClr val="000000"/>
                </a:solidFill>
                <a:effectLst/>
                <a:latin typeface="Inter"/>
              </a:rPr>
              <a:t>yöneten</a:t>
            </a:r>
            <a:r>
              <a:rPr lang="en-US" b="0" i="0" dirty="0">
                <a:solidFill>
                  <a:srgbClr val="000000"/>
                </a:solidFill>
                <a:effectLst/>
                <a:latin typeface="Inter"/>
              </a:rPr>
              <a:t> </a:t>
            </a:r>
            <a:r>
              <a:rPr lang="en-US" b="0" i="0" dirty="0" err="1">
                <a:solidFill>
                  <a:srgbClr val="000000"/>
                </a:solidFill>
                <a:effectLst/>
                <a:latin typeface="Inter"/>
              </a:rPr>
              <a:t>temeldeki</a:t>
            </a:r>
            <a:r>
              <a:rPr lang="en-US" b="0" i="0" dirty="0">
                <a:solidFill>
                  <a:srgbClr val="000000"/>
                </a:solidFill>
                <a:effectLst/>
                <a:latin typeface="Inter"/>
              </a:rPr>
              <a:t> </a:t>
            </a:r>
            <a:r>
              <a:rPr lang="en-US" b="0" i="0" dirty="0" err="1">
                <a:solidFill>
                  <a:schemeClr val="accent2">
                    <a:lumMod val="75000"/>
                  </a:schemeClr>
                </a:solidFill>
                <a:effectLst/>
                <a:latin typeface="Inter"/>
              </a:rPr>
              <a:t>istemci-sunucu</a:t>
            </a:r>
            <a:r>
              <a:rPr lang="en-US" b="0" i="0" dirty="0">
                <a:solidFill>
                  <a:srgbClr val="000000"/>
                </a:solidFill>
                <a:effectLst/>
                <a:latin typeface="Inter"/>
              </a:rPr>
              <a:t> </a:t>
            </a:r>
            <a:r>
              <a:rPr lang="en-US" b="0" i="0" dirty="0" err="1">
                <a:solidFill>
                  <a:srgbClr val="000000"/>
                </a:solidFill>
                <a:effectLst/>
                <a:latin typeface="Inter"/>
              </a:rPr>
              <a:t>teknolojisidir</a:t>
            </a:r>
            <a:r>
              <a:rPr lang="en-US" b="0" i="0" dirty="0">
                <a:solidFill>
                  <a:srgbClr val="000000"/>
                </a:solidFill>
                <a:effectLst/>
                <a:latin typeface="Inter"/>
              </a:rPr>
              <a:t>.</a:t>
            </a:r>
            <a:r>
              <a:rPr lang="tr-TR" b="0" i="0" dirty="0">
                <a:solidFill>
                  <a:srgbClr val="000000"/>
                </a:solidFill>
                <a:effectLst/>
                <a:latin typeface="Inter"/>
              </a:rPr>
              <a:t> (DockerErd,RestAPI,CLI)</a:t>
            </a:r>
          </a:p>
          <a:p>
            <a:pPr marL="0" indent="0">
              <a:buNone/>
            </a:pPr>
            <a:endParaRPr lang="tr-TR" dirty="0">
              <a:solidFill>
                <a:srgbClr val="000000"/>
              </a:solidFill>
              <a:latin typeface="Inter"/>
            </a:endParaRPr>
          </a:p>
          <a:p>
            <a:pPr marL="0" indent="0">
              <a:buNone/>
            </a:pPr>
            <a:endParaRPr lang="tr-TR" dirty="0">
              <a:solidFill>
                <a:srgbClr val="292929"/>
              </a:solidFill>
              <a:latin typeface="source-serif-pro"/>
            </a:endParaRPr>
          </a:p>
          <a:p>
            <a:pPr marL="0" indent="0">
              <a:buNone/>
            </a:pPr>
            <a:endParaRPr lang="tr-TR" dirty="0">
              <a:solidFill>
                <a:srgbClr val="292929"/>
              </a:solidFill>
              <a:latin typeface="source-serif-pro"/>
            </a:endParaRPr>
          </a:p>
          <a:p>
            <a:pPr marL="0" indent="0">
              <a:buNone/>
            </a:pPr>
            <a:endParaRPr lang="en-US" dirty="0"/>
          </a:p>
        </p:txBody>
      </p:sp>
    </p:spTree>
    <p:extLst>
      <p:ext uri="{BB962C8B-B14F-4D97-AF65-F5344CB8AC3E}">
        <p14:creationId xmlns:p14="http://schemas.microsoft.com/office/powerpoint/2010/main" val="1372147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1A83A-F709-F51E-5D14-2128E76CD867}"/>
              </a:ext>
            </a:extLst>
          </p:cNvPr>
          <p:cNvSpPr>
            <a:spLocks noGrp="1"/>
          </p:cNvSpPr>
          <p:nvPr>
            <p:ph type="title"/>
          </p:nvPr>
        </p:nvSpPr>
        <p:spPr/>
        <p:txBody>
          <a:bodyPr/>
          <a:lstStyle/>
          <a:p>
            <a:r>
              <a:rPr lang="tr-TR" dirty="0">
                <a:solidFill>
                  <a:schemeClr val="accent2">
                    <a:lumMod val="75000"/>
                  </a:schemeClr>
                </a:solidFill>
              </a:rPr>
              <a:t>Docker Bileşenleri</a:t>
            </a:r>
            <a:endParaRPr lang="en-US" dirty="0"/>
          </a:p>
        </p:txBody>
      </p:sp>
      <p:sp>
        <p:nvSpPr>
          <p:cNvPr id="3" name="Content Placeholder 2">
            <a:extLst>
              <a:ext uri="{FF2B5EF4-FFF2-40B4-BE49-F238E27FC236}">
                <a16:creationId xmlns:a16="http://schemas.microsoft.com/office/drawing/2014/main" id="{48A36519-4C5F-2AAA-BA08-8DFADEE88543}"/>
              </a:ext>
            </a:extLst>
          </p:cNvPr>
          <p:cNvSpPr>
            <a:spLocks noGrp="1"/>
          </p:cNvSpPr>
          <p:nvPr>
            <p:ph idx="1"/>
          </p:nvPr>
        </p:nvSpPr>
        <p:spPr/>
        <p:txBody>
          <a:bodyPr>
            <a:normAutofit/>
          </a:bodyPr>
          <a:lstStyle/>
          <a:p>
            <a:r>
              <a:rPr lang="en-US" b="0" i="0" dirty="0">
                <a:solidFill>
                  <a:schemeClr val="accent2">
                    <a:lumMod val="75000"/>
                  </a:schemeClr>
                </a:solidFill>
                <a:effectLst/>
                <a:latin typeface="AvenirBold"/>
              </a:rPr>
              <a:t>Docker Compose</a:t>
            </a:r>
            <a:r>
              <a:rPr lang="tr-TR" b="0" i="0" dirty="0">
                <a:solidFill>
                  <a:schemeClr val="accent2">
                    <a:lumMod val="75000"/>
                  </a:schemeClr>
                </a:solidFill>
                <a:effectLst/>
                <a:latin typeface="AvenirBold"/>
              </a:rPr>
              <a:t> : </a:t>
            </a:r>
            <a:r>
              <a:rPr lang="tr-TR" dirty="0">
                <a:solidFill>
                  <a:srgbClr val="405261"/>
                </a:solidFill>
                <a:latin typeface="AvenirRegular"/>
              </a:rPr>
              <a:t>G</a:t>
            </a:r>
            <a:r>
              <a:rPr lang="en-US" b="0" i="0" dirty="0" err="1">
                <a:solidFill>
                  <a:srgbClr val="405261"/>
                </a:solidFill>
                <a:effectLst/>
                <a:latin typeface="AvenirRegular"/>
              </a:rPr>
              <a:t>erekli</a:t>
            </a:r>
            <a:r>
              <a:rPr lang="en-US" b="0" i="0" dirty="0">
                <a:solidFill>
                  <a:srgbClr val="405261"/>
                </a:solidFill>
                <a:effectLst/>
                <a:latin typeface="AvenirRegular"/>
              </a:rPr>
              <a:t> </a:t>
            </a:r>
            <a:r>
              <a:rPr lang="en-US" b="0" i="0" dirty="0" err="1">
                <a:solidFill>
                  <a:srgbClr val="405261"/>
                </a:solidFill>
                <a:effectLst/>
                <a:latin typeface="AvenirRegular"/>
              </a:rPr>
              <a:t>olan</a:t>
            </a:r>
            <a:r>
              <a:rPr lang="en-US" b="0" i="0" dirty="0">
                <a:solidFill>
                  <a:srgbClr val="405261"/>
                </a:solidFill>
                <a:effectLst/>
                <a:latin typeface="AvenirRegular"/>
              </a:rPr>
              <a:t> </a:t>
            </a:r>
            <a:r>
              <a:rPr lang="en-US" b="0" i="0" dirty="0" err="1">
                <a:solidFill>
                  <a:srgbClr val="405261"/>
                </a:solidFill>
                <a:effectLst/>
                <a:latin typeface="AvenirRegular"/>
              </a:rPr>
              <a:t>tüm</a:t>
            </a:r>
            <a:r>
              <a:rPr lang="en-US" b="0" i="0" dirty="0">
                <a:solidFill>
                  <a:srgbClr val="405261"/>
                </a:solidFill>
                <a:effectLst/>
                <a:latin typeface="AvenirRegular"/>
              </a:rPr>
              <a:t> </a:t>
            </a:r>
            <a:r>
              <a:rPr lang="en-US" b="0" i="0" dirty="0" err="1">
                <a:solidFill>
                  <a:srgbClr val="405261"/>
                </a:solidFill>
                <a:effectLst/>
                <a:latin typeface="AvenirRegular"/>
              </a:rPr>
              <a:t>servisleri</a:t>
            </a:r>
            <a:r>
              <a:rPr lang="en-US" b="0" i="0" dirty="0">
                <a:solidFill>
                  <a:srgbClr val="405261"/>
                </a:solidFill>
                <a:effectLst/>
                <a:latin typeface="AvenirRegular"/>
              </a:rPr>
              <a:t> </a:t>
            </a:r>
            <a:r>
              <a:rPr lang="en-US" b="0" i="0" dirty="0" err="1">
                <a:solidFill>
                  <a:srgbClr val="405261"/>
                </a:solidFill>
                <a:effectLst/>
                <a:latin typeface="AvenirRegular"/>
              </a:rPr>
              <a:t>tek</a:t>
            </a:r>
            <a:r>
              <a:rPr lang="en-US" b="0" i="0" dirty="0">
                <a:solidFill>
                  <a:srgbClr val="405261"/>
                </a:solidFill>
                <a:effectLst/>
                <a:latin typeface="AvenirRegular"/>
              </a:rPr>
              <a:t> </a:t>
            </a:r>
            <a:r>
              <a:rPr lang="en-US" b="0" i="0" dirty="0" err="1">
                <a:solidFill>
                  <a:srgbClr val="405261"/>
                </a:solidFill>
                <a:effectLst/>
                <a:latin typeface="AvenirRegular"/>
              </a:rPr>
              <a:t>bir</a:t>
            </a:r>
            <a:r>
              <a:rPr lang="en-US" b="0" i="0" dirty="0">
                <a:solidFill>
                  <a:srgbClr val="405261"/>
                </a:solidFill>
                <a:effectLst/>
                <a:latin typeface="AvenirRegular"/>
              </a:rPr>
              <a:t> </a:t>
            </a:r>
            <a:r>
              <a:rPr lang="en-US" b="0" i="0" dirty="0" err="1">
                <a:solidFill>
                  <a:srgbClr val="405261"/>
                </a:solidFill>
                <a:effectLst/>
                <a:latin typeface="AvenirRegular"/>
              </a:rPr>
              <a:t>yerden</a:t>
            </a:r>
            <a:r>
              <a:rPr lang="en-US" b="0" i="0" dirty="0">
                <a:solidFill>
                  <a:srgbClr val="405261"/>
                </a:solidFill>
                <a:effectLst/>
                <a:latin typeface="AvenirRegular"/>
              </a:rPr>
              <a:t> </a:t>
            </a:r>
            <a:r>
              <a:rPr lang="en-US" b="0" i="0" dirty="0" err="1">
                <a:solidFill>
                  <a:srgbClr val="405261"/>
                </a:solidFill>
                <a:effectLst/>
                <a:latin typeface="AvenirRegular"/>
              </a:rPr>
              <a:t>konfigüre</a:t>
            </a:r>
            <a:r>
              <a:rPr lang="en-US" b="0" i="0" dirty="0">
                <a:solidFill>
                  <a:srgbClr val="405261"/>
                </a:solidFill>
                <a:effectLst/>
                <a:latin typeface="AvenirRegular"/>
              </a:rPr>
              <a:t> </a:t>
            </a:r>
            <a:r>
              <a:rPr lang="en-US" b="0" i="0" dirty="0" err="1">
                <a:solidFill>
                  <a:srgbClr val="405261"/>
                </a:solidFill>
                <a:effectLst/>
                <a:latin typeface="AvenirRegular"/>
              </a:rPr>
              <a:t>etmemize</a:t>
            </a:r>
            <a:r>
              <a:rPr lang="en-US" b="0" i="0" dirty="0">
                <a:solidFill>
                  <a:srgbClr val="405261"/>
                </a:solidFill>
                <a:effectLst/>
                <a:latin typeface="AvenirRegular"/>
              </a:rPr>
              <a:t> </a:t>
            </a:r>
            <a:r>
              <a:rPr lang="en-US" b="0" i="0" dirty="0" err="1">
                <a:solidFill>
                  <a:srgbClr val="405261"/>
                </a:solidFill>
                <a:effectLst/>
                <a:latin typeface="AvenirRegular"/>
              </a:rPr>
              <a:t>ve</a:t>
            </a:r>
            <a:r>
              <a:rPr lang="en-US" b="0" i="0" dirty="0">
                <a:solidFill>
                  <a:srgbClr val="405261"/>
                </a:solidFill>
                <a:effectLst/>
                <a:latin typeface="AvenirRegular"/>
              </a:rPr>
              <a:t> </a:t>
            </a:r>
            <a:r>
              <a:rPr lang="en-US" b="0" i="0" dirty="0" err="1">
                <a:solidFill>
                  <a:srgbClr val="405261"/>
                </a:solidFill>
                <a:effectLst/>
                <a:latin typeface="AvenirRegular"/>
              </a:rPr>
              <a:t>hepsini</a:t>
            </a:r>
            <a:r>
              <a:rPr lang="en-US" b="0" i="0" dirty="0">
                <a:solidFill>
                  <a:srgbClr val="405261"/>
                </a:solidFill>
                <a:effectLst/>
                <a:latin typeface="AvenirRegular"/>
              </a:rPr>
              <a:t> </a:t>
            </a:r>
            <a:r>
              <a:rPr lang="en-US" b="0" i="0" dirty="0" err="1">
                <a:solidFill>
                  <a:srgbClr val="405261"/>
                </a:solidFill>
                <a:effectLst/>
                <a:latin typeface="AvenirRegular"/>
              </a:rPr>
              <a:t>tek</a:t>
            </a:r>
            <a:r>
              <a:rPr lang="en-US" b="0" i="0" dirty="0">
                <a:solidFill>
                  <a:srgbClr val="405261"/>
                </a:solidFill>
                <a:effectLst/>
                <a:latin typeface="AvenirRegular"/>
              </a:rPr>
              <a:t> </a:t>
            </a:r>
            <a:r>
              <a:rPr lang="en-US" b="0" i="0" dirty="0" err="1">
                <a:solidFill>
                  <a:srgbClr val="405261"/>
                </a:solidFill>
                <a:effectLst/>
                <a:latin typeface="AvenirRegular"/>
              </a:rPr>
              <a:t>bir</a:t>
            </a:r>
            <a:r>
              <a:rPr lang="en-US" b="0" i="0" dirty="0">
                <a:solidFill>
                  <a:srgbClr val="405261"/>
                </a:solidFill>
                <a:effectLst/>
                <a:latin typeface="AvenirRegular"/>
              </a:rPr>
              <a:t> </a:t>
            </a:r>
            <a:r>
              <a:rPr lang="en-US" b="0" i="0" dirty="0" err="1">
                <a:solidFill>
                  <a:srgbClr val="405261"/>
                </a:solidFill>
                <a:effectLst/>
                <a:latin typeface="AvenirRegular"/>
              </a:rPr>
              <a:t>komut</a:t>
            </a:r>
            <a:r>
              <a:rPr lang="en-US" b="0" i="0" dirty="0">
                <a:solidFill>
                  <a:srgbClr val="405261"/>
                </a:solidFill>
                <a:effectLst/>
                <a:latin typeface="AvenirRegular"/>
              </a:rPr>
              <a:t> </a:t>
            </a:r>
            <a:r>
              <a:rPr lang="en-US" b="0" i="0" dirty="0" err="1">
                <a:solidFill>
                  <a:srgbClr val="405261"/>
                </a:solidFill>
                <a:effectLst/>
                <a:latin typeface="AvenirRegular"/>
              </a:rPr>
              <a:t>ile</a:t>
            </a:r>
            <a:r>
              <a:rPr lang="en-US" b="0" i="0" dirty="0">
                <a:solidFill>
                  <a:srgbClr val="405261"/>
                </a:solidFill>
                <a:effectLst/>
                <a:latin typeface="AvenirRegular"/>
              </a:rPr>
              <a:t> </a:t>
            </a:r>
            <a:r>
              <a:rPr lang="en-US" b="0" i="0" dirty="0" err="1">
                <a:solidFill>
                  <a:srgbClr val="405261"/>
                </a:solidFill>
                <a:effectLst/>
                <a:latin typeface="AvenirRegular"/>
              </a:rPr>
              <a:t>oluşturup</a:t>
            </a:r>
            <a:r>
              <a:rPr lang="tr-TR" b="0" i="0" dirty="0">
                <a:solidFill>
                  <a:srgbClr val="405261"/>
                </a:solidFill>
                <a:effectLst/>
                <a:latin typeface="AvenirRegular"/>
              </a:rPr>
              <a:t> YAML dosyası olarak</a:t>
            </a:r>
            <a:r>
              <a:rPr lang="en-US" b="0" i="0" dirty="0">
                <a:solidFill>
                  <a:srgbClr val="405261"/>
                </a:solidFill>
                <a:effectLst/>
                <a:latin typeface="AvenirRegular"/>
              </a:rPr>
              <a:t>, </a:t>
            </a:r>
            <a:r>
              <a:rPr lang="en-US" b="0" i="0" dirty="0" err="1">
                <a:solidFill>
                  <a:srgbClr val="405261"/>
                </a:solidFill>
                <a:effectLst/>
                <a:latin typeface="AvenirRegular"/>
              </a:rPr>
              <a:t>çalıştırmamız</a:t>
            </a:r>
            <a:r>
              <a:rPr lang="tr-TR" b="0" i="0" dirty="0">
                <a:solidFill>
                  <a:srgbClr val="405261"/>
                </a:solidFill>
                <a:effectLst/>
                <a:latin typeface="AvenirRegular"/>
              </a:rPr>
              <a:t>a olanak</a:t>
            </a:r>
            <a:r>
              <a:rPr lang="en-US" b="0" i="0" dirty="0">
                <a:solidFill>
                  <a:srgbClr val="405261"/>
                </a:solidFill>
                <a:effectLst/>
                <a:latin typeface="AvenirRegular"/>
              </a:rPr>
              <a:t> </a:t>
            </a:r>
            <a:r>
              <a:rPr lang="en-US" b="0" i="0" dirty="0" err="1">
                <a:solidFill>
                  <a:srgbClr val="405261"/>
                </a:solidFill>
                <a:effectLst/>
                <a:latin typeface="AvenirRegular"/>
              </a:rPr>
              <a:t>sağlar</a:t>
            </a:r>
            <a:r>
              <a:rPr lang="en-US" b="0" i="0" dirty="0">
                <a:solidFill>
                  <a:srgbClr val="405261"/>
                </a:solidFill>
                <a:effectLst/>
                <a:latin typeface="AvenirRegular"/>
              </a:rPr>
              <a:t>.</a:t>
            </a:r>
            <a:endParaRPr lang="tr-TR" dirty="0"/>
          </a:p>
          <a:p>
            <a:pPr marL="0" indent="0">
              <a:buNone/>
            </a:pPr>
            <a:endParaRPr lang="tr-TR" dirty="0">
              <a:solidFill>
                <a:srgbClr val="405261"/>
              </a:solidFill>
              <a:latin typeface="AvenirBold"/>
            </a:endParaRPr>
          </a:p>
          <a:p>
            <a:r>
              <a:rPr lang="tr-TR" b="0" i="0" dirty="0">
                <a:solidFill>
                  <a:schemeClr val="accent2">
                    <a:lumMod val="75000"/>
                  </a:schemeClr>
                </a:solidFill>
                <a:effectLst/>
                <a:latin typeface="AvenirBold"/>
              </a:rPr>
              <a:t>Docker Swarm : </a:t>
            </a:r>
            <a:r>
              <a:rPr lang="en-US" b="0" i="0" dirty="0">
                <a:solidFill>
                  <a:srgbClr val="292929"/>
                </a:solidFill>
                <a:effectLst/>
                <a:latin typeface="source-serif-pro"/>
              </a:rPr>
              <a:t>Docker swarm </a:t>
            </a:r>
            <a:r>
              <a:rPr lang="en-US" b="0" i="0" dirty="0" err="1">
                <a:solidFill>
                  <a:srgbClr val="292929"/>
                </a:solidFill>
                <a:effectLst/>
                <a:latin typeface="source-serif-pro"/>
              </a:rPr>
              <a:t>docker’ın</a:t>
            </a:r>
            <a:r>
              <a:rPr lang="en-US" b="0" i="0" dirty="0">
                <a:solidFill>
                  <a:srgbClr val="292929"/>
                </a:solidFill>
                <a:effectLst/>
                <a:latin typeface="source-serif-pro"/>
              </a:rPr>
              <a:t> </a:t>
            </a:r>
            <a:r>
              <a:rPr lang="en-US" b="0" i="0" dirty="0" err="1">
                <a:solidFill>
                  <a:srgbClr val="292929"/>
                </a:solidFill>
                <a:effectLst/>
                <a:latin typeface="source-serif-pro"/>
              </a:rPr>
              <a:t>geliştirdiği</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orkestrasyon</a:t>
            </a:r>
            <a:r>
              <a:rPr lang="en-US" b="0" i="0" dirty="0">
                <a:solidFill>
                  <a:srgbClr val="292929"/>
                </a:solidFill>
                <a:effectLst/>
                <a:latin typeface="source-serif-pro"/>
              </a:rPr>
              <a:t> </a:t>
            </a:r>
            <a:r>
              <a:rPr lang="en-US" b="0" i="0" dirty="0" err="1">
                <a:solidFill>
                  <a:srgbClr val="292929"/>
                </a:solidFill>
                <a:effectLst/>
                <a:latin typeface="source-serif-pro"/>
              </a:rPr>
              <a:t>aracıdır</a:t>
            </a:r>
            <a:r>
              <a:rPr lang="en-US" b="0" i="0" dirty="0">
                <a:solidFill>
                  <a:srgbClr val="292929"/>
                </a:solidFill>
                <a:effectLst/>
                <a:latin typeface="source-serif-pro"/>
              </a:rPr>
              <a:t>. </a:t>
            </a:r>
            <a:r>
              <a:rPr lang="en-US" b="0" i="0" dirty="0" err="1">
                <a:solidFill>
                  <a:srgbClr val="292929"/>
                </a:solidFill>
                <a:effectLst/>
                <a:latin typeface="source-serif-pro"/>
              </a:rPr>
              <a:t>Yani</a:t>
            </a:r>
            <a:r>
              <a:rPr lang="en-US" b="0" i="0" dirty="0">
                <a:solidFill>
                  <a:srgbClr val="292929"/>
                </a:solidFill>
                <a:effectLst/>
                <a:latin typeface="source-serif-pro"/>
              </a:rPr>
              <a:t> </a:t>
            </a:r>
            <a:r>
              <a:rPr lang="en-US" b="0" i="0" dirty="0" err="1">
                <a:solidFill>
                  <a:srgbClr val="292929"/>
                </a:solidFill>
                <a:effectLst/>
                <a:latin typeface="source-serif-pro"/>
              </a:rPr>
              <a:t>birden</a:t>
            </a:r>
            <a:r>
              <a:rPr lang="en-US" b="0" i="0" dirty="0">
                <a:solidFill>
                  <a:srgbClr val="292929"/>
                </a:solidFill>
                <a:effectLst/>
                <a:latin typeface="source-serif-pro"/>
              </a:rPr>
              <a:t> </a:t>
            </a:r>
            <a:r>
              <a:rPr lang="en-US" b="0" i="0" dirty="0" err="1">
                <a:solidFill>
                  <a:srgbClr val="292929"/>
                </a:solidFill>
                <a:effectLst/>
                <a:latin typeface="source-serif-pro"/>
              </a:rPr>
              <a:t>fazla</a:t>
            </a:r>
            <a:r>
              <a:rPr lang="en-US" b="0" i="0" dirty="0">
                <a:solidFill>
                  <a:srgbClr val="292929"/>
                </a:solidFill>
                <a:effectLst/>
                <a:latin typeface="source-serif-pro"/>
              </a:rPr>
              <a:t> docker </a:t>
            </a:r>
            <a:r>
              <a:rPr lang="en-US" b="0" i="0" dirty="0" err="1">
                <a:solidFill>
                  <a:srgbClr val="292929"/>
                </a:solidFill>
                <a:effectLst/>
                <a:latin typeface="source-serif-pro"/>
              </a:rPr>
              <a:t>hostlu</a:t>
            </a:r>
            <a:r>
              <a:rPr lang="en-US" b="0" i="0" dirty="0">
                <a:solidFill>
                  <a:srgbClr val="292929"/>
                </a:solidFill>
                <a:effectLst/>
                <a:latin typeface="source-serif-pro"/>
              </a:rPr>
              <a:t> </a:t>
            </a:r>
            <a:r>
              <a:rPr lang="en-US" b="0" i="0" dirty="0" err="1">
                <a:solidFill>
                  <a:srgbClr val="292929"/>
                </a:solidFill>
                <a:effectLst/>
                <a:latin typeface="source-serif-pro"/>
              </a:rPr>
              <a:t>ortamımızda</a:t>
            </a:r>
            <a:r>
              <a:rPr lang="en-US" b="0" i="0" dirty="0">
                <a:solidFill>
                  <a:srgbClr val="292929"/>
                </a:solidFill>
                <a:effectLst/>
                <a:latin typeface="source-serif-pro"/>
              </a:rPr>
              <a:t>, </a:t>
            </a:r>
            <a:r>
              <a:rPr lang="en-US" b="0" i="0" dirty="0" err="1">
                <a:solidFill>
                  <a:srgbClr val="292929"/>
                </a:solidFill>
                <a:effectLst/>
                <a:latin typeface="source-serif-pro"/>
              </a:rPr>
              <a:t>çalışan</a:t>
            </a:r>
            <a:r>
              <a:rPr lang="en-US" b="0" i="0" dirty="0">
                <a:solidFill>
                  <a:srgbClr val="292929"/>
                </a:solidFill>
                <a:effectLst/>
                <a:latin typeface="source-serif-pro"/>
              </a:rPr>
              <a:t> docker </a:t>
            </a:r>
            <a:r>
              <a:rPr lang="en-US" b="0" i="0" dirty="0" err="1">
                <a:solidFill>
                  <a:srgbClr val="292929"/>
                </a:solidFill>
                <a:effectLst/>
                <a:latin typeface="source-serif-pro"/>
              </a:rPr>
              <a:t>hostları</a:t>
            </a:r>
            <a:r>
              <a:rPr lang="en-US" b="0" i="0" dirty="0">
                <a:solidFill>
                  <a:srgbClr val="292929"/>
                </a:solidFill>
                <a:effectLst/>
                <a:latin typeface="source-serif-pro"/>
              </a:rPr>
              <a:t>, </a:t>
            </a:r>
            <a:r>
              <a:rPr lang="en-US" b="0" i="0" dirty="0" err="1">
                <a:solidFill>
                  <a:srgbClr val="292929"/>
                </a:solidFill>
                <a:effectLst/>
                <a:latin typeface="source-serif-pro"/>
              </a:rPr>
              <a:t>servisleri</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a:t>
            </a:r>
            <a:r>
              <a:rPr lang="en-US" b="0" i="0" dirty="0" err="1">
                <a:solidFill>
                  <a:srgbClr val="292929"/>
                </a:solidFill>
                <a:effectLst/>
                <a:latin typeface="source-serif-pro"/>
              </a:rPr>
              <a:t>containerları</a:t>
            </a:r>
            <a:r>
              <a:rPr lang="en-US" b="0" i="0" dirty="0">
                <a:solidFill>
                  <a:srgbClr val="292929"/>
                </a:solidFill>
                <a:effectLst/>
                <a:latin typeface="source-serif-pro"/>
              </a:rPr>
              <a:t> </a:t>
            </a:r>
            <a:r>
              <a:rPr lang="en-US" b="0" i="0" dirty="0" err="1">
                <a:solidFill>
                  <a:srgbClr val="292929"/>
                </a:solidFill>
                <a:effectLst/>
                <a:latin typeface="source-serif-pro"/>
              </a:rPr>
              <a:t>yönetmek</a:t>
            </a:r>
            <a:r>
              <a:rPr lang="en-US" b="0" i="0" dirty="0">
                <a:solidFill>
                  <a:srgbClr val="292929"/>
                </a:solidFill>
                <a:effectLst/>
                <a:latin typeface="source-serif-pro"/>
              </a:rPr>
              <a:t>, cluster </a:t>
            </a:r>
            <a:r>
              <a:rPr lang="en-US" b="0" i="0" dirty="0" err="1">
                <a:solidFill>
                  <a:srgbClr val="292929"/>
                </a:solidFill>
                <a:effectLst/>
                <a:latin typeface="source-serif-pro"/>
              </a:rPr>
              <a:t>yönetimini</a:t>
            </a:r>
            <a:r>
              <a:rPr lang="en-US" b="0" i="0" dirty="0">
                <a:solidFill>
                  <a:srgbClr val="292929"/>
                </a:solidFill>
                <a:effectLst/>
                <a:latin typeface="source-serif-pro"/>
              </a:rPr>
              <a:t> </a:t>
            </a:r>
            <a:r>
              <a:rPr lang="en-US" b="0" i="0" dirty="0" err="1">
                <a:solidFill>
                  <a:srgbClr val="292929"/>
                </a:solidFill>
                <a:effectLst/>
                <a:latin typeface="source-serif-pro"/>
              </a:rPr>
              <a:t>sağlamak</a:t>
            </a:r>
            <a:r>
              <a:rPr lang="en-US" b="0" i="0" dirty="0">
                <a:solidFill>
                  <a:srgbClr val="292929"/>
                </a:solidFill>
                <a:effectLst/>
                <a:latin typeface="source-serif-pro"/>
              </a:rPr>
              <a:t> </a:t>
            </a:r>
            <a:r>
              <a:rPr lang="en-US" b="0" i="0" dirty="0" err="1">
                <a:solidFill>
                  <a:srgbClr val="292929"/>
                </a:solidFill>
                <a:effectLst/>
                <a:latin typeface="source-serif-pro"/>
              </a:rPr>
              <a:t>için</a:t>
            </a:r>
            <a:r>
              <a:rPr lang="en-US" b="0" i="0" dirty="0">
                <a:solidFill>
                  <a:srgbClr val="292929"/>
                </a:solidFill>
                <a:effectLst/>
                <a:latin typeface="source-serif-pro"/>
              </a:rPr>
              <a:t> </a:t>
            </a:r>
            <a:r>
              <a:rPr lang="en-US" b="0" i="0" dirty="0" err="1">
                <a:solidFill>
                  <a:srgbClr val="292929"/>
                </a:solidFill>
                <a:effectLst/>
                <a:latin typeface="source-serif-pro"/>
              </a:rPr>
              <a:t>kullanılan</a:t>
            </a:r>
            <a:r>
              <a:rPr lang="en-US" b="0" i="0" dirty="0">
                <a:solidFill>
                  <a:srgbClr val="292929"/>
                </a:solidFill>
                <a:effectLst/>
                <a:latin typeface="source-serif-pro"/>
              </a:rPr>
              <a:t> </a:t>
            </a:r>
            <a:r>
              <a:rPr lang="en-US" b="0" i="0" dirty="0" err="1">
                <a:solidFill>
                  <a:srgbClr val="292929"/>
                </a:solidFill>
                <a:effectLst/>
                <a:latin typeface="source-serif-pro"/>
              </a:rPr>
              <a:t>bir</a:t>
            </a:r>
            <a:r>
              <a:rPr lang="en-US" b="0" i="0" dirty="0">
                <a:solidFill>
                  <a:srgbClr val="292929"/>
                </a:solidFill>
                <a:effectLst/>
                <a:latin typeface="source-serif-pro"/>
              </a:rPr>
              <a:t> </a:t>
            </a:r>
            <a:r>
              <a:rPr lang="en-US" b="0" i="0" dirty="0" err="1">
                <a:solidFill>
                  <a:srgbClr val="292929"/>
                </a:solidFill>
                <a:effectLst/>
                <a:latin typeface="source-serif-pro"/>
              </a:rPr>
              <a:t>orkestrasyon</a:t>
            </a:r>
            <a:r>
              <a:rPr lang="en-US" b="0" i="0" dirty="0">
                <a:solidFill>
                  <a:srgbClr val="292929"/>
                </a:solidFill>
                <a:effectLst/>
                <a:latin typeface="source-serif-pro"/>
              </a:rPr>
              <a:t> </a:t>
            </a:r>
            <a:r>
              <a:rPr lang="en-US" b="0" i="0" dirty="0" err="1">
                <a:solidFill>
                  <a:srgbClr val="292929"/>
                </a:solidFill>
                <a:effectLst/>
                <a:latin typeface="source-serif-pro"/>
              </a:rPr>
              <a:t>aracıdır</a:t>
            </a:r>
            <a:r>
              <a:rPr lang="tr-TR" b="0" i="0" dirty="0">
                <a:solidFill>
                  <a:srgbClr val="292929"/>
                </a:solidFill>
                <a:effectLst/>
                <a:latin typeface="source-serif-pro"/>
              </a:rPr>
              <a:t>.</a:t>
            </a:r>
            <a:endParaRPr lang="tr-TR" dirty="0">
              <a:solidFill>
                <a:srgbClr val="292929"/>
              </a:solidFill>
              <a:latin typeface="source-serif-pro"/>
            </a:endParaRPr>
          </a:p>
        </p:txBody>
      </p:sp>
    </p:spTree>
    <p:extLst>
      <p:ext uri="{BB962C8B-B14F-4D97-AF65-F5344CB8AC3E}">
        <p14:creationId xmlns:p14="http://schemas.microsoft.com/office/powerpoint/2010/main" val="1375908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350D9-BB96-B793-57B7-317AB2F2EBF7}"/>
              </a:ext>
            </a:extLst>
          </p:cNvPr>
          <p:cNvSpPr>
            <a:spLocks noGrp="1"/>
          </p:cNvSpPr>
          <p:nvPr>
            <p:ph type="title"/>
          </p:nvPr>
        </p:nvSpPr>
        <p:spPr/>
        <p:txBody>
          <a:bodyPr/>
          <a:lstStyle/>
          <a:p>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Eğitim</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Kataloğu</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endParaRPr lang="en-US" dirty="0"/>
          </a:p>
        </p:txBody>
      </p:sp>
      <p:sp>
        <p:nvSpPr>
          <p:cNvPr id="3" name="Content Placeholder 2">
            <a:extLst>
              <a:ext uri="{FF2B5EF4-FFF2-40B4-BE49-F238E27FC236}">
                <a16:creationId xmlns:a16="http://schemas.microsoft.com/office/drawing/2014/main" id="{9B5E5E95-9013-AE4F-6A48-AC952052EC32}"/>
              </a:ext>
            </a:extLst>
          </p:cNvPr>
          <p:cNvSpPr>
            <a:spLocks noGrp="1"/>
          </p:cNvSpPr>
          <p:nvPr>
            <p:ph idx="1"/>
          </p:nvPr>
        </p:nvSpPr>
        <p:spPr>
          <a:xfrm>
            <a:off x="838200" y="1335505"/>
            <a:ext cx="10515600" cy="5257800"/>
          </a:xfrm>
        </p:spPr>
        <p:txBody>
          <a:bodyPr>
            <a:noAutofit/>
          </a:bodyPr>
          <a:lstStyle/>
          <a:p>
            <a:r>
              <a:rPr lang="tr-TR" sz="1600" b="1" dirty="0"/>
              <a:t>Mikro Hizmet Mimarilerinde Haberleşme şekilleri</a:t>
            </a:r>
          </a:p>
          <a:p>
            <a:pPr lvl="1"/>
            <a:r>
              <a:rPr lang="tr-TR" sz="1600" dirty="0"/>
              <a:t>Event Driven  </a:t>
            </a:r>
          </a:p>
          <a:p>
            <a:pPr lvl="2"/>
            <a:r>
              <a:rPr lang="tr-TR" sz="1600" dirty="0"/>
              <a:t>MassTransit,AzureServiceBus,Amazon SQS</a:t>
            </a:r>
          </a:p>
          <a:p>
            <a:pPr lvl="2"/>
            <a:r>
              <a:rPr lang="tr-TR" sz="1600" dirty="0"/>
              <a:t>* Net Core CAP ile Event Driven Haberleşme </a:t>
            </a:r>
            <a:r>
              <a:rPr lang="tr-TR" sz="1600" dirty="0">
                <a:solidFill>
                  <a:srgbClr val="FF0000"/>
                </a:solidFill>
              </a:rPr>
              <a:t>(LAB) </a:t>
            </a:r>
            <a:r>
              <a:rPr lang="tr-TR" sz="1600" dirty="0"/>
              <a:t>– Product Catalog Micro Service &amp; Order Micro Service -</a:t>
            </a:r>
            <a:endParaRPr lang="tr-TR" sz="1600" dirty="0">
              <a:solidFill>
                <a:srgbClr val="FF0000"/>
              </a:solidFill>
            </a:endParaRPr>
          </a:p>
          <a:p>
            <a:pPr lvl="1"/>
            <a:r>
              <a:rPr lang="tr-TR" sz="1600" dirty="0"/>
              <a:t>Request Driven </a:t>
            </a:r>
          </a:p>
          <a:p>
            <a:pPr lvl="2"/>
            <a:r>
              <a:rPr lang="tr-TR" sz="1600" dirty="0"/>
              <a:t>HttpClient</a:t>
            </a:r>
          </a:p>
          <a:p>
            <a:pPr lvl="2"/>
            <a:r>
              <a:rPr lang="tr-TR" sz="1600" dirty="0"/>
              <a:t>* RestSharp ile Request Driven Haberleşme </a:t>
            </a:r>
            <a:r>
              <a:rPr lang="tr-TR" sz="1600" dirty="0">
                <a:solidFill>
                  <a:srgbClr val="FF0000"/>
                </a:solidFill>
              </a:rPr>
              <a:t>(LAB)    </a:t>
            </a:r>
            <a:r>
              <a:rPr lang="tr-TR" sz="1600" dirty="0"/>
              <a:t>-Basket Micro Service &amp; Order Micro Service-</a:t>
            </a:r>
            <a:endParaRPr lang="tr-TR" sz="1600" b="1" dirty="0"/>
          </a:p>
          <a:p>
            <a:r>
              <a:rPr lang="tr-TR" sz="1600" b="1" dirty="0"/>
              <a:t>Identity Service Kavramı</a:t>
            </a:r>
          </a:p>
          <a:p>
            <a:pPr lvl="1"/>
            <a:r>
              <a:rPr lang="tr-TR" sz="1600" dirty="0"/>
              <a:t>JWT ile Token Based Authentication </a:t>
            </a:r>
            <a:r>
              <a:rPr lang="tr-TR" sz="1600" dirty="0">
                <a:solidFill>
                  <a:srgbClr val="FF0000"/>
                </a:solidFill>
              </a:rPr>
              <a:t>(LAB)</a:t>
            </a:r>
          </a:p>
          <a:p>
            <a:r>
              <a:rPr lang="tr-TR" sz="1600" b="1" dirty="0"/>
              <a:t>API Gateway Kavramı </a:t>
            </a:r>
          </a:p>
          <a:p>
            <a:pPr lvl="1"/>
            <a:r>
              <a:rPr lang="tr-TR" sz="1600" dirty="0"/>
              <a:t>Ocelot, Kong, İstio en çok kullanılan api gateway </a:t>
            </a:r>
          </a:p>
          <a:p>
            <a:pPr lvl="1"/>
            <a:r>
              <a:rPr lang="tr-TR" sz="1600" dirty="0"/>
              <a:t>* Ocelot ile Api Gateway </a:t>
            </a:r>
            <a:r>
              <a:rPr lang="tr-TR" sz="1600" dirty="0">
                <a:solidFill>
                  <a:srgbClr val="FF0000"/>
                </a:solidFill>
              </a:rPr>
              <a:t>(LAB)</a:t>
            </a:r>
          </a:p>
          <a:p>
            <a:r>
              <a:rPr lang="tr-TR" sz="1600" b="1" dirty="0"/>
              <a:t>Service Discovery Kavramı</a:t>
            </a:r>
          </a:p>
          <a:p>
            <a:pPr lvl="1"/>
            <a:r>
              <a:rPr lang="tr-TR" sz="1600" dirty="0"/>
              <a:t>Netflix Eureka,Consul</a:t>
            </a:r>
          </a:p>
          <a:p>
            <a:pPr lvl="1"/>
            <a:r>
              <a:rPr lang="tr-TR" sz="1600" dirty="0"/>
              <a:t>* Consul ile Service Discovery </a:t>
            </a:r>
            <a:r>
              <a:rPr lang="tr-TR" sz="1600" dirty="0">
                <a:solidFill>
                  <a:srgbClr val="FF0000"/>
                </a:solidFill>
              </a:rPr>
              <a:t>(LAB)</a:t>
            </a:r>
          </a:p>
          <a:p>
            <a:pPr marL="457200" lvl="1" indent="0">
              <a:buNone/>
            </a:pPr>
            <a:endParaRPr lang="tr-TR" sz="1600" b="1" dirty="0"/>
          </a:p>
        </p:txBody>
      </p:sp>
    </p:spTree>
    <p:extLst>
      <p:ext uri="{BB962C8B-B14F-4D97-AF65-F5344CB8AC3E}">
        <p14:creationId xmlns:p14="http://schemas.microsoft.com/office/powerpoint/2010/main" val="6722026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DD9CC-B6E9-FC15-6F03-63C5B2304FB2}"/>
              </a:ext>
            </a:extLst>
          </p:cNvPr>
          <p:cNvSpPr>
            <a:spLocks noGrp="1"/>
          </p:cNvSpPr>
          <p:nvPr>
            <p:ph type="title"/>
          </p:nvPr>
        </p:nvSpPr>
        <p:spPr/>
        <p:txBody>
          <a:bodyPr/>
          <a:lstStyle/>
          <a:p>
            <a:r>
              <a:rPr lang="tr-TR" b="0" i="0" dirty="0">
                <a:solidFill>
                  <a:schemeClr val="accent2">
                    <a:lumMod val="75000"/>
                  </a:schemeClr>
                </a:solidFill>
                <a:effectLst/>
                <a:latin typeface="AvenirBold"/>
              </a:rPr>
              <a:t>Docker Swarm </a:t>
            </a:r>
            <a:endParaRPr lang="en-US" dirty="0"/>
          </a:p>
        </p:txBody>
      </p:sp>
      <p:sp>
        <p:nvSpPr>
          <p:cNvPr id="3" name="Content Placeholder 2">
            <a:extLst>
              <a:ext uri="{FF2B5EF4-FFF2-40B4-BE49-F238E27FC236}">
                <a16:creationId xmlns:a16="http://schemas.microsoft.com/office/drawing/2014/main" id="{64703FAE-0636-46AB-A364-5BCB7D85634D}"/>
              </a:ext>
            </a:extLst>
          </p:cNvPr>
          <p:cNvSpPr>
            <a:spLocks noGrp="1"/>
          </p:cNvSpPr>
          <p:nvPr>
            <p:ph idx="1"/>
          </p:nvPr>
        </p:nvSpPr>
        <p:spPr/>
        <p:txBody>
          <a:bodyPr>
            <a:normAutofit lnSpcReduction="10000"/>
          </a:bodyPr>
          <a:lstStyle/>
          <a:p>
            <a:r>
              <a:rPr lang="tr-TR" dirty="0"/>
              <a:t>SwarmKit üzerinde 2 mod vardır. Bunlar </a:t>
            </a:r>
            <a:r>
              <a:rPr lang="tr-TR" dirty="0">
                <a:solidFill>
                  <a:schemeClr val="accent2">
                    <a:lumMod val="75000"/>
                  </a:schemeClr>
                </a:solidFill>
              </a:rPr>
              <a:t>Manager</a:t>
            </a:r>
            <a:r>
              <a:rPr lang="tr-TR" dirty="0"/>
              <a:t> ve </a:t>
            </a:r>
            <a:r>
              <a:rPr lang="tr-TR" dirty="0">
                <a:solidFill>
                  <a:schemeClr val="accent2">
                    <a:lumMod val="75000"/>
                  </a:schemeClr>
                </a:solidFill>
              </a:rPr>
              <a:t>Worker</a:t>
            </a:r>
            <a:r>
              <a:rPr lang="tr-TR" dirty="0"/>
              <a:t> modlarıdır. </a:t>
            </a:r>
          </a:p>
          <a:p>
            <a:endParaRPr lang="tr-TR" dirty="0"/>
          </a:p>
          <a:p>
            <a:pPr marL="0" indent="0">
              <a:buNone/>
            </a:pPr>
            <a:r>
              <a:rPr lang="tr-TR" dirty="0">
                <a:solidFill>
                  <a:schemeClr val="accent2">
                    <a:lumMod val="75000"/>
                  </a:schemeClr>
                </a:solidFill>
              </a:rPr>
              <a:t>Manager Node : </a:t>
            </a:r>
            <a:r>
              <a:rPr lang="tr-TR" dirty="0"/>
              <a:t>Swarmkit’in ve diğer worker nodeların yönetimden sorumludur. (Leader ve Follower Node)</a:t>
            </a:r>
          </a:p>
          <a:p>
            <a:pPr marL="0" indent="0">
              <a:buNone/>
            </a:pPr>
            <a:endParaRPr lang="tr-TR" dirty="0"/>
          </a:p>
          <a:p>
            <a:pPr marL="0" indent="0">
              <a:buNone/>
            </a:pPr>
            <a:r>
              <a:rPr lang="tr-TR" dirty="0">
                <a:solidFill>
                  <a:schemeClr val="accent2">
                    <a:lumMod val="75000"/>
                  </a:schemeClr>
                </a:solidFill>
              </a:rPr>
              <a:t>Worker Node: </a:t>
            </a:r>
            <a:r>
              <a:rPr lang="en-US" dirty="0"/>
              <a:t>Worker </a:t>
            </a:r>
            <a:r>
              <a:rPr lang="en-US" dirty="0" err="1"/>
              <a:t>Node’ları</a:t>
            </a:r>
            <a:r>
              <a:rPr lang="en-US" dirty="0"/>
              <a:t> </a:t>
            </a:r>
            <a:r>
              <a:rPr lang="en-US" dirty="0" err="1"/>
              <a:t>ise</a:t>
            </a:r>
            <a:r>
              <a:rPr lang="en-US" dirty="0"/>
              <a:t> manager </a:t>
            </a:r>
            <a:r>
              <a:rPr lang="en-US" dirty="0" err="1"/>
              <a:t>node’ları</a:t>
            </a:r>
            <a:r>
              <a:rPr lang="en-US" dirty="0"/>
              <a:t> </a:t>
            </a:r>
            <a:r>
              <a:rPr lang="en-US" dirty="0" err="1"/>
              <a:t>dinlemekte</a:t>
            </a:r>
            <a:r>
              <a:rPr lang="en-US" dirty="0"/>
              <a:t> </a:t>
            </a:r>
            <a:r>
              <a:rPr lang="en-US" dirty="0" err="1"/>
              <a:t>aynı</a:t>
            </a:r>
            <a:r>
              <a:rPr lang="en-US" dirty="0"/>
              <a:t> </a:t>
            </a:r>
            <a:r>
              <a:rPr lang="en-US" dirty="0" err="1"/>
              <a:t>zamanda</a:t>
            </a:r>
            <a:r>
              <a:rPr lang="en-US" dirty="0"/>
              <a:t> </a:t>
            </a:r>
            <a:r>
              <a:rPr lang="en-US" dirty="0" err="1"/>
              <a:t>workerlar</a:t>
            </a:r>
            <a:r>
              <a:rPr lang="en-US" dirty="0"/>
              <a:t> </a:t>
            </a:r>
            <a:r>
              <a:rPr lang="en-US" dirty="0" err="1"/>
              <a:t>arasında</a:t>
            </a:r>
            <a:r>
              <a:rPr lang="en-US" dirty="0"/>
              <a:t> </a:t>
            </a:r>
            <a:r>
              <a:rPr lang="en-US" dirty="0" err="1"/>
              <a:t>bağlantı</a:t>
            </a:r>
            <a:r>
              <a:rPr lang="en-US" dirty="0"/>
              <a:t> </a:t>
            </a:r>
            <a:r>
              <a:rPr lang="en-US" dirty="0" err="1"/>
              <a:t>sağlamaktadır</a:t>
            </a:r>
            <a:r>
              <a:rPr lang="en-US" dirty="0"/>
              <a:t>.</a:t>
            </a:r>
            <a:endParaRPr lang="tr-TR" dirty="0"/>
          </a:p>
          <a:p>
            <a:pPr marL="0" indent="0">
              <a:buNone/>
            </a:pPr>
            <a:endParaRPr lang="tr-TR" dirty="0"/>
          </a:p>
        </p:txBody>
      </p:sp>
    </p:spTree>
    <p:extLst>
      <p:ext uri="{BB962C8B-B14F-4D97-AF65-F5344CB8AC3E}">
        <p14:creationId xmlns:p14="http://schemas.microsoft.com/office/powerpoint/2010/main" val="4885316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755E9-B887-B47D-8A7F-4D92880CEA2C}"/>
              </a:ext>
            </a:extLst>
          </p:cNvPr>
          <p:cNvSpPr>
            <a:spLocks noGrp="1"/>
          </p:cNvSpPr>
          <p:nvPr>
            <p:ph type="title"/>
          </p:nvPr>
        </p:nvSpPr>
        <p:spPr/>
        <p:txBody>
          <a:bodyPr/>
          <a:lstStyle/>
          <a:p>
            <a:r>
              <a:rPr lang="tr-TR" b="0" i="0" dirty="0">
                <a:solidFill>
                  <a:schemeClr val="accent2">
                    <a:lumMod val="75000"/>
                  </a:schemeClr>
                </a:solidFill>
                <a:effectLst/>
                <a:latin typeface="AvenirBold"/>
              </a:rPr>
              <a:t>Docker Swarm</a:t>
            </a:r>
            <a:endParaRPr lang="en-US" dirty="0"/>
          </a:p>
        </p:txBody>
      </p:sp>
      <p:sp>
        <p:nvSpPr>
          <p:cNvPr id="6" name="Content Placeholder 2">
            <a:extLst>
              <a:ext uri="{FF2B5EF4-FFF2-40B4-BE49-F238E27FC236}">
                <a16:creationId xmlns:a16="http://schemas.microsoft.com/office/drawing/2014/main" id="{47F17AC6-C3FA-5003-FCC2-0F1EC089028D}"/>
              </a:ext>
            </a:extLst>
          </p:cNvPr>
          <p:cNvSpPr txBox="1">
            <a:spLocks/>
          </p:cNvSpPr>
          <p:nvPr/>
        </p:nvSpPr>
        <p:spPr>
          <a:xfrm>
            <a:off x="838200" y="1825625"/>
            <a:ext cx="10515600" cy="3859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tr-TR" dirty="0">
              <a:latin typeface="AvenirBold"/>
            </a:endParaRPr>
          </a:p>
        </p:txBody>
      </p:sp>
      <p:pic>
        <p:nvPicPr>
          <p:cNvPr id="10" name="Content Placeholder 9" descr="Diagram&#10;&#10;Description automatically generated">
            <a:extLst>
              <a:ext uri="{FF2B5EF4-FFF2-40B4-BE49-F238E27FC236}">
                <a16:creationId xmlns:a16="http://schemas.microsoft.com/office/drawing/2014/main" id="{D0971644-9ED5-BDF9-0CA7-A5660E07CE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7289" y="2184638"/>
            <a:ext cx="8117367" cy="3635666"/>
          </a:xfrm>
        </p:spPr>
      </p:pic>
    </p:spTree>
    <p:extLst>
      <p:ext uri="{BB962C8B-B14F-4D97-AF65-F5344CB8AC3E}">
        <p14:creationId xmlns:p14="http://schemas.microsoft.com/office/powerpoint/2010/main" val="206766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24CAB-1D49-5F0A-B350-92C85B79E009}"/>
              </a:ext>
            </a:extLst>
          </p:cNvPr>
          <p:cNvSpPr>
            <a:spLocks noGrp="1"/>
          </p:cNvSpPr>
          <p:nvPr>
            <p:ph type="title"/>
          </p:nvPr>
        </p:nvSpPr>
        <p:spPr>
          <a:xfrm>
            <a:off x="838200" y="0"/>
            <a:ext cx="10515600" cy="1325563"/>
          </a:xfrm>
        </p:spPr>
        <p:txBody>
          <a:bodyPr/>
          <a:lstStyle/>
          <a:p>
            <a:r>
              <a:rPr lang="tr-TR" dirty="0">
                <a:solidFill>
                  <a:schemeClr val="accent2">
                    <a:lumMod val="75000"/>
                  </a:schemeClr>
                </a:solidFill>
              </a:rPr>
              <a:t>Docker ile Kubernetes Farkları</a:t>
            </a:r>
            <a:endParaRPr lang="en-US" dirty="0">
              <a:solidFill>
                <a:schemeClr val="accent2">
                  <a:lumMod val="75000"/>
                </a:schemeClr>
              </a:solidFill>
            </a:endParaRPr>
          </a:p>
        </p:txBody>
      </p:sp>
      <p:graphicFrame>
        <p:nvGraphicFramePr>
          <p:cNvPr id="4" name="Table 4">
            <a:extLst>
              <a:ext uri="{FF2B5EF4-FFF2-40B4-BE49-F238E27FC236}">
                <a16:creationId xmlns:a16="http://schemas.microsoft.com/office/drawing/2014/main" id="{D8754540-634A-B938-393E-5C35447708CC}"/>
              </a:ext>
            </a:extLst>
          </p:cNvPr>
          <p:cNvGraphicFramePr>
            <a:graphicFrameLocks noGrp="1"/>
          </p:cNvGraphicFramePr>
          <p:nvPr>
            <p:extLst>
              <p:ext uri="{D42A27DB-BD31-4B8C-83A1-F6EECF244321}">
                <p14:modId xmlns:p14="http://schemas.microsoft.com/office/powerpoint/2010/main" val="1488263454"/>
              </p:ext>
            </p:extLst>
          </p:nvPr>
        </p:nvGraphicFramePr>
        <p:xfrm>
          <a:off x="2032000" y="1147128"/>
          <a:ext cx="8128000" cy="54914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44751669"/>
                    </a:ext>
                  </a:extLst>
                </a:gridCol>
                <a:gridCol w="4064000">
                  <a:extLst>
                    <a:ext uri="{9D8B030D-6E8A-4147-A177-3AD203B41FA5}">
                      <a16:colId xmlns:a16="http://schemas.microsoft.com/office/drawing/2014/main" val="3594453107"/>
                    </a:ext>
                  </a:extLst>
                </a:gridCol>
              </a:tblGrid>
              <a:tr h="370840">
                <a:tc>
                  <a:txBody>
                    <a:bodyPr/>
                    <a:lstStyle/>
                    <a:p>
                      <a:r>
                        <a:rPr lang="tr-TR" dirty="0"/>
                        <a:t>Docker</a:t>
                      </a:r>
                      <a:endParaRPr lang="en-US" dirty="0"/>
                    </a:p>
                  </a:txBody>
                  <a:tcPr/>
                </a:tc>
                <a:tc>
                  <a:txBody>
                    <a:bodyPr/>
                    <a:lstStyle/>
                    <a:p>
                      <a:r>
                        <a:rPr lang="tr-TR" dirty="0"/>
                        <a:t>Kubernetes</a:t>
                      </a:r>
                      <a:endParaRPr lang="en-US" dirty="0"/>
                    </a:p>
                  </a:txBody>
                  <a:tcPr/>
                </a:tc>
                <a:extLst>
                  <a:ext uri="{0D108BD9-81ED-4DB2-BD59-A6C34878D82A}">
                    <a16:rowId xmlns:a16="http://schemas.microsoft.com/office/drawing/2014/main" val="4153487261"/>
                  </a:ext>
                </a:extLst>
              </a:tr>
              <a:tr h="370840">
                <a:tc>
                  <a:txBody>
                    <a:bodyPr/>
                    <a:lstStyle/>
                    <a:p>
                      <a:r>
                        <a:rPr lang="tr-TR" dirty="0"/>
                        <a:t>Birbirinden izole çalışan uygulamaları container etmek için kullanılır.</a:t>
                      </a:r>
                      <a:endParaRPr lang="en-US" dirty="0"/>
                    </a:p>
                  </a:txBody>
                  <a:tcPr/>
                </a:tc>
                <a:tc>
                  <a:txBody>
                    <a:bodyPr/>
                    <a:lstStyle/>
                    <a:p>
                      <a:r>
                        <a:rPr lang="tr-TR" dirty="0"/>
                        <a:t>Birden çok konteyner’ı yönetmek için kullanılır.</a:t>
                      </a:r>
                      <a:endParaRPr lang="en-US" dirty="0"/>
                    </a:p>
                  </a:txBody>
                  <a:tcPr/>
                </a:tc>
                <a:extLst>
                  <a:ext uri="{0D108BD9-81ED-4DB2-BD59-A6C34878D82A}">
                    <a16:rowId xmlns:a16="http://schemas.microsoft.com/office/drawing/2014/main" val="667175517"/>
                  </a:ext>
                </a:extLst>
              </a:tr>
              <a:tr h="370840">
                <a:tc>
                  <a:txBody>
                    <a:bodyPr/>
                    <a:lstStyle/>
                    <a:p>
                      <a:r>
                        <a:rPr lang="tr-TR" dirty="0"/>
                        <a:t>CI süreçlerini otomatize etmek için kullanılır. (Continous Integration)  DockerFile, Docker Compose</a:t>
                      </a:r>
                      <a:endParaRPr lang="en-US" dirty="0"/>
                    </a:p>
                  </a:txBody>
                  <a:tcPr/>
                </a:tc>
                <a:tc>
                  <a:txBody>
                    <a:bodyPr/>
                    <a:lstStyle/>
                    <a:p>
                      <a:r>
                        <a:rPr lang="tr-TR" dirty="0"/>
                        <a:t>CD süreçlerini otomatize etmek için kullanılır. (Continous Delivery)  Uygulama Konteynerlarını otomatik zamanlama yaparak yönetmek için kullanılır.</a:t>
                      </a:r>
                      <a:endParaRPr lang="en-US" dirty="0"/>
                    </a:p>
                  </a:txBody>
                  <a:tcPr/>
                </a:tc>
                <a:extLst>
                  <a:ext uri="{0D108BD9-81ED-4DB2-BD59-A6C34878D82A}">
                    <a16:rowId xmlns:a16="http://schemas.microsoft.com/office/drawing/2014/main" val="3497946045"/>
                  </a:ext>
                </a:extLst>
              </a:tr>
              <a:tr h="370840">
                <a:tc>
                  <a:txBody>
                    <a:bodyPr/>
                    <a:lstStyle/>
                    <a:p>
                      <a:r>
                        <a:rPr lang="tr-TR" dirty="0"/>
                        <a:t>Birbirinden bağımısız izole çalışan konteynerları konfigüre etmek, oluşturmak ve dağıtmak için kullanılır.</a:t>
                      </a:r>
                      <a:endParaRPr lang="en-US" dirty="0"/>
                    </a:p>
                  </a:txBody>
                  <a:tcPr/>
                </a:tc>
                <a:tc>
                  <a:txBody>
                    <a:bodyPr/>
                    <a:lstStyle/>
                    <a:p>
                      <a:r>
                        <a:rPr lang="tr-TR" dirty="0"/>
                        <a:t>Docker container clusterlarının yönetminin yapıldığı bir ekosistemdir.</a:t>
                      </a:r>
                      <a:endParaRPr lang="en-US" dirty="0"/>
                    </a:p>
                  </a:txBody>
                  <a:tcPr/>
                </a:tc>
                <a:extLst>
                  <a:ext uri="{0D108BD9-81ED-4DB2-BD59-A6C34878D82A}">
                    <a16:rowId xmlns:a16="http://schemas.microsoft.com/office/drawing/2014/main" val="3058865678"/>
                  </a:ext>
                </a:extLst>
              </a:tr>
              <a:tr h="370840">
                <a:tc>
                  <a:txBody>
                    <a:bodyPr/>
                    <a:lstStyle/>
                    <a:p>
                      <a:r>
                        <a:rPr lang="tr-TR" dirty="0"/>
                        <a:t>Container Build etme, Docker Register Push etme gibi işlemler için kullanılır. </a:t>
                      </a:r>
                      <a:endParaRPr lang="en-US" dirty="0"/>
                    </a:p>
                  </a:txBody>
                  <a:tcPr/>
                </a:tc>
                <a:tc>
                  <a:txBody>
                    <a:bodyPr/>
                    <a:lstStyle/>
                    <a:p>
                      <a:r>
                        <a:rPr lang="tr-TR" dirty="0"/>
                        <a:t>Container Build edilip Docker Hub’a Push edildikten sonra birden fazla instance üzerinde bu container’ı host etmek ile ilgilenir.</a:t>
                      </a:r>
                      <a:endParaRPr lang="en-US" dirty="0"/>
                    </a:p>
                  </a:txBody>
                  <a:tcPr/>
                </a:tc>
                <a:extLst>
                  <a:ext uri="{0D108BD9-81ED-4DB2-BD59-A6C34878D82A}">
                    <a16:rowId xmlns:a16="http://schemas.microsoft.com/office/drawing/2014/main" val="3417275017"/>
                  </a:ext>
                </a:extLst>
              </a:tr>
              <a:tr h="314860">
                <a:tc>
                  <a:txBody>
                    <a:bodyPr/>
                    <a:lstStyle/>
                    <a:p>
                      <a:endParaRPr lang="en-US"/>
                    </a:p>
                  </a:txBody>
                  <a:tcPr/>
                </a:tc>
                <a:tc>
                  <a:txBody>
                    <a:bodyPr/>
                    <a:lstStyle/>
                    <a:p>
                      <a:endParaRPr lang="en-US" dirty="0"/>
                    </a:p>
                  </a:txBody>
                  <a:tcPr/>
                </a:tc>
                <a:extLst>
                  <a:ext uri="{0D108BD9-81ED-4DB2-BD59-A6C34878D82A}">
                    <a16:rowId xmlns:a16="http://schemas.microsoft.com/office/drawing/2014/main" val="2704612588"/>
                  </a:ext>
                </a:extLst>
              </a:tr>
            </a:tbl>
          </a:graphicData>
        </a:graphic>
      </p:graphicFrame>
    </p:spTree>
    <p:extLst>
      <p:ext uri="{BB962C8B-B14F-4D97-AF65-F5344CB8AC3E}">
        <p14:creationId xmlns:p14="http://schemas.microsoft.com/office/powerpoint/2010/main" val="2332190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FE59D-808D-F262-54BF-A8BB221A020D}"/>
              </a:ext>
            </a:extLst>
          </p:cNvPr>
          <p:cNvSpPr>
            <a:spLocks noGrp="1"/>
          </p:cNvSpPr>
          <p:nvPr>
            <p:ph type="title"/>
          </p:nvPr>
        </p:nvSpPr>
        <p:spPr/>
        <p:txBody>
          <a:bodyPr/>
          <a:lstStyle/>
          <a:p>
            <a:r>
              <a:rPr lang="tr-TR" dirty="0">
                <a:solidFill>
                  <a:schemeClr val="accent2">
                    <a:lumMod val="75000"/>
                  </a:schemeClr>
                </a:solidFill>
              </a:rPr>
              <a:t>Docker Images Komutları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C8BB1E69-E0E1-6FB0-DB95-49AD01E94C79}"/>
              </a:ext>
            </a:extLst>
          </p:cNvPr>
          <p:cNvSpPr>
            <a:spLocks noGrp="1"/>
          </p:cNvSpPr>
          <p:nvPr>
            <p:ph idx="1"/>
          </p:nvPr>
        </p:nvSpPr>
        <p:spPr/>
        <p:txBody>
          <a:bodyPr>
            <a:normAutofit fontScale="85000" lnSpcReduction="20000"/>
          </a:bodyPr>
          <a:lstStyle/>
          <a:p>
            <a:r>
              <a:rPr lang="tr-TR" dirty="0"/>
              <a:t>&gt; </a:t>
            </a:r>
            <a:r>
              <a:rPr lang="en-US" dirty="0"/>
              <a:t>docker image</a:t>
            </a:r>
            <a:r>
              <a:rPr lang="tr-TR" dirty="0"/>
              <a:t>s</a:t>
            </a:r>
          </a:p>
          <a:p>
            <a:r>
              <a:rPr lang="en-US" dirty="0"/>
              <a:t>&gt;</a:t>
            </a:r>
            <a:r>
              <a:rPr lang="tr-TR" dirty="0"/>
              <a:t> </a:t>
            </a:r>
            <a:r>
              <a:rPr lang="en-US" dirty="0"/>
              <a:t>docker</a:t>
            </a:r>
            <a:r>
              <a:rPr lang="tr-TR" dirty="0"/>
              <a:t> </a:t>
            </a:r>
            <a:r>
              <a:rPr lang="en-US" dirty="0"/>
              <a:t>rm</a:t>
            </a:r>
            <a:r>
              <a:rPr lang="tr-TR" dirty="0"/>
              <a:t>i</a:t>
            </a:r>
            <a:r>
              <a:rPr lang="en-US" dirty="0"/>
              <a:t> </a:t>
            </a:r>
            <a:r>
              <a:rPr lang="tr-TR" dirty="0"/>
              <a:t>&lt;image_id&gt;</a:t>
            </a:r>
            <a:r>
              <a:rPr lang="en-US" dirty="0"/>
              <a:t> </a:t>
            </a:r>
            <a:endParaRPr lang="tr-TR" dirty="0"/>
          </a:p>
          <a:p>
            <a:r>
              <a:rPr lang="en-US" dirty="0"/>
              <a:t>&gt;</a:t>
            </a:r>
            <a:r>
              <a:rPr lang="tr-TR" dirty="0"/>
              <a:t> </a:t>
            </a:r>
            <a:r>
              <a:rPr lang="en-US" dirty="0"/>
              <a:t>docker inspect </a:t>
            </a:r>
            <a:r>
              <a:rPr lang="tr-TR" dirty="0"/>
              <a:t>&lt;image_id&gt;</a:t>
            </a:r>
            <a:r>
              <a:rPr lang="en-US" dirty="0"/>
              <a:t> </a:t>
            </a:r>
            <a:endParaRPr lang="tr-TR" dirty="0"/>
          </a:p>
          <a:p>
            <a:r>
              <a:rPr lang="tr-TR" dirty="0"/>
              <a:t>&gt; docker build –t &lt;image_id&gt;</a:t>
            </a:r>
          </a:p>
          <a:p>
            <a:r>
              <a:rPr lang="tr-TR" dirty="0"/>
              <a:t>&gt; docker run –d &lt;image_id&gt;</a:t>
            </a:r>
          </a:p>
          <a:p>
            <a:r>
              <a:rPr lang="tr-TR" dirty="0"/>
              <a:t>&gt; docker run &lt;image_id&gt; -p &lt;port&gt;:&lt;docker_port&gt;</a:t>
            </a:r>
          </a:p>
          <a:p>
            <a:r>
              <a:rPr lang="tr-TR" dirty="0"/>
              <a:t>&gt; </a:t>
            </a:r>
            <a:r>
              <a:rPr lang="en-US" dirty="0"/>
              <a:t>docker pull</a:t>
            </a:r>
            <a:r>
              <a:rPr lang="tr-TR" dirty="0"/>
              <a:t> &lt;image_id&gt;:&lt;version&gt;</a:t>
            </a:r>
            <a:r>
              <a:rPr lang="en-US" dirty="0"/>
              <a:t> </a:t>
            </a:r>
            <a:endParaRPr lang="tr-TR" dirty="0"/>
          </a:p>
          <a:p>
            <a:r>
              <a:rPr lang="tr-TR" dirty="0"/>
              <a:t>&gt; </a:t>
            </a:r>
            <a:r>
              <a:rPr lang="en-US" dirty="0"/>
              <a:t>docker login / logout</a:t>
            </a:r>
            <a:endParaRPr lang="tr-TR" dirty="0"/>
          </a:p>
          <a:p>
            <a:r>
              <a:rPr lang="tr-TR" dirty="0"/>
              <a:t>&gt; </a:t>
            </a:r>
            <a:r>
              <a:rPr lang="en-US" dirty="0"/>
              <a:t>docker push</a:t>
            </a:r>
            <a:r>
              <a:rPr lang="tr-TR" dirty="0"/>
              <a:t> &lt;image_id&gt;</a:t>
            </a:r>
          </a:p>
          <a:p>
            <a:r>
              <a:rPr lang="tr-TR" dirty="0"/>
              <a:t>&gt; docker search &lt;image_id&gt;</a:t>
            </a:r>
          </a:p>
          <a:p>
            <a:pPr marL="0" indent="0">
              <a:buNone/>
            </a:pPr>
            <a:endParaRPr lang="tr-TR" dirty="0"/>
          </a:p>
        </p:txBody>
      </p:sp>
    </p:spTree>
    <p:extLst>
      <p:ext uri="{BB962C8B-B14F-4D97-AF65-F5344CB8AC3E}">
        <p14:creationId xmlns:p14="http://schemas.microsoft.com/office/powerpoint/2010/main" val="18502994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BEB3-15D0-7A6A-DD75-68F87B8AA680}"/>
              </a:ext>
            </a:extLst>
          </p:cNvPr>
          <p:cNvSpPr>
            <a:spLocks noGrp="1"/>
          </p:cNvSpPr>
          <p:nvPr>
            <p:ph type="title"/>
          </p:nvPr>
        </p:nvSpPr>
        <p:spPr/>
        <p:txBody>
          <a:bodyPr/>
          <a:lstStyle/>
          <a:p>
            <a:r>
              <a:rPr lang="tr-TR" dirty="0">
                <a:solidFill>
                  <a:schemeClr val="accent2">
                    <a:lumMod val="75000"/>
                  </a:schemeClr>
                </a:solidFill>
              </a:rPr>
              <a:t>Docker Container Komutları</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413174C3-8638-6C5B-7129-1E1416D11D0E}"/>
              </a:ext>
            </a:extLst>
          </p:cNvPr>
          <p:cNvSpPr>
            <a:spLocks noGrp="1"/>
          </p:cNvSpPr>
          <p:nvPr>
            <p:ph idx="1"/>
          </p:nvPr>
        </p:nvSpPr>
        <p:spPr/>
        <p:txBody>
          <a:bodyPr>
            <a:normAutofit fontScale="92500" lnSpcReduction="20000"/>
          </a:bodyPr>
          <a:lstStyle/>
          <a:p>
            <a:r>
              <a:rPr lang="tr-TR" dirty="0"/>
              <a:t>&gt; </a:t>
            </a:r>
            <a:r>
              <a:rPr lang="en-US" dirty="0"/>
              <a:t>docker </a:t>
            </a:r>
            <a:r>
              <a:rPr lang="tr-TR" dirty="0"/>
              <a:t>ps</a:t>
            </a:r>
          </a:p>
          <a:p>
            <a:r>
              <a:rPr lang="tr-TR" dirty="0"/>
              <a:t>&gt; docker rm &lt;container_id&gt;</a:t>
            </a:r>
          </a:p>
          <a:p>
            <a:r>
              <a:rPr lang="tr-TR" dirty="0"/>
              <a:t>&gt; </a:t>
            </a:r>
            <a:r>
              <a:rPr lang="en-US" dirty="0"/>
              <a:t>docker inspect </a:t>
            </a:r>
            <a:r>
              <a:rPr lang="tr-TR" dirty="0"/>
              <a:t>&lt;container_id&gt;</a:t>
            </a:r>
            <a:r>
              <a:rPr lang="en-US" dirty="0"/>
              <a:t> </a:t>
            </a:r>
            <a:endParaRPr lang="tr-TR" dirty="0"/>
          </a:p>
          <a:p>
            <a:r>
              <a:rPr lang="tr-TR" dirty="0"/>
              <a:t>&gt; </a:t>
            </a:r>
            <a:r>
              <a:rPr lang="en-US" dirty="0"/>
              <a:t>docker </a:t>
            </a:r>
            <a:r>
              <a:rPr lang="en-US" dirty="0" err="1"/>
              <a:t>ps</a:t>
            </a:r>
            <a:r>
              <a:rPr lang="en-US" dirty="0"/>
              <a:t> –a</a:t>
            </a:r>
            <a:endParaRPr lang="tr-TR" dirty="0"/>
          </a:p>
          <a:p>
            <a:r>
              <a:rPr lang="tr-TR" dirty="0"/>
              <a:t>&gt; docker container rename test1 test2</a:t>
            </a:r>
          </a:p>
          <a:p>
            <a:r>
              <a:rPr lang="tr-TR" dirty="0"/>
              <a:t>&gt; docker rm &lt;containerId&gt;</a:t>
            </a:r>
          </a:p>
          <a:p>
            <a:r>
              <a:rPr lang="tr-TR" dirty="0"/>
              <a:t>&gt; docker container prune </a:t>
            </a:r>
          </a:p>
          <a:p>
            <a:r>
              <a:rPr lang="tr-TR" dirty="0"/>
              <a:t>&gt; docker stop &lt;container id&gt;</a:t>
            </a:r>
          </a:p>
          <a:p>
            <a:r>
              <a:rPr lang="tr-TR" dirty="0"/>
              <a:t>&gt; docker start &lt;container id&gt;</a:t>
            </a:r>
          </a:p>
          <a:p>
            <a:endParaRPr lang="tr-TR" dirty="0"/>
          </a:p>
          <a:p>
            <a:endParaRPr lang="en-US" dirty="0"/>
          </a:p>
        </p:txBody>
      </p:sp>
    </p:spTree>
    <p:extLst>
      <p:ext uri="{BB962C8B-B14F-4D97-AF65-F5344CB8AC3E}">
        <p14:creationId xmlns:p14="http://schemas.microsoft.com/office/powerpoint/2010/main" val="1821678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42BC0-8513-7192-F975-D1A34553D455}"/>
              </a:ext>
            </a:extLst>
          </p:cNvPr>
          <p:cNvSpPr>
            <a:spLocks noGrp="1"/>
          </p:cNvSpPr>
          <p:nvPr>
            <p:ph type="title"/>
          </p:nvPr>
        </p:nvSpPr>
        <p:spPr/>
        <p:txBody>
          <a:bodyPr/>
          <a:lstStyle/>
          <a:p>
            <a:r>
              <a:rPr lang="tr-TR" dirty="0">
                <a:solidFill>
                  <a:schemeClr val="accent2">
                    <a:lumMod val="75000"/>
                  </a:schemeClr>
                </a:solidFill>
              </a:rPr>
              <a:t>Dockerfile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224A1B01-89E1-5892-202C-B42CEDBA6E41}"/>
              </a:ext>
            </a:extLst>
          </p:cNvPr>
          <p:cNvSpPr>
            <a:spLocks noGrp="1"/>
          </p:cNvSpPr>
          <p:nvPr>
            <p:ph idx="1"/>
          </p:nvPr>
        </p:nvSpPr>
        <p:spPr/>
        <p:txBody>
          <a:bodyPr>
            <a:normAutofit fontScale="92500"/>
          </a:bodyPr>
          <a:lstStyle/>
          <a:p>
            <a:r>
              <a:rPr lang="en-US" b="0" i="0" dirty="0" err="1">
                <a:effectLst/>
                <a:latin typeface="-apple-system"/>
              </a:rPr>
              <a:t>Dockerfile</a:t>
            </a:r>
            <a:r>
              <a:rPr lang="en-US" b="0" i="0" dirty="0">
                <a:effectLst/>
                <a:latin typeface="-apple-system"/>
              </a:rPr>
              <a:t>, </a:t>
            </a:r>
            <a:r>
              <a:rPr lang="en-US" b="0" i="0" dirty="0" err="1">
                <a:effectLst/>
                <a:latin typeface="-apple-system"/>
              </a:rPr>
              <a:t>basit</a:t>
            </a:r>
            <a:r>
              <a:rPr lang="en-US" b="0" i="0" dirty="0">
                <a:effectLst/>
                <a:latin typeface="-apple-system"/>
              </a:rPr>
              <a:t> </a:t>
            </a:r>
            <a:r>
              <a:rPr lang="en-US" b="0" i="0" dirty="0" err="1">
                <a:effectLst/>
                <a:latin typeface="-apple-system"/>
              </a:rPr>
              <a:t>bir</a:t>
            </a:r>
            <a:r>
              <a:rPr lang="en-US" b="0" i="0" dirty="0">
                <a:effectLst/>
                <a:latin typeface="-apple-system"/>
              </a:rPr>
              <a:t> </a:t>
            </a:r>
            <a:r>
              <a:rPr lang="en-US" b="0" i="0" dirty="0" err="1">
                <a:effectLst/>
                <a:latin typeface="-apple-system"/>
              </a:rPr>
              <a:t>metin</a:t>
            </a:r>
            <a:r>
              <a:rPr lang="en-US" b="0" i="0" dirty="0">
                <a:effectLst/>
                <a:latin typeface="-apple-system"/>
              </a:rPr>
              <a:t> </a:t>
            </a:r>
            <a:r>
              <a:rPr lang="en-US" b="0" i="0" dirty="0" err="1">
                <a:effectLst/>
                <a:latin typeface="-apple-system"/>
              </a:rPr>
              <a:t>dosyasıdır</a:t>
            </a:r>
            <a:r>
              <a:rPr lang="en-US" b="0" i="0" dirty="0">
                <a:effectLst/>
                <a:latin typeface="-apple-system"/>
              </a:rPr>
              <a:t>. </a:t>
            </a:r>
            <a:r>
              <a:rPr lang="en-US" b="0" i="0" dirty="0" err="1">
                <a:effectLst/>
                <a:latin typeface="-apple-system"/>
              </a:rPr>
              <a:t>Uygulamaların</a:t>
            </a:r>
            <a:r>
              <a:rPr lang="en-US" b="0" i="0" dirty="0">
                <a:effectLst/>
                <a:latin typeface="-apple-system"/>
              </a:rPr>
              <a:t> </a:t>
            </a:r>
            <a:r>
              <a:rPr lang="en-US" b="0" i="0" dirty="0" err="1">
                <a:effectLst/>
                <a:latin typeface="-apple-system"/>
              </a:rPr>
              <a:t>imajını</a:t>
            </a:r>
            <a:r>
              <a:rPr lang="en-US" b="0" i="0" dirty="0">
                <a:effectLst/>
                <a:latin typeface="-apple-system"/>
              </a:rPr>
              <a:t> </a:t>
            </a:r>
            <a:r>
              <a:rPr lang="en-US" b="0" i="0" dirty="0" err="1">
                <a:effectLst/>
                <a:latin typeface="-apple-system"/>
              </a:rPr>
              <a:t>oluşturmak</a:t>
            </a:r>
            <a:r>
              <a:rPr lang="en-US" b="0" i="0" dirty="0">
                <a:effectLst/>
                <a:latin typeface="-apple-system"/>
              </a:rPr>
              <a:t> </a:t>
            </a:r>
            <a:r>
              <a:rPr lang="en-US" b="0" i="0" dirty="0" err="1">
                <a:effectLst/>
                <a:latin typeface="-apple-system"/>
              </a:rPr>
              <a:t>için</a:t>
            </a:r>
            <a:r>
              <a:rPr lang="en-US" b="0" i="0" dirty="0">
                <a:effectLst/>
                <a:latin typeface="-apple-system"/>
              </a:rPr>
              <a:t> </a:t>
            </a:r>
            <a:r>
              <a:rPr lang="en-US" b="0" i="0" dirty="0" err="1">
                <a:effectLst/>
                <a:latin typeface="-apple-system"/>
              </a:rPr>
              <a:t>bu</a:t>
            </a:r>
            <a:r>
              <a:rPr lang="en-US" b="0" i="0" dirty="0">
                <a:effectLst/>
                <a:latin typeface="-apple-system"/>
              </a:rPr>
              <a:t> </a:t>
            </a:r>
            <a:r>
              <a:rPr lang="en-US" b="0" i="0" dirty="0" err="1">
                <a:effectLst/>
                <a:latin typeface="-apple-system"/>
              </a:rPr>
              <a:t>dosya</a:t>
            </a:r>
            <a:r>
              <a:rPr lang="en-US" b="0" i="0" dirty="0">
                <a:effectLst/>
                <a:latin typeface="-apple-system"/>
              </a:rPr>
              <a:t> </a:t>
            </a:r>
            <a:r>
              <a:rPr lang="en-US" b="0" i="0" dirty="0" err="1">
                <a:effectLst/>
                <a:latin typeface="-apple-system"/>
              </a:rPr>
              <a:t>kullanılır</a:t>
            </a:r>
            <a:r>
              <a:rPr lang="en-US" b="0" i="0" dirty="0">
                <a:effectLst/>
                <a:latin typeface="-apple-system"/>
              </a:rPr>
              <a:t>. </a:t>
            </a:r>
            <a:r>
              <a:rPr lang="en-US" b="1" i="1" dirty="0">
                <a:effectLst/>
                <a:latin typeface="inherit"/>
              </a:rPr>
              <a:t>docker build</a:t>
            </a:r>
            <a:r>
              <a:rPr lang="en-US" b="0" i="0" dirty="0">
                <a:effectLst/>
                <a:latin typeface="-apple-system"/>
              </a:rPr>
              <a:t> </a:t>
            </a:r>
            <a:r>
              <a:rPr lang="en-US" b="0" i="0" dirty="0" err="1">
                <a:effectLst/>
                <a:latin typeface="-apple-system"/>
              </a:rPr>
              <a:t>komutu</a:t>
            </a:r>
            <a:r>
              <a:rPr lang="en-US" b="0" i="0" dirty="0">
                <a:effectLst/>
                <a:latin typeface="-apple-system"/>
              </a:rPr>
              <a:t> </a:t>
            </a:r>
            <a:r>
              <a:rPr lang="en-US" b="0" i="0" dirty="0" err="1">
                <a:effectLst/>
                <a:latin typeface="-apple-system"/>
              </a:rPr>
              <a:t>ile</a:t>
            </a:r>
            <a:r>
              <a:rPr lang="en-US" b="0" i="0" dirty="0">
                <a:effectLst/>
                <a:latin typeface="-apple-system"/>
              </a:rPr>
              <a:t> </a:t>
            </a:r>
            <a:r>
              <a:rPr lang="en-US" b="0" i="0" dirty="0" err="1">
                <a:effectLst/>
                <a:latin typeface="-apple-system"/>
              </a:rPr>
              <a:t>bu</a:t>
            </a:r>
            <a:r>
              <a:rPr lang="en-US" b="0" i="0" dirty="0">
                <a:effectLst/>
                <a:latin typeface="-apple-system"/>
              </a:rPr>
              <a:t> </a:t>
            </a:r>
            <a:r>
              <a:rPr lang="en-US" b="0" i="0" dirty="0" err="1">
                <a:effectLst/>
                <a:latin typeface="-apple-system"/>
              </a:rPr>
              <a:t>dosya</a:t>
            </a:r>
            <a:r>
              <a:rPr lang="en-US" b="0" i="0" dirty="0">
                <a:effectLst/>
                <a:latin typeface="-apple-system"/>
              </a:rPr>
              <a:t> </a:t>
            </a:r>
            <a:r>
              <a:rPr lang="en-US" b="0" i="0" dirty="0" err="1">
                <a:effectLst/>
                <a:latin typeface="-apple-system"/>
              </a:rPr>
              <a:t>içerisindeki</a:t>
            </a:r>
            <a:r>
              <a:rPr lang="en-US" b="0" i="0" dirty="0">
                <a:effectLst/>
                <a:latin typeface="-apple-system"/>
              </a:rPr>
              <a:t> </a:t>
            </a:r>
            <a:r>
              <a:rPr lang="en-US" b="0" i="0" dirty="0" err="1">
                <a:effectLst/>
                <a:latin typeface="-apple-system"/>
              </a:rPr>
              <a:t>Instruction’lar</a:t>
            </a:r>
            <a:r>
              <a:rPr lang="en-US" b="0" i="0" dirty="0">
                <a:effectLst/>
                <a:latin typeface="-apple-system"/>
              </a:rPr>
              <a:t> (</a:t>
            </a:r>
            <a:r>
              <a:rPr lang="en-US" b="0" i="0" dirty="0" err="1">
                <a:effectLst/>
                <a:latin typeface="-apple-system"/>
              </a:rPr>
              <a:t>komut</a:t>
            </a:r>
            <a:r>
              <a:rPr lang="en-US" b="0" i="0" dirty="0">
                <a:effectLst/>
                <a:latin typeface="-apple-system"/>
              </a:rPr>
              <a:t>) </a:t>
            </a:r>
            <a:r>
              <a:rPr lang="en-US" b="0" i="0" dirty="0">
                <a:solidFill>
                  <a:schemeClr val="accent2">
                    <a:lumMod val="75000"/>
                  </a:schemeClr>
                </a:solidFill>
                <a:effectLst/>
                <a:latin typeface="-apple-system"/>
              </a:rPr>
              <a:t>Docker Daemon </a:t>
            </a:r>
            <a:r>
              <a:rPr lang="en-US" b="0" i="0" dirty="0" err="1">
                <a:effectLst/>
                <a:latin typeface="-apple-system"/>
              </a:rPr>
              <a:t>tarafından</a:t>
            </a:r>
            <a:r>
              <a:rPr lang="en-US" b="0" i="0" dirty="0">
                <a:effectLst/>
                <a:latin typeface="-apple-system"/>
              </a:rPr>
              <a:t> </a:t>
            </a:r>
            <a:r>
              <a:rPr lang="en-US" b="0" i="0" dirty="0" err="1">
                <a:effectLst/>
                <a:latin typeface="-apple-system"/>
              </a:rPr>
              <a:t>okunup</a:t>
            </a:r>
            <a:r>
              <a:rPr lang="en-US" b="0" i="0" dirty="0">
                <a:effectLst/>
                <a:latin typeface="-apple-system"/>
              </a:rPr>
              <a:t> </a:t>
            </a:r>
            <a:r>
              <a:rPr lang="en-US" b="0" i="0" dirty="0" err="1">
                <a:effectLst/>
                <a:latin typeface="-apple-system"/>
              </a:rPr>
              <a:t>adım</a:t>
            </a:r>
            <a:r>
              <a:rPr lang="en-US" b="0" i="0" dirty="0">
                <a:effectLst/>
                <a:latin typeface="-apple-system"/>
              </a:rPr>
              <a:t> </a:t>
            </a:r>
            <a:r>
              <a:rPr lang="en-US" b="0" i="0" dirty="0" err="1">
                <a:effectLst/>
                <a:latin typeface="-apple-system"/>
              </a:rPr>
              <a:t>adım</a:t>
            </a:r>
            <a:r>
              <a:rPr lang="en-US" b="0" i="0" dirty="0">
                <a:effectLst/>
                <a:latin typeface="-apple-system"/>
              </a:rPr>
              <a:t> </a:t>
            </a:r>
            <a:r>
              <a:rPr lang="en-US" b="0" i="0" dirty="0" err="1">
                <a:effectLst/>
                <a:latin typeface="-apple-system"/>
              </a:rPr>
              <a:t>çalıştırılarak</a:t>
            </a:r>
            <a:r>
              <a:rPr lang="en-US" b="0" i="0" dirty="0">
                <a:effectLst/>
                <a:latin typeface="-apple-system"/>
              </a:rPr>
              <a:t> </a:t>
            </a:r>
            <a:r>
              <a:rPr lang="en-US" b="0" i="0" dirty="0" err="1">
                <a:effectLst/>
                <a:latin typeface="-apple-system"/>
              </a:rPr>
              <a:t>imaj</a:t>
            </a:r>
            <a:r>
              <a:rPr lang="en-US" b="0" i="0" dirty="0">
                <a:effectLst/>
                <a:latin typeface="-apple-system"/>
              </a:rPr>
              <a:t> </a:t>
            </a:r>
            <a:r>
              <a:rPr lang="en-US" b="0" i="0" dirty="0" err="1">
                <a:effectLst/>
                <a:latin typeface="-apple-system"/>
              </a:rPr>
              <a:t>oluşturulur</a:t>
            </a:r>
            <a:r>
              <a:rPr lang="en-US" b="0" i="0" dirty="0">
                <a:effectLst/>
                <a:latin typeface="-apple-system"/>
              </a:rPr>
              <a:t>.</a:t>
            </a:r>
            <a:endParaRPr lang="tr-TR" b="0" i="0" dirty="0">
              <a:effectLst/>
              <a:latin typeface="-apple-system"/>
            </a:endParaRPr>
          </a:p>
          <a:p>
            <a:endParaRPr lang="tr-TR" dirty="0">
              <a:latin typeface="-apple-system"/>
            </a:endParaRPr>
          </a:p>
          <a:p>
            <a:r>
              <a:rPr lang="en-US" b="0" i="0" dirty="0">
                <a:effectLst/>
                <a:latin typeface="-apple-system"/>
              </a:rPr>
              <a:t>Bu </a:t>
            </a:r>
            <a:r>
              <a:rPr lang="en-US" b="0" i="0" dirty="0" err="1">
                <a:effectLst/>
                <a:latin typeface="-apple-system"/>
              </a:rPr>
              <a:t>dosya</a:t>
            </a:r>
            <a:r>
              <a:rPr lang="en-US" b="0" i="0" dirty="0">
                <a:effectLst/>
                <a:latin typeface="-apple-system"/>
              </a:rPr>
              <a:t> </a:t>
            </a:r>
            <a:r>
              <a:rPr lang="en-US" b="0" i="0" dirty="0" err="1">
                <a:effectLst/>
                <a:latin typeface="-apple-system"/>
              </a:rPr>
              <a:t>içerisindeki</a:t>
            </a:r>
            <a:r>
              <a:rPr lang="en-US" b="0" i="0" dirty="0">
                <a:effectLst/>
                <a:latin typeface="-apple-system"/>
              </a:rPr>
              <a:t> her </a:t>
            </a:r>
            <a:r>
              <a:rPr lang="en-US" b="0" i="0" dirty="0" err="1">
                <a:effectLst/>
                <a:latin typeface="-apple-system"/>
              </a:rPr>
              <a:t>bir</a:t>
            </a:r>
            <a:r>
              <a:rPr lang="en-US" b="0" i="0" dirty="0">
                <a:effectLst/>
                <a:latin typeface="-apple-system"/>
              </a:rPr>
              <a:t> </a:t>
            </a:r>
            <a:r>
              <a:rPr lang="en-US" b="0" i="0" dirty="0" err="1">
                <a:effectLst/>
                <a:latin typeface="-apple-system"/>
              </a:rPr>
              <a:t>komut</a:t>
            </a:r>
            <a:r>
              <a:rPr lang="en-US" b="0" i="0" dirty="0">
                <a:effectLst/>
                <a:latin typeface="-apple-system"/>
              </a:rPr>
              <a:t> </a:t>
            </a:r>
            <a:r>
              <a:rPr lang="en-US" b="0" i="0" dirty="0" err="1">
                <a:effectLst/>
                <a:latin typeface="-apple-system"/>
              </a:rPr>
              <a:t>satırı</a:t>
            </a:r>
            <a:r>
              <a:rPr lang="en-US" b="0" i="0" dirty="0">
                <a:effectLst/>
                <a:latin typeface="-apple-system"/>
              </a:rPr>
              <a:t> </a:t>
            </a:r>
            <a:r>
              <a:rPr lang="en-US" b="0" i="0" dirty="0" err="1">
                <a:effectLst/>
                <a:latin typeface="-apple-system"/>
              </a:rPr>
              <a:t>bir</a:t>
            </a:r>
            <a:r>
              <a:rPr lang="en-US" b="0" i="0" dirty="0">
                <a:effectLst/>
                <a:latin typeface="-apple-system"/>
              </a:rPr>
              <a:t> </a:t>
            </a:r>
            <a:r>
              <a:rPr lang="en-US" b="0" i="0" dirty="0" err="1">
                <a:solidFill>
                  <a:schemeClr val="accent2">
                    <a:lumMod val="75000"/>
                  </a:schemeClr>
                </a:solidFill>
                <a:effectLst/>
                <a:latin typeface="-apple-system"/>
              </a:rPr>
              <a:t>katmana</a:t>
            </a:r>
            <a:r>
              <a:rPr lang="en-US" b="0" i="0" dirty="0">
                <a:effectLst/>
                <a:latin typeface="-apple-system"/>
              </a:rPr>
              <a:t> </a:t>
            </a:r>
            <a:r>
              <a:rPr lang="en-US" b="0" i="0" dirty="0" err="1">
                <a:effectLst/>
                <a:latin typeface="-apple-system"/>
              </a:rPr>
              <a:t>karşılık</a:t>
            </a:r>
            <a:r>
              <a:rPr lang="en-US" b="0" i="0" dirty="0">
                <a:effectLst/>
                <a:latin typeface="-apple-system"/>
              </a:rPr>
              <a:t> </a:t>
            </a:r>
            <a:r>
              <a:rPr lang="en-US" b="0" i="0" dirty="0" err="1">
                <a:effectLst/>
                <a:latin typeface="-apple-system"/>
              </a:rPr>
              <a:t>gelmektedir</a:t>
            </a:r>
            <a:r>
              <a:rPr lang="en-US" b="0" i="0" dirty="0">
                <a:effectLst/>
                <a:latin typeface="-apple-system"/>
              </a:rPr>
              <a:t>.</a:t>
            </a:r>
            <a:endParaRPr lang="tr-TR" b="0" i="0" dirty="0">
              <a:effectLst/>
              <a:latin typeface="-apple-system"/>
            </a:endParaRPr>
          </a:p>
          <a:p>
            <a:endParaRPr lang="tr-TR" dirty="0">
              <a:latin typeface="-apple-system"/>
            </a:endParaRPr>
          </a:p>
          <a:p>
            <a:r>
              <a:rPr lang="en-US" b="0" i="0" dirty="0" err="1">
                <a:effectLst/>
                <a:latin typeface="-apple-system"/>
              </a:rPr>
              <a:t>İmajlar</a:t>
            </a:r>
            <a:r>
              <a:rPr lang="en-US" b="0" i="0" dirty="0">
                <a:effectLst/>
                <a:latin typeface="-apple-system"/>
              </a:rPr>
              <a:t> da </a:t>
            </a:r>
            <a:r>
              <a:rPr lang="en-US" b="0" i="0" dirty="0" err="1">
                <a:effectLst/>
                <a:latin typeface="-apple-system"/>
              </a:rPr>
              <a:t>Dockerfile’ın</a:t>
            </a:r>
            <a:r>
              <a:rPr lang="en-US" b="0" i="0" dirty="0">
                <a:effectLst/>
                <a:latin typeface="-apple-system"/>
              </a:rPr>
              <a:t> </a:t>
            </a:r>
            <a:r>
              <a:rPr lang="en-US" b="0" i="0" dirty="0" err="1">
                <a:effectLst/>
                <a:latin typeface="-apple-system"/>
              </a:rPr>
              <a:t>içerisindeki</a:t>
            </a:r>
            <a:r>
              <a:rPr lang="en-US" b="0" i="0" dirty="0">
                <a:effectLst/>
                <a:latin typeface="-apple-system"/>
              </a:rPr>
              <a:t> </a:t>
            </a:r>
            <a:r>
              <a:rPr lang="en-US" b="0" i="0" dirty="0" err="1">
                <a:effectLst/>
                <a:latin typeface="-apple-system"/>
              </a:rPr>
              <a:t>komut</a:t>
            </a:r>
            <a:r>
              <a:rPr lang="en-US" b="0" i="0" dirty="0">
                <a:effectLst/>
                <a:latin typeface="-apple-system"/>
              </a:rPr>
              <a:t> </a:t>
            </a:r>
            <a:r>
              <a:rPr lang="en-US" b="0" i="0" dirty="0" err="1">
                <a:effectLst/>
                <a:latin typeface="-apple-system"/>
              </a:rPr>
              <a:t>satırlarından</a:t>
            </a:r>
            <a:r>
              <a:rPr lang="en-US" b="0" i="0" dirty="0">
                <a:effectLst/>
                <a:latin typeface="-apple-system"/>
              </a:rPr>
              <a:t> </a:t>
            </a:r>
            <a:r>
              <a:rPr lang="en-US" b="0" i="0" dirty="0" err="1">
                <a:effectLst/>
                <a:latin typeface="-apple-system"/>
              </a:rPr>
              <a:t>yani</a:t>
            </a:r>
            <a:r>
              <a:rPr lang="en-US" b="0" i="0" dirty="0">
                <a:effectLst/>
                <a:latin typeface="-apple-system"/>
              </a:rPr>
              <a:t> </a:t>
            </a:r>
            <a:r>
              <a:rPr lang="en-US" b="0" i="0" dirty="0" err="1">
                <a:effectLst/>
                <a:latin typeface="-apple-system"/>
              </a:rPr>
              <a:t>katmanlardan</a:t>
            </a:r>
            <a:r>
              <a:rPr lang="en-US" b="0" i="0" dirty="0">
                <a:effectLst/>
                <a:latin typeface="-apple-system"/>
              </a:rPr>
              <a:t> </a:t>
            </a:r>
            <a:r>
              <a:rPr lang="en-US" b="0" i="0" dirty="0" err="1">
                <a:effectLst/>
                <a:latin typeface="-apple-system"/>
              </a:rPr>
              <a:t>oluşu</a:t>
            </a:r>
            <a:r>
              <a:rPr lang="tr-TR" b="0" i="0" dirty="0">
                <a:effectLst/>
                <a:latin typeface="-apple-system"/>
              </a:rPr>
              <a:t>r</a:t>
            </a:r>
            <a:endParaRPr lang="en-US" dirty="0"/>
          </a:p>
        </p:txBody>
      </p:sp>
    </p:spTree>
    <p:extLst>
      <p:ext uri="{BB962C8B-B14F-4D97-AF65-F5344CB8AC3E}">
        <p14:creationId xmlns:p14="http://schemas.microsoft.com/office/powerpoint/2010/main" val="1523824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F5E53-3D53-D0C5-9659-7D514E836E5F}"/>
              </a:ext>
            </a:extLst>
          </p:cNvPr>
          <p:cNvSpPr>
            <a:spLocks noGrp="1"/>
          </p:cNvSpPr>
          <p:nvPr>
            <p:ph type="title"/>
          </p:nvPr>
        </p:nvSpPr>
        <p:spPr/>
        <p:txBody>
          <a:bodyPr/>
          <a:lstStyle/>
          <a:p>
            <a:r>
              <a:rPr lang="tr-TR" dirty="0">
                <a:solidFill>
                  <a:schemeClr val="accent2">
                    <a:lumMod val="75000"/>
                  </a:schemeClr>
                </a:solidFill>
              </a:rPr>
              <a:t>Dockerfile</a:t>
            </a:r>
            <a:endParaRPr lang="en-US" dirty="0">
              <a:solidFill>
                <a:schemeClr val="accent2">
                  <a:lumMod val="75000"/>
                </a:schemeClr>
              </a:solidFill>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B0FCE17B-BC1C-85D7-807C-AFC83A0CBD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832" y="1690688"/>
            <a:ext cx="10025968" cy="4024312"/>
          </a:xfrm>
        </p:spPr>
      </p:pic>
    </p:spTree>
    <p:extLst>
      <p:ext uri="{BB962C8B-B14F-4D97-AF65-F5344CB8AC3E}">
        <p14:creationId xmlns:p14="http://schemas.microsoft.com/office/powerpoint/2010/main" val="40822725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13AE-B605-4BAC-6600-EC04D554FA64}"/>
              </a:ext>
            </a:extLst>
          </p:cNvPr>
          <p:cNvSpPr>
            <a:spLocks noGrp="1"/>
          </p:cNvSpPr>
          <p:nvPr>
            <p:ph type="title"/>
          </p:nvPr>
        </p:nvSpPr>
        <p:spPr/>
        <p:txBody>
          <a:bodyPr>
            <a:normAutofit/>
          </a:bodyPr>
          <a:lstStyle/>
          <a:p>
            <a:r>
              <a:rPr lang="tr-TR" dirty="0">
                <a:solidFill>
                  <a:schemeClr val="accent2">
                    <a:lumMod val="75000"/>
                  </a:schemeClr>
                </a:solidFill>
              </a:rPr>
              <a:t>Dockerfile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0A5DA22-0753-F963-5BFF-61C39026C4AD}"/>
              </a:ext>
            </a:extLst>
          </p:cNvPr>
          <p:cNvSpPr>
            <a:spLocks noGrp="1"/>
          </p:cNvSpPr>
          <p:nvPr>
            <p:ph idx="1"/>
          </p:nvPr>
        </p:nvSpPr>
        <p:spPr/>
        <p:txBody>
          <a:bodyPr>
            <a:normAutofit/>
          </a:bodyPr>
          <a:lstStyle/>
          <a:p>
            <a:r>
              <a:rPr lang="en-US" dirty="0">
                <a:solidFill>
                  <a:schemeClr val="accent2">
                    <a:lumMod val="75000"/>
                  </a:schemeClr>
                </a:solidFill>
              </a:rPr>
              <a:t>FROM</a:t>
            </a:r>
            <a:r>
              <a:rPr lang="en-US" dirty="0"/>
              <a:t>: </a:t>
            </a:r>
            <a:r>
              <a:rPr lang="tr-TR" dirty="0"/>
              <a:t>Base image belirtmek için kullanılan</a:t>
            </a:r>
            <a:r>
              <a:rPr lang="en-US" dirty="0"/>
              <a:t> </a:t>
            </a:r>
            <a:r>
              <a:rPr lang="tr-TR" dirty="0"/>
              <a:t>bir komuttur</a:t>
            </a:r>
            <a:r>
              <a:rPr lang="en-US" dirty="0"/>
              <a:t>.</a:t>
            </a:r>
            <a:endParaRPr lang="tr-TR" dirty="0"/>
          </a:p>
          <a:p>
            <a:endParaRPr lang="en-US" dirty="0"/>
          </a:p>
          <a:p>
            <a:r>
              <a:rPr lang="en-US" dirty="0">
                <a:solidFill>
                  <a:schemeClr val="accent2">
                    <a:lumMod val="75000"/>
                  </a:schemeClr>
                </a:solidFill>
              </a:rPr>
              <a:t>RUN: </a:t>
            </a:r>
            <a:r>
              <a:rPr lang="en-US" dirty="0" err="1"/>
              <a:t>Belirtilen</a:t>
            </a:r>
            <a:r>
              <a:rPr lang="en-US" dirty="0"/>
              <a:t> </a:t>
            </a:r>
            <a:r>
              <a:rPr lang="en-US" dirty="0" err="1"/>
              <a:t>komutları</a:t>
            </a:r>
            <a:r>
              <a:rPr lang="en-US" dirty="0"/>
              <a:t> image </a:t>
            </a:r>
            <a:r>
              <a:rPr lang="en-US" dirty="0" err="1"/>
              <a:t>i</a:t>
            </a:r>
            <a:r>
              <a:rPr lang="tr-TR" dirty="0"/>
              <a:t>ç</a:t>
            </a:r>
            <a:r>
              <a:rPr lang="en-US" dirty="0" err="1"/>
              <a:t>erisinde</a:t>
            </a:r>
            <a:r>
              <a:rPr lang="en-US" dirty="0"/>
              <a:t> </a:t>
            </a:r>
            <a:r>
              <a:rPr lang="tr-TR" dirty="0"/>
              <a:t>ç</a:t>
            </a:r>
            <a:r>
              <a:rPr lang="en-US" dirty="0" err="1"/>
              <a:t>alı</a:t>
            </a:r>
            <a:r>
              <a:rPr lang="tr-TR" dirty="0"/>
              <a:t>ş</a:t>
            </a:r>
            <a:r>
              <a:rPr lang="en-US" dirty="0"/>
              <a:t>̧</a:t>
            </a:r>
            <a:r>
              <a:rPr lang="en-US" dirty="0" err="1"/>
              <a:t>tırır</a:t>
            </a:r>
            <a:r>
              <a:rPr lang="en-US" dirty="0"/>
              <a:t>.</a:t>
            </a:r>
            <a:r>
              <a:rPr lang="tr-TR" dirty="0"/>
              <a:t> </a:t>
            </a:r>
          </a:p>
          <a:p>
            <a:endParaRPr lang="en-US" dirty="0"/>
          </a:p>
          <a:p>
            <a:r>
              <a:rPr lang="en-US" dirty="0">
                <a:solidFill>
                  <a:schemeClr val="accent2">
                    <a:lumMod val="75000"/>
                  </a:schemeClr>
                </a:solidFill>
              </a:rPr>
              <a:t>LABEL: </a:t>
            </a:r>
            <a:r>
              <a:rPr lang="en-US" dirty="0"/>
              <a:t>Image </a:t>
            </a:r>
            <a:r>
              <a:rPr lang="en-US" dirty="0" err="1"/>
              <a:t>dosyasına</a:t>
            </a:r>
            <a:r>
              <a:rPr lang="en-US" dirty="0"/>
              <a:t> </a:t>
            </a:r>
            <a:r>
              <a:rPr lang="en-US" dirty="0" err="1"/>
              <a:t>aranabilir</a:t>
            </a:r>
            <a:r>
              <a:rPr lang="en-US" dirty="0"/>
              <a:t> meta </a:t>
            </a:r>
            <a:r>
              <a:rPr lang="en-US" dirty="0" err="1"/>
              <a:t>tagları</a:t>
            </a:r>
            <a:r>
              <a:rPr lang="en-US" dirty="0"/>
              <a:t> </a:t>
            </a:r>
            <a:r>
              <a:rPr lang="en-US" dirty="0" err="1"/>
              <a:t>eklememizi</a:t>
            </a:r>
            <a:r>
              <a:rPr lang="en-US" dirty="0"/>
              <a:t> </a:t>
            </a:r>
            <a:r>
              <a:rPr lang="en-US" dirty="0" err="1"/>
              <a:t>sağlar</a:t>
            </a:r>
            <a:r>
              <a:rPr lang="en-US" dirty="0"/>
              <a:t>.</a:t>
            </a:r>
            <a:endParaRPr lang="tr-TR" dirty="0"/>
          </a:p>
          <a:p>
            <a:pPr marL="0" indent="0">
              <a:buNone/>
            </a:pPr>
            <a:endParaRPr lang="en-US" dirty="0"/>
          </a:p>
        </p:txBody>
      </p:sp>
    </p:spTree>
    <p:extLst>
      <p:ext uri="{BB962C8B-B14F-4D97-AF65-F5344CB8AC3E}">
        <p14:creationId xmlns:p14="http://schemas.microsoft.com/office/powerpoint/2010/main" val="72174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EB53-EA37-7CBC-C381-FD2291FED9CA}"/>
              </a:ext>
            </a:extLst>
          </p:cNvPr>
          <p:cNvSpPr>
            <a:spLocks noGrp="1"/>
          </p:cNvSpPr>
          <p:nvPr>
            <p:ph type="title"/>
          </p:nvPr>
        </p:nvSpPr>
        <p:spPr/>
        <p:txBody>
          <a:bodyPr/>
          <a:lstStyle/>
          <a:p>
            <a:r>
              <a:rPr lang="tr-TR" dirty="0">
                <a:solidFill>
                  <a:schemeClr val="accent2">
                    <a:lumMod val="75000"/>
                  </a:schemeClr>
                </a:solidFill>
              </a:rPr>
              <a:t>Dockerfile</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42C8B85C-9A04-4B2F-D0EB-09CEEC588E65}"/>
              </a:ext>
            </a:extLst>
          </p:cNvPr>
          <p:cNvSpPr>
            <a:spLocks noGrp="1"/>
          </p:cNvSpPr>
          <p:nvPr>
            <p:ph idx="1"/>
          </p:nvPr>
        </p:nvSpPr>
        <p:spPr/>
        <p:txBody>
          <a:bodyPr/>
          <a:lstStyle/>
          <a:p>
            <a:r>
              <a:rPr lang="en-US" dirty="0">
                <a:solidFill>
                  <a:schemeClr val="accent2">
                    <a:lumMod val="75000"/>
                  </a:schemeClr>
                </a:solidFill>
              </a:rPr>
              <a:t>COPY: </a:t>
            </a:r>
            <a:r>
              <a:rPr lang="en-US" dirty="0" err="1"/>
              <a:t>Belirtilen</a:t>
            </a:r>
            <a:r>
              <a:rPr lang="en-US" dirty="0"/>
              <a:t> </a:t>
            </a:r>
            <a:r>
              <a:rPr lang="en-US" dirty="0" err="1"/>
              <a:t>dosyaları</a:t>
            </a:r>
            <a:r>
              <a:rPr lang="en-US" dirty="0"/>
              <a:t> image </a:t>
            </a:r>
            <a:r>
              <a:rPr lang="en-US" dirty="0" err="1"/>
              <a:t>i</a:t>
            </a:r>
            <a:r>
              <a:rPr lang="tr-TR" dirty="0"/>
              <a:t>ç</a:t>
            </a:r>
            <a:r>
              <a:rPr lang="en-US" dirty="0" err="1"/>
              <a:t>erisinde</a:t>
            </a:r>
            <a:r>
              <a:rPr lang="en-US" dirty="0"/>
              <a:t> </a:t>
            </a:r>
            <a:r>
              <a:rPr lang="en-US" dirty="0" err="1"/>
              <a:t>belirlenen</a:t>
            </a:r>
            <a:r>
              <a:rPr lang="en-US" dirty="0"/>
              <a:t> </a:t>
            </a:r>
            <a:r>
              <a:rPr lang="en-US" dirty="0" err="1"/>
              <a:t>hedefe</a:t>
            </a:r>
            <a:r>
              <a:rPr lang="en-US" dirty="0"/>
              <a:t> </a:t>
            </a:r>
            <a:r>
              <a:rPr lang="en-US" dirty="0" err="1"/>
              <a:t>kopyalar</a:t>
            </a:r>
            <a:r>
              <a:rPr lang="en-US" dirty="0"/>
              <a:t>.</a:t>
            </a:r>
            <a:r>
              <a:rPr lang="tr-TR" dirty="0"/>
              <a:t> Local</a:t>
            </a:r>
          </a:p>
          <a:p>
            <a:pPr marL="0" indent="0">
              <a:buNone/>
            </a:pPr>
            <a:endParaRPr lang="en-US" dirty="0"/>
          </a:p>
          <a:p>
            <a:r>
              <a:rPr lang="en-US" dirty="0">
                <a:solidFill>
                  <a:schemeClr val="accent2">
                    <a:lumMod val="75000"/>
                  </a:schemeClr>
                </a:solidFill>
              </a:rPr>
              <a:t>EXPOSE: </a:t>
            </a:r>
            <a:r>
              <a:rPr lang="en-US" dirty="0" err="1"/>
              <a:t>Container’ın</a:t>
            </a:r>
            <a:r>
              <a:rPr lang="en-US" dirty="0"/>
              <a:t> docker </a:t>
            </a:r>
            <a:r>
              <a:rPr lang="en-US" dirty="0" err="1"/>
              <a:t>içinde</a:t>
            </a:r>
            <a:r>
              <a:rPr lang="en-US" dirty="0"/>
              <a:t> </a:t>
            </a:r>
            <a:r>
              <a:rPr lang="tr-TR" dirty="0"/>
              <a:t>ç</a:t>
            </a:r>
            <a:r>
              <a:rPr lang="en-US" dirty="0" err="1"/>
              <a:t>alı</a:t>
            </a:r>
            <a:r>
              <a:rPr lang="tr-TR" dirty="0"/>
              <a:t>ş</a:t>
            </a:r>
            <a:r>
              <a:rPr lang="en-US" dirty="0"/>
              <a:t>aca</a:t>
            </a:r>
            <a:r>
              <a:rPr lang="tr-TR" dirty="0"/>
              <a:t>ğ</a:t>
            </a:r>
            <a:r>
              <a:rPr lang="en-US" dirty="0"/>
              <a:t>ı port </a:t>
            </a:r>
            <a:r>
              <a:rPr lang="en-US" dirty="0" err="1"/>
              <a:t>adresi</a:t>
            </a:r>
            <a:r>
              <a:rPr lang="en-US" dirty="0"/>
              <a:t> </a:t>
            </a:r>
            <a:r>
              <a:rPr lang="en-US" dirty="0" err="1"/>
              <a:t>belirlenir</a:t>
            </a:r>
            <a:r>
              <a:rPr lang="en-US" dirty="0"/>
              <a:t>.</a:t>
            </a:r>
            <a:endParaRPr lang="tr-TR" dirty="0"/>
          </a:p>
          <a:p>
            <a:pPr marL="0" indent="0">
              <a:buNone/>
            </a:pPr>
            <a:endParaRPr lang="en-US" dirty="0"/>
          </a:p>
          <a:p>
            <a:r>
              <a:rPr lang="en-US" dirty="0">
                <a:solidFill>
                  <a:schemeClr val="accent2">
                    <a:lumMod val="75000"/>
                  </a:schemeClr>
                </a:solidFill>
              </a:rPr>
              <a:t>WORKDIR: </a:t>
            </a:r>
            <a:r>
              <a:rPr lang="tr-TR" dirty="0"/>
              <a:t>sanal bir </a:t>
            </a:r>
            <a:r>
              <a:rPr lang="en-US" dirty="0" err="1"/>
              <a:t>klas</a:t>
            </a:r>
            <a:r>
              <a:rPr lang="tr-TR" dirty="0"/>
              <a:t>ör</a:t>
            </a:r>
            <a:r>
              <a:rPr lang="en-US" dirty="0"/>
              <a:t> </a:t>
            </a:r>
            <a:r>
              <a:rPr lang="en-US" dirty="0" err="1"/>
              <a:t>i</a:t>
            </a:r>
            <a:r>
              <a:rPr lang="tr-TR" dirty="0"/>
              <a:t>ç</a:t>
            </a:r>
            <a:r>
              <a:rPr lang="en-US" dirty="0" err="1"/>
              <a:t>erisindeymi</a:t>
            </a:r>
            <a:r>
              <a:rPr lang="tr-TR" dirty="0"/>
              <a:t>ş</a:t>
            </a:r>
            <a:r>
              <a:rPr lang="en-US" dirty="0"/>
              <a:t> </a:t>
            </a:r>
            <a:r>
              <a:rPr lang="en-US" dirty="0" err="1"/>
              <a:t>gibi</a:t>
            </a:r>
            <a:r>
              <a:rPr lang="en-US" dirty="0"/>
              <a:t> </a:t>
            </a:r>
            <a:r>
              <a:rPr lang="tr-TR" dirty="0"/>
              <a:t>ç</a:t>
            </a:r>
            <a:r>
              <a:rPr lang="en-US" dirty="0" err="1"/>
              <a:t>alı</a:t>
            </a:r>
            <a:r>
              <a:rPr lang="tr-TR" dirty="0"/>
              <a:t>ş</a:t>
            </a:r>
            <a:r>
              <a:rPr lang="en-US" dirty="0" err="1"/>
              <a:t>tırır</a:t>
            </a:r>
            <a:r>
              <a:rPr lang="en-US" dirty="0"/>
              <a:t>.</a:t>
            </a:r>
          </a:p>
          <a:p>
            <a:endParaRPr lang="en-US" dirty="0"/>
          </a:p>
        </p:txBody>
      </p:sp>
    </p:spTree>
    <p:extLst>
      <p:ext uri="{BB962C8B-B14F-4D97-AF65-F5344CB8AC3E}">
        <p14:creationId xmlns:p14="http://schemas.microsoft.com/office/powerpoint/2010/main" val="3444197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BA4D-2B7C-2E5C-CC82-61EEE1D36892}"/>
              </a:ext>
            </a:extLst>
          </p:cNvPr>
          <p:cNvSpPr>
            <a:spLocks noGrp="1"/>
          </p:cNvSpPr>
          <p:nvPr>
            <p:ph type="title"/>
          </p:nvPr>
        </p:nvSpPr>
        <p:spPr/>
        <p:txBody>
          <a:bodyPr/>
          <a:lstStyle/>
          <a:p>
            <a:r>
              <a:rPr lang="tr-TR" dirty="0">
                <a:solidFill>
                  <a:schemeClr val="accent2">
                    <a:lumMod val="75000"/>
                  </a:schemeClr>
                </a:solidFill>
              </a:rPr>
              <a:t>dockerfile Komutları</a:t>
            </a:r>
            <a:endParaRPr lang="en-US" dirty="0"/>
          </a:p>
        </p:txBody>
      </p:sp>
      <p:sp>
        <p:nvSpPr>
          <p:cNvPr id="3" name="Content Placeholder 2">
            <a:extLst>
              <a:ext uri="{FF2B5EF4-FFF2-40B4-BE49-F238E27FC236}">
                <a16:creationId xmlns:a16="http://schemas.microsoft.com/office/drawing/2014/main" id="{50A769E3-49D3-E91B-96A3-0EE7B7DAC6E1}"/>
              </a:ext>
            </a:extLst>
          </p:cNvPr>
          <p:cNvSpPr>
            <a:spLocks noGrp="1"/>
          </p:cNvSpPr>
          <p:nvPr>
            <p:ph idx="1"/>
          </p:nvPr>
        </p:nvSpPr>
        <p:spPr>
          <a:xfrm>
            <a:off x="838200" y="1825624"/>
            <a:ext cx="10750062" cy="4276237"/>
          </a:xfrm>
        </p:spPr>
        <p:txBody>
          <a:bodyPr>
            <a:normAutofit fontScale="85000" lnSpcReduction="20000"/>
          </a:bodyPr>
          <a:lstStyle/>
          <a:p>
            <a:r>
              <a:rPr lang="en-US" i="0" dirty="0">
                <a:solidFill>
                  <a:schemeClr val="accent2">
                    <a:lumMod val="75000"/>
                  </a:schemeClr>
                </a:solidFill>
                <a:effectLst/>
                <a:latin typeface="sohne"/>
              </a:rPr>
              <a:t>ENTRYPOINT</a:t>
            </a:r>
            <a:r>
              <a:rPr lang="tr-TR" b="1" i="0" dirty="0">
                <a:solidFill>
                  <a:srgbClr val="292929"/>
                </a:solidFill>
                <a:effectLst/>
                <a:latin typeface="sohne"/>
              </a:rPr>
              <a:t> : </a:t>
            </a:r>
            <a:r>
              <a:rPr lang="tr-TR" dirty="0"/>
              <a:t>CMD ile aynı işleve sahiptir. Container oluşturulduktan sonra çalıştırılacak komutlar için kullanılır. Genelde Docker File içerisindeki uygulamayı dll Run etmek için tercih edilir. </a:t>
            </a:r>
          </a:p>
          <a:p>
            <a:pPr algn="l"/>
            <a:endParaRPr lang="tr-TR" b="0" i="0" dirty="0">
              <a:solidFill>
                <a:srgbClr val="292929"/>
              </a:solidFill>
              <a:effectLst/>
              <a:latin typeface="source-serif-pro"/>
            </a:endParaRPr>
          </a:p>
          <a:p>
            <a:r>
              <a:rPr lang="en-US" dirty="0">
                <a:solidFill>
                  <a:schemeClr val="accent2">
                    <a:lumMod val="75000"/>
                  </a:schemeClr>
                </a:solidFill>
              </a:rPr>
              <a:t>CMD</a:t>
            </a:r>
            <a:r>
              <a:rPr lang="en-US" dirty="0"/>
              <a:t>: </a:t>
            </a:r>
            <a:r>
              <a:rPr lang="tr-TR" dirty="0"/>
              <a:t>CMD verilen bir komutu container ayağa kalktıktan sonra çalıştırmak için kullanılır. RUN ise image içinde komut çalıştırmak için kullanılır. CMD dockerfile içerisinde birkez CMD kodu kullanırız.</a:t>
            </a:r>
          </a:p>
          <a:p>
            <a:endParaRPr lang="en-US" dirty="0"/>
          </a:p>
          <a:p>
            <a:r>
              <a:rPr lang="en-US" dirty="0">
                <a:solidFill>
                  <a:schemeClr val="accent2">
                    <a:lumMod val="75000"/>
                  </a:schemeClr>
                </a:solidFill>
              </a:rPr>
              <a:t>ENV: </a:t>
            </a:r>
            <a:r>
              <a:rPr lang="en-US" dirty="0"/>
              <a:t>Image </a:t>
            </a:r>
            <a:r>
              <a:rPr lang="en-US" dirty="0" err="1"/>
              <a:t>i</a:t>
            </a:r>
            <a:r>
              <a:rPr lang="tr-TR" dirty="0"/>
              <a:t>ç</a:t>
            </a:r>
            <a:r>
              <a:rPr lang="en-US" dirty="0" err="1"/>
              <a:t>erisine</a:t>
            </a:r>
            <a:r>
              <a:rPr lang="en-US" dirty="0"/>
              <a:t> </a:t>
            </a:r>
            <a:r>
              <a:rPr lang="en-US" dirty="0" err="1"/>
              <a:t>dı</a:t>
            </a:r>
            <a:r>
              <a:rPr lang="tr-TR" dirty="0"/>
              <a:t>ş</a:t>
            </a:r>
            <a:r>
              <a:rPr lang="en-US" dirty="0" err="1"/>
              <a:t>arıdan</a:t>
            </a:r>
            <a:r>
              <a:rPr lang="en-US" dirty="0"/>
              <a:t> </a:t>
            </a:r>
            <a:r>
              <a:rPr lang="en-US" dirty="0" err="1"/>
              <a:t>veri</a:t>
            </a:r>
            <a:r>
              <a:rPr lang="en-US" dirty="0"/>
              <a:t> </a:t>
            </a:r>
            <a:r>
              <a:rPr lang="en-US" dirty="0" err="1"/>
              <a:t>girilece</a:t>
            </a:r>
            <a:r>
              <a:rPr lang="tr-TR" dirty="0"/>
              <a:t>ği</a:t>
            </a:r>
            <a:r>
              <a:rPr lang="en-US" dirty="0"/>
              <a:t> zaman </a:t>
            </a:r>
            <a:r>
              <a:rPr lang="en-US" dirty="0" err="1"/>
              <a:t>kullanılır</a:t>
            </a:r>
            <a:r>
              <a:rPr lang="en-US" dirty="0"/>
              <a:t>.</a:t>
            </a:r>
            <a:endParaRPr lang="tr-TR" dirty="0"/>
          </a:p>
          <a:p>
            <a:pPr marL="0" indent="0">
              <a:buNone/>
            </a:pPr>
            <a:endParaRPr lang="tr-TR" dirty="0"/>
          </a:p>
          <a:p>
            <a:r>
              <a:rPr lang="tr-TR" dirty="0">
                <a:solidFill>
                  <a:schemeClr val="accent2">
                    <a:lumMod val="75000"/>
                  </a:schemeClr>
                </a:solidFill>
              </a:rPr>
              <a:t>ADD : </a:t>
            </a:r>
            <a:r>
              <a:rPr lang="tr-TR" dirty="0"/>
              <a:t>local ve </a:t>
            </a:r>
            <a:r>
              <a:rPr lang="en-US" dirty="0"/>
              <a:t>internet </a:t>
            </a:r>
            <a:r>
              <a:rPr lang="en-US" dirty="0" err="1"/>
              <a:t>üzerinden</a:t>
            </a:r>
            <a:r>
              <a:rPr lang="en-US" dirty="0"/>
              <a:t> </a:t>
            </a:r>
            <a:r>
              <a:rPr lang="tr-TR" dirty="0"/>
              <a:t>dosya kopyalama</a:t>
            </a:r>
            <a:r>
              <a:rPr lang="en-US" dirty="0"/>
              <a:t> </a:t>
            </a:r>
            <a:r>
              <a:rPr lang="en-US" dirty="0" err="1"/>
              <a:t>yapılmasına</a:t>
            </a:r>
            <a:r>
              <a:rPr lang="en-US" dirty="0"/>
              <a:t> </a:t>
            </a:r>
            <a:r>
              <a:rPr lang="en-US" dirty="0" err="1"/>
              <a:t>olanak</a:t>
            </a:r>
            <a:r>
              <a:rPr lang="en-US" dirty="0"/>
              <a:t> </a:t>
            </a:r>
            <a:r>
              <a:rPr lang="en-US" dirty="0" err="1"/>
              <a:t>sağla</a:t>
            </a:r>
            <a:r>
              <a:rPr lang="tr-TR" dirty="0"/>
              <a:t>r.</a:t>
            </a:r>
            <a:endParaRPr lang="en-US" dirty="0"/>
          </a:p>
          <a:p>
            <a:pPr algn="l"/>
            <a:endParaRPr lang="en-US" b="0" i="0" dirty="0">
              <a:solidFill>
                <a:srgbClr val="292929"/>
              </a:solidFill>
              <a:effectLst/>
              <a:latin typeface="source-serif-pro"/>
            </a:endParaRPr>
          </a:p>
          <a:p>
            <a:endParaRPr lang="en-US" dirty="0"/>
          </a:p>
        </p:txBody>
      </p:sp>
    </p:spTree>
    <p:extLst>
      <p:ext uri="{BB962C8B-B14F-4D97-AF65-F5344CB8AC3E}">
        <p14:creationId xmlns:p14="http://schemas.microsoft.com/office/powerpoint/2010/main" val="2083102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F0396-7FAF-0F40-8366-A0FA60105D2C}"/>
              </a:ext>
            </a:extLst>
          </p:cNvPr>
          <p:cNvSpPr>
            <a:spLocks noGrp="1"/>
          </p:cNvSpPr>
          <p:nvPr>
            <p:ph type="title"/>
          </p:nvPr>
        </p:nvSpPr>
        <p:spPr>
          <a:xfrm>
            <a:off x="838200" y="214205"/>
            <a:ext cx="10515600" cy="975403"/>
          </a:xfrm>
        </p:spPr>
        <p:txBody>
          <a:bodyPr/>
          <a:lstStyle/>
          <a:p>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Eğitim</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r>
              <a:rPr kumimoji="0" lang="tr-TR" sz="3200" b="0" i="0" u="none" strike="noStrike" kern="1200" cap="none" spc="0" normalizeH="0" baseline="0" noProof="0" dirty="0">
                <a:ln>
                  <a:noFill/>
                </a:ln>
                <a:solidFill>
                  <a:srgbClr val="F3A447">
                    <a:lumMod val="75000"/>
                  </a:srgbClr>
                </a:solidFill>
                <a:effectLst/>
                <a:uLnTx/>
                <a:uFillTx/>
                <a:latin typeface="Tw Cen MT"/>
                <a:ea typeface="+mj-ea"/>
                <a:cs typeface="+mj-cs"/>
              </a:rPr>
              <a:t>Kataloğu</a:t>
            </a:r>
            <a:r>
              <a:rPr kumimoji="0" lang="tr-TR" sz="3200" b="0" i="0" u="none" strike="noStrike" kern="1200" cap="none" spc="0" normalizeH="0" baseline="0" noProof="0" dirty="0">
                <a:ln>
                  <a:noFill/>
                </a:ln>
                <a:solidFill>
                  <a:srgbClr val="000000"/>
                </a:solidFill>
                <a:effectLst/>
                <a:uLnTx/>
                <a:uFillTx/>
                <a:latin typeface="Tw Cen MT"/>
                <a:ea typeface="+mj-ea"/>
                <a:cs typeface="+mj-cs"/>
              </a:rPr>
              <a:t>	</a:t>
            </a:r>
            <a:endParaRPr lang="en-US" dirty="0"/>
          </a:p>
        </p:txBody>
      </p:sp>
      <p:sp>
        <p:nvSpPr>
          <p:cNvPr id="3" name="Content Placeholder 2">
            <a:extLst>
              <a:ext uri="{FF2B5EF4-FFF2-40B4-BE49-F238E27FC236}">
                <a16:creationId xmlns:a16="http://schemas.microsoft.com/office/drawing/2014/main" id="{14A98161-353C-7E74-EC83-3FE4E816DED7}"/>
              </a:ext>
            </a:extLst>
          </p:cNvPr>
          <p:cNvSpPr>
            <a:spLocks noGrp="1"/>
          </p:cNvSpPr>
          <p:nvPr>
            <p:ph idx="1"/>
          </p:nvPr>
        </p:nvSpPr>
        <p:spPr>
          <a:xfrm>
            <a:off x="838200" y="1287262"/>
            <a:ext cx="10515600" cy="4838329"/>
          </a:xfrm>
        </p:spPr>
        <p:txBody>
          <a:bodyPr>
            <a:noAutofit/>
          </a:bodyPr>
          <a:lstStyle/>
          <a:p>
            <a:r>
              <a:rPr lang="tr-TR" sz="1600" b="1" dirty="0"/>
              <a:t>Mikro Hizmet Mimarilerinde Resiliency Patternler</a:t>
            </a:r>
          </a:p>
          <a:p>
            <a:pPr lvl="1"/>
            <a:r>
              <a:rPr lang="tr-TR" sz="1600" dirty="0"/>
              <a:t>Circuit Braker Pattern</a:t>
            </a:r>
          </a:p>
          <a:p>
            <a:pPr lvl="1"/>
            <a:r>
              <a:rPr lang="tr-TR" sz="1600" dirty="0"/>
              <a:t>Retry Pattern</a:t>
            </a:r>
          </a:p>
          <a:p>
            <a:pPr lvl="1"/>
            <a:r>
              <a:rPr lang="tr-TR" sz="1600" dirty="0"/>
              <a:t>Fallback Pattern</a:t>
            </a:r>
          </a:p>
          <a:p>
            <a:pPr lvl="1"/>
            <a:r>
              <a:rPr lang="tr-TR" sz="1600" dirty="0"/>
              <a:t>Timeout Pattern</a:t>
            </a:r>
          </a:p>
          <a:p>
            <a:pPr lvl="1"/>
            <a:r>
              <a:rPr lang="tr-TR" sz="1600" dirty="0"/>
              <a:t>* </a:t>
            </a:r>
            <a:r>
              <a:rPr lang="en-US" sz="1600" dirty="0"/>
              <a:t>Polly.NET</a:t>
            </a:r>
            <a:r>
              <a:rPr lang="tr-TR" sz="1600" dirty="0"/>
              <a:t>  Kütüphanesi ile Reciliency (ConsulClient-TryPolicy)  </a:t>
            </a:r>
            <a:r>
              <a:rPr lang="tr-TR" sz="1600" dirty="0">
                <a:solidFill>
                  <a:srgbClr val="FF0000"/>
                </a:solidFill>
              </a:rPr>
              <a:t>(LAB)</a:t>
            </a:r>
          </a:p>
          <a:p>
            <a:r>
              <a:rPr lang="tr-TR" sz="1600" b="1" dirty="0"/>
              <a:t>Mikro Hizmet Mimarilerinde Loglama</a:t>
            </a:r>
          </a:p>
          <a:p>
            <a:pPr lvl="1"/>
            <a:r>
              <a:rPr lang="tr-TR" sz="1600" dirty="0"/>
              <a:t>Logların Merkezileştirilmesi (Log Aggregation)</a:t>
            </a:r>
          </a:p>
          <a:p>
            <a:pPr lvl="1"/>
            <a:r>
              <a:rPr lang="tr-TR" sz="1600" dirty="0"/>
              <a:t>ELK Kavramı (Log Aggregation Tool) (Elastic Search, LogStash,Kibana)</a:t>
            </a:r>
          </a:p>
          <a:p>
            <a:pPr lvl="1"/>
            <a:r>
              <a:rPr lang="en-US" sz="1600" i="0" dirty="0" err="1">
                <a:solidFill>
                  <a:srgbClr val="292929"/>
                </a:solidFill>
                <a:effectLst/>
                <a:latin typeface="sohne"/>
              </a:rPr>
              <a:t>CorrelationId</a:t>
            </a:r>
            <a:r>
              <a:rPr lang="tr-TR" sz="1600" dirty="0">
                <a:solidFill>
                  <a:srgbClr val="292929"/>
                </a:solidFill>
                <a:latin typeface="sohne"/>
              </a:rPr>
              <a:t>,InstanceId, UTCTime Kullanımı</a:t>
            </a:r>
            <a:endParaRPr lang="tr-TR" sz="1600" dirty="0"/>
          </a:p>
          <a:p>
            <a:pPr lvl="1"/>
            <a:r>
              <a:rPr lang="tr-TR" sz="1600" dirty="0"/>
              <a:t>* Net Core Örnek ELK Proje </a:t>
            </a:r>
            <a:r>
              <a:rPr lang="tr-TR" sz="1600" dirty="0">
                <a:solidFill>
                  <a:srgbClr val="FF0000"/>
                </a:solidFill>
              </a:rPr>
              <a:t>(LAB)</a:t>
            </a:r>
          </a:p>
          <a:p>
            <a:pPr lvl="1"/>
            <a:r>
              <a:rPr lang="tr-TR" sz="1600" dirty="0"/>
              <a:t>ELK, GrayLog, SeqLog</a:t>
            </a:r>
          </a:p>
          <a:p>
            <a:pPr lvl="1"/>
            <a:endParaRPr lang="en-US" sz="1600" dirty="0"/>
          </a:p>
        </p:txBody>
      </p:sp>
    </p:spTree>
    <p:extLst>
      <p:ext uri="{BB962C8B-B14F-4D97-AF65-F5344CB8AC3E}">
        <p14:creationId xmlns:p14="http://schemas.microsoft.com/office/powerpoint/2010/main" val="10218914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59CB-8027-1543-ED05-E9315423FBE6}"/>
              </a:ext>
            </a:extLst>
          </p:cNvPr>
          <p:cNvSpPr>
            <a:spLocks noGrp="1"/>
          </p:cNvSpPr>
          <p:nvPr>
            <p:ph type="title"/>
          </p:nvPr>
        </p:nvSpPr>
        <p:spPr/>
        <p:txBody>
          <a:bodyPr/>
          <a:lstStyle/>
          <a:p>
            <a:r>
              <a:rPr lang="tr-TR" dirty="0">
                <a:solidFill>
                  <a:schemeClr val="accent2">
                    <a:lumMod val="75000"/>
                  </a:schemeClr>
                </a:solidFill>
              </a:rPr>
              <a:t>Mikro Hizmet Mimarilerinde Yazılım Geliştirme Teknikleri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A0C154FD-836F-6916-3AC3-909BB6946FDD}"/>
              </a:ext>
            </a:extLst>
          </p:cNvPr>
          <p:cNvSpPr>
            <a:spLocks noGrp="1"/>
          </p:cNvSpPr>
          <p:nvPr>
            <p:ph idx="1"/>
          </p:nvPr>
        </p:nvSpPr>
        <p:spPr/>
        <p:txBody>
          <a:bodyPr>
            <a:normAutofit lnSpcReduction="10000"/>
          </a:bodyPr>
          <a:lstStyle/>
          <a:p>
            <a:endParaRPr lang="tr-TR" dirty="0"/>
          </a:p>
          <a:p>
            <a:r>
              <a:rPr lang="tr-TR" dirty="0"/>
              <a:t>Solid Prensipleri</a:t>
            </a:r>
          </a:p>
          <a:p>
            <a:r>
              <a:rPr lang="tr-TR" dirty="0"/>
              <a:t>Seperation of Concerns</a:t>
            </a:r>
          </a:p>
          <a:p>
            <a:r>
              <a:rPr lang="tr-TR" dirty="0"/>
              <a:t>Clean Architecture (Onion Architecture, Hexagonal Architecture)</a:t>
            </a:r>
          </a:p>
          <a:p>
            <a:r>
              <a:rPr lang="tr-TR" dirty="0"/>
              <a:t>Domain Driven Desing</a:t>
            </a:r>
          </a:p>
          <a:p>
            <a:r>
              <a:rPr lang="tr-TR" dirty="0"/>
              <a:t>Data Driven Design</a:t>
            </a:r>
          </a:p>
          <a:p>
            <a:r>
              <a:rPr lang="tr-TR" dirty="0"/>
              <a:t>CQSR (Komut ve Sorgu ayrımı Prensibi)</a:t>
            </a:r>
            <a:endParaRPr lang="en-US" dirty="0"/>
          </a:p>
        </p:txBody>
      </p:sp>
    </p:spTree>
    <p:extLst>
      <p:ext uri="{BB962C8B-B14F-4D97-AF65-F5344CB8AC3E}">
        <p14:creationId xmlns:p14="http://schemas.microsoft.com/office/powerpoint/2010/main" val="33450886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8FBA8-00B0-452A-A668-31A9BCEB364B}"/>
              </a:ext>
            </a:extLst>
          </p:cNvPr>
          <p:cNvSpPr>
            <a:spLocks noGrp="1"/>
          </p:cNvSpPr>
          <p:nvPr>
            <p:ph type="title"/>
          </p:nvPr>
        </p:nvSpPr>
        <p:spPr/>
        <p:txBody>
          <a:bodyPr/>
          <a:lstStyle/>
          <a:p>
            <a:r>
              <a:rPr lang="en-US" dirty="0">
                <a:solidFill>
                  <a:schemeClr val="accent2">
                    <a:lumMod val="75000"/>
                  </a:schemeClr>
                </a:solidFill>
              </a:rPr>
              <a:t>Solid Principles</a:t>
            </a:r>
          </a:p>
        </p:txBody>
      </p:sp>
      <p:pic>
        <p:nvPicPr>
          <p:cNvPr id="4" name="Picture 4">
            <a:extLst>
              <a:ext uri="{FF2B5EF4-FFF2-40B4-BE49-F238E27FC236}">
                <a16:creationId xmlns:a16="http://schemas.microsoft.com/office/drawing/2014/main" id="{54B5D517-C094-44B9-A2D9-CE04370272C6}"/>
              </a:ext>
            </a:extLst>
          </p:cNvPr>
          <p:cNvPicPr>
            <a:picLocks noGrp="1" noChangeAspect="1"/>
          </p:cNvPicPr>
          <p:nvPr>
            <p:ph idx="1"/>
          </p:nvPr>
        </p:nvPicPr>
        <p:blipFill>
          <a:blip r:embed="rId2"/>
          <a:stretch>
            <a:fillRect/>
          </a:stretch>
        </p:blipFill>
        <p:spPr>
          <a:xfrm>
            <a:off x="3149848" y="1628069"/>
            <a:ext cx="5459564" cy="3859742"/>
          </a:xfrm>
        </p:spPr>
      </p:pic>
    </p:spTree>
    <p:extLst>
      <p:ext uri="{BB962C8B-B14F-4D97-AF65-F5344CB8AC3E}">
        <p14:creationId xmlns:p14="http://schemas.microsoft.com/office/powerpoint/2010/main" val="2515609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86607-ACAB-4D4A-99BA-8D10BA6409C4}"/>
              </a:ext>
            </a:extLst>
          </p:cNvPr>
          <p:cNvSpPr>
            <a:spLocks noGrp="1"/>
          </p:cNvSpPr>
          <p:nvPr>
            <p:ph type="title"/>
          </p:nvPr>
        </p:nvSpPr>
        <p:spPr/>
        <p:txBody>
          <a:bodyPr/>
          <a:lstStyle/>
          <a:p>
            <a:r>
              <a:rPr lang="en-US" dirty="0">
                <a:solidFill>
                  <a:schemeClr val="accent2">
                    <a:lumMod val="75000"/>
                  </a:schemeClr>
                </a:solidFill>
              </a:rPr>
              <a:t>Neden SOLID </a:t>
            </a:r>
            <a:r>
              <a:rPr lang="en-US" dirty="0" err="1">
                <a:solidFill>
                  <a:schemeClr val="accent2">
                    <a:lumMod val="75000"/>
                  </a:schemeClr>
                </a:solidFill>
              </a:rPr>
              <a:t>ihtiyaç</a:t>
            </a:r>
            <a:r>
              <a:rPr lang="en-US" dirty="0">
                <a:solidFill>
                  <a:schemeClr val="accent2">
                    <a:lumMod val="75000"/>
                  </a:schemeClr>
                </a:solidFill>
              </a:rPr>
              <a:t> </a:t>
            </a:r>
            <a:r>
              <a:rPr lang="en-US" dirty="0" err="1">
                <a:solidFill>
                  <a:schemeClr val="accent2">
                    <a:lumMod val="75000"/>
                  </a:schemeClr>
                </a:solidFill>
              </a:rPr>
              <a:t>duyuyoruz</a:t>
            </a:r>
            <a:r>
              <a:rPr lang="en-US" dirty="0">
                <a:solidFill>
                  <a:schemeClr val="accent2">
                    <a:lumMod val="75000"/>
                  </a:schemeClr>
                </a:solidFill>
              </a:rPr>
              <a:t> ?</a:t>
            </a:r>
          </a:p>
        </p:txBody>
      </p:sp>
      <p:sp>
        <p:nvSpPr>
          <p:cNvPr id="3" name="Content Placeholder 2">
            <a:extLst>
              <a:ext uri="{FF2B5EF4-FFF2-40B4-BE49-F238E27FC236}">
                <a16:creationId xmlns:a16="http://schemas.microsoft.com/office/drawing/2014/main" id="{577153B8-7E4D-4186-BFB6-783116027DB0}"/>
              </a:ext>
            </a:extLst>
          </p:cNvPr>
          <p:cNvSpPr>
            <a:spLocks noGrp="1"/>
          </p:cNvSpPr>
          <p:nvPr>
            <p:ph idx="1"/>
          </p:nvPr>
        </p:nvSpPr>
        <p:spPr/>
        <p:txBody>
          <a:bodyPr vert="horz" lIns="91440" tIns="45720" rIns="91440" bIns="45720" rtlCol="0" anchor="t">
            <a:normAutofit/>
          </a:bodyPr>
          <a:lstStyle/>
          <a:p>
            <a:r>
              <a:rPr lang="en-US" sz="2400" i="1" dirty="0" err="1">
                <a:solidFill>
                  <a:schemeClr val="accent2">
                    <a:lumMod val="75000"/>
                  </a:schemeClr>
                </a:solidFill>
                <a:ea typeface="+mn-lt"/>
                <a:cs typeface="+mn-lt"/>
              </a:rPr>
              <a:t>Esnemezlik</a:t>
            </a:r>
            <a:r>
              <a:rPr lang="en-US" sz="2400" i="1" dirty="0">
                <a:solidFill>
                  <a:schemeClr val="accent2">
                    <a:lumMod val="75000"/>
                  </a:schemeClr>
                </a:solidFill>
                <a:ea typeface="+mn-lt"/>
                <a:cs typeface="+mn-lt"/>
              </a:rPr>
              <a:t> (</a:t>
            </a:r>
            <a:r>
              <a:rPr lang="en-US" sz="2400" i="1" dirty="0">
                <a:solidFill>
                  <a:schemeClr val="accent2">
                    <a:lumMod val="75000"/>
                  </a:schemeClr>
                </a:solidFill>
                <a:latin typeface="Avenir Next LT Pro"/>
                <a:ea typeface="+mn-lt"/>
                <a:cs typeface="+mn-lt"/>
              </a:rPr>
              <a:t>r</a:t>
            </a:r>
            <a:r>
              <a:rPr lang="en" sz="2400" dirty="0">
                <a:solidFill>
                  <a:schemeClr val="accent2">
                    <a:lumMod val="75000"/>
                  </a:schemeClr>
                </a:solidFill>
                <a:latin typeface="Consolas"/>
                <a:ea typeface="+mn-lt"/>
                <a:cs typeface="+mn-lt"/>
              </a:rPr>
              <a:t>igidity</a:t>
            </a:r>
            <a:r>
              <a:rPr lang="en-US" sz="2400" i="1" dirty="0">
                <a:solidFill>
                  <a:schemeClr val="accent2">
                    <a:lumMod val="75000"/>
                  </a:schemeClr>
                </a:solidFill>
                <a:ea typeface="+mn-lt"/>
                <a:cs typeface="+mn-lt"/>
              </a:rPr>
              <a:t>):</a:t>
            </a:r>
            <a:r>
              <a:rPr lang="en-US" sz="2400" i="1" dirty="0">
                <a:ea typeface="+mn-lt"/>
                <a:cs typeface="+mn-lt"/>
              </a:rPr>
              <a:t> </a:t>
            </a:r>
            <a:r>
              <a:rPr lang="en-US" sz="2400" i="1" dirty="0" err="1">
                <a:ea typeface="+mn-lt"/>
                <a:cs typeface="+mn-lt"/>
              </a:rPr>
              <a:t>Kullanılan</a:t>
            </a:r>
            <a:r>
              <a:rPr lang="en-US" sz="2400" i="1" dirty="0">
                <a:ea typeface="+mn-lt"/>
                <a:cs typeface="+mn-lt"/>
              </a:rPr>
              <a:t> </a:t>
            </a:r>
            <a:r>
              <a:rPr lang="en-US" sz="2400" i="1" dirty="0" err="1">
                <a:ea typeface="+mn-lt"/>
                <a:cs typeface="+mn-lt"/>
              </a:rPr>
              <a:t>tasarımın</a:t>
            </a:r>
            <a:r>
              <a:rPr lang="en-US" sz="2400" i="1" dirty="0">
                <a:ea typeface="+mn-lt"/>
                <a:cs typeface="+mn-lt"/>
              </a:rPr>
              <a:t> </a:t>
            </a:r>
            <a:r>
              <a:rPr lang="en-US" sz="2400" i="1" dirty="0" err="1">
                <a:ea typeface="+mn-lt"/>
                <a:cs typeface="+mn-lt"/>
              </a:rPr>
              <a:t>geliştirilememesi</a:t>
            </a:r>
            <a:r>
              <a:rPr lang="en-US" sz="2400" i="1" dirty="0">
                <a:ea typeface="+mn-lt"/>
                <a:cs typeface="+mn-lt"/>
              </a:rPr>
              <a:t> </a:t>
            </a:r>
            <a:r>
              <a:rPr lang="en-US" sz="2400" i="1" dirty="0" err="1">
                <a:ea typeface="+mn-lt"/>
                <a:cs typeface="+mn-lt"/>
              </a:rPr>
              <a:t>ve</a:t>
            </a:r>
            <a:r>
              <a:rPr lang="en-US" sz="2400" i="1" dirty="0">
                <a:ea typeface="+mn-lt"/>
                <a:cs typeface="+mn-lt"/>
              </a:rPr>
              <a:t> </a:t>
            </a:r>
            <a:r>
              <a:rPr lang="en-US" sz="2400" i="1" dirty="0" err="1">
                <a:ea typeface="+mn-lt"/>
                <a:cs typeface="+mn-lt"/>
              </a:rPr>
              <a:t>ekleme</a:t>
            </a:r>
            <a:r>
              <a:rPr lang="en-US" sz="2400" i="1" dirty="0">
                <a:ea typeface="+mn-lt"/>
                <a:cs typeface="+mn-lt"/>
              </a:rPr>
              <a:t> </a:t>
            </a:r>
            <a:r>
              <a:rPr lang="en-US" sz="2400" i="1" dirty="0" err="1">
                <a:ea typeface="+mn-lt"/>
                <a:cs typeface="+mn-lt"/>
              </a:rPr>
              <a:t>yapılamaması</a:t>
            </a:r>
            <a:r>
              <a:rPr lang="en-US" sz="2400" i="1" dirty="0">
                <a:ea typeface="+mn-lt"/>
                <a:cs typeface="+mn-lt"/>
              </a:rPr>
              <a:t>.</a:t>
            </a:r>
            <a:endParaRPr lang="en-US" sz="2400" dirty="0"/>
          </a:p>
          <a:p>
            <a:r>
              <a:rPr lang="en-US" sz="2400" i="1" dirty="0" err="1">
                <a:solidFill>
                  <a:schemeClr val="accent2">
                    <a:lumMod val="75000"/>
                  </a:schemeClr>
                </a:solidFill>
                <a:ea typeface="+mn-lt"/>
                <a:cs typeface="+mn-lt"/>
              </a:rPr>
              <a:t>Kırılganlık</a:t>
            </a:r>
            <a:r>
              <a:rPr lang="en-US" sz="2400" i="1" dirty="0">
                <a:solidFill>
                  <a:schemeClr val="accent2">
                    <a:lumMod val="75000"/>
                  </a:schemeClr>
                </a:solidFill>
                <a:ea typeface="+mn-lt"/>
                <a:cs typeface="+mn-lt"/>
              </a:rPr>
              <a:t> (fragility)</a:t>
            </a:r>
            <a:r>
              <a:rPr lang="en-US" sz="2400" i="1" dirty="0">
                <a:ea typeface="+mn-lt"/>
                <a:cs typeface="+mn-lt"/>
              </a:rPr>
              <a:t>: Bir </a:t>
            </a:r>
            <a:r>
              <a:rPr lang="en-US" sz="2400" i="1" dirty="0" err="1">
                <a:ea typeface="+mn-lt"/>
                <a:cs typeface="+mn-lt"/>
              </a:rPr>
              <a:t>yerde</a:t>
            </a:r>
            <a:r>
              <a:rPr lang="en-US" sz="2400" i="1" dirty="0">
                <a:ea typeface="+mn-lt"/>
                <a:cs typeface="+mn-lt"/>
              </a:rPr>
              <a:t> </a:t>
            </a:r>
            <a:r>
              <a:rPr lang="en-US" sz="2400" i="1" dirty="0" err="1">
                <a:ea typeface="+mn-lt"/>
                <a:cs typeface="+mn-lt"/>
              </a:rPr>
              <a:t>Yapılan</a:t>
            </a:r>
            <a:r>
              <a:rPr lang="en-US" sz="2400" i="1" dirty="0">
                <a:ea typeface="+mn-lt"/>
                <a:cs typeface="+mn-lt"/>
              </a:rPr>
              <a:t> </a:t>
            </a:r>
            <a:r>
              <a:rPr lang="en-US" sz="2400" i="1" dirty="0" err="1">
                <a:ea typeface="+mn-lt"/>
                <a:cs typeface="+mn-lt"/>
              </a:rPr>
              <a:t>değişikliğin</a:t>
            </a:r>
            <a:r>
              <a:rPr lang="en-US" sz="2400" i="1" dirty="0">
                <a:ea typeface="+mn-lt"/>
                <a:cs typeface="+mn-lt"/>
              </a:rPr>
              <a:t> </a:t>
            </a:r>
            <a:r>
              <a:rPr lang="en-US" sz="2400" i="1" dirty="0" err="1">
                <a:ea typeface="+mn-lt"/>
                <a:cs typeface="+mn-lt"/>
              </a:rPr>
              <a:t>başka</a:t>
            </a:r>
            <a:r>
              <a:rPr lang="en-US" sz="2400" i="1" dirty="0">
                <a:ea typeface="+mn-lt"/>
                <a:cs typeface="+mn-lt"/>
              </a:rPr>
              <a:t> </a:t>
            </a:r>
            <a:r>
              <a:rPr lang="en-US" sz="2400" i="1" dirty="0" err="1">
                <a:ea typeface="+mn-lt"/>
                <a:cs typeface="+mn-lt"/>
              </a:rPr>
              <a:t>bir</a:t>
            </a:r>
            <a:r>
              <a:rPr lang="en-US" sz="2400" i="1" dirty="0">
                <a:ea typeface="+mn-lt"/>
                <a:cs typeface="+mn-lt"/>
              </a:rPr>
              <a:t> </a:t>
            </a:r>
            <a:r>
              <a:rPr lang="en-US" sz="2400" i="1" dirty="0" err="1">
                <a:ea typeface="+mn-lt"/>
                <a:cs typeface="+mn-lt"/>
              </a:rPr>
              <a:t>yerde</a:t>
            </a:r>
            <a:r>
              <a:rPr lang="en-US" sz="2400" i="1" dirty="0">
                <a:ea typeface="+mn-lt"/>
                <a:cs typeface="+mn-lt"/>
              </a:rPr>
              <a:t> </a:t>
            </a:r>
            <a:r>
              <a:rPr lang="en-US" sz="2400" i="1" dirty="0" err="1">
                <a:ea typeface="+mn-lt"/>
                <a:cs typeface="+mn-lt"/>
              </a:rPr>
              <a:t>sorun</a:t>
            </a:r>
            <a:r>
              <a:rPr lang="en-US" sz="2400" i="1" dirty="0">
                <a:ea typeface="+mn-lt"/>
                <a:cs typeface="+mn-lt"/>
              </a:rPr>
              <a:t> </a:t>
            </a:r>
            <a:r>
              <a:rPr lang="en-US" sz="2400" i="1" dirty="0" err="1">
                <a:ea typeface="+mn-lt"/>
                <a:cs typeface="+mn-lt"/>
              </a:rPr>
              <a:t>çıkartması</a:t>
            </a:r>
            <a:r>
              <a:rPr lang="en-US" sz="2400" i="1" dirty="0">
                <a:ea typeface="+mn-lt"/>
                <a:cs typeface="+mn-lt"/>
              </a:rPr>
              <a:t>.</a:t>
            </a:r>
            <a:endParaRPr lang="en-US" sz="2400" dirty="0"/>
          </a:p>
          <a:p>
            <a:r>
              <a:rPr lang="en-US" sz="2400" i="1" dirty="0" err="1">
                <a:solidFill>
                  <a:schemeClr val="accent2">
                    <a:lumMod val="75000"/>
                  </a:schemeClr>
                </a:solidFill>
                <a:ea typeface="+mn-lt"/>
                <a:cs typeface="+mn-lt"/>
              </a:rPr>
              <a:t>Sabitlik</a:t>
            </a:r>
            <a:r>
              <a:rPr lang="en-US" sz="2400" i="1" dirty="0">
                <a:solidFill>
                  <a:schemeClr val="accent2">
                    <a:lumMod val="75000"/>
                  </a:schemeClr>
                </a:solidFill>
                <a:ea typeface="+mn-lt"/>
                <a:cs typeface="+mn-lt"/>
              </a:rPr>
              <a:t> (</a:t>
            </a:r>
            <a:r>
              <a:rPr lang="en" sz="2400" dirty="0">
                <a:solidFill>
                  <a:schemeClr val="accent2">
                    <a:lumMod val="75000"/>
                  </a:schemeClr>
                </a:solidFill>
                <a:latin typeface="Consolas"/>
                <a:ea typeface="+mn-lt"/>
                <a:cs typeface="+mn-lt"/>
              </a:rPr>
              <a:t>stability</a:t>
            </a:r>
            <a:r>
              <a:rPr lang="en-US" sz="2400" i="1" dirty="0">
                <a:solidFill>
                  <a:schemeClr val="accent2">
                    <a:lumMod val="75000"/>
                  </a:schemeClr>
                </a:solidFill>
                <a:ea typeface="+mn-lt"/>
                <a:cs typeface="+mn-lt"/>
              </a:rPr>
              <a:t>):</a:t>
            </a:r>
            <a:r>
              <a:rPr lang="en-US" sz="2400" i="1" dirty="0">
                <a:ea typeface="+mn-lt"/>
                <a:cs typeface="+mn-lt"/>
              </a:rPr>
              <a:t> </a:t>
            </a:r>
            <a:r>
              <a:rPr lang="en-US" sz="2400" i="1" dirty="0" err="1">
                <a:ea typeface="+mn-lt"/>
                <a:cs typeface="+mn-lt"/>
              </a:rPr>
              <a:t>Geliştirilmiş</a:t>
            </a:r>
            <a:r>
              <a:rPr lang="en-US" sz="2400" i="1" dirty="0">
                <a:ea typeface="+mn-lt"/>
                <a:cs typeface="+mn-lt"/>
              </a:rPr>
              <a:t> </a:t>
            </a:r>
            <a:r>
              <a:rPr lang="en-US" sz="2400" i="1" dirty="0" err="1">
                <a:ea typeface="+mn-lt"/>
                <a:cs typeface="+mn-lt"/>
              </a:rPr>
              <a:t>modülün</a:t>
            </a:r>
            <a:r>
              <a:rPr lang="en-US" sz="2400" i="1" dirty="0">
                <a:ea typeface="+mn-lt"/>
                <a:cs typeface="+mn-lt"/>
              </a:rPr>
              <a:t> </a:t>
            </a:r>
            <a:r>
              <a:rPr lang="en-US" sz="2400" i="1" dirty="0" err="1">
                <a:ea typeface="+mn-lt"/>
                <a:cs typeface="+mn-lt"/>
              </a:rPr>
              <a:t>başka</a:t>
            </a:r>
            <a:r>
              <a:rPr lang="en-US" sz="2400" i="1" dirty="0">
                <a:ea typeface="+mn-lt"/>
                <a:cs typeface="+mn-lt"/>
              </a:rPr>
              <a:t> </a:t>
            </a:r>
            <a:r>
              <a:rPr lang="en-US" sz="2400" i="1" dirty="0" err="1">
                <a:ea typeface="+mn-lt"/>
                <a:cs typeface="+mn-lt"/>
              </a:rPr>
              <a:t>yerde</a:t>
            </a:r>
            <a:r>
              <a:rPr lang="en-US" sz="2400" i="1" dirty="0">
                <a:ea typeface="+mn-lt"/>
                <a:cs typeface="+mn-lt"/>
              </a:rPr>
              <a:t> </a:t>
            </a:r>
            <a:r>
              <a:rPr lang="en-US" sz="2400" i="1" dirty="0" err="1">
                <a:ea typeface="+mn-lt"/>
                <a:cs typeface="+mn-lt"/>
              </a:rPr>
              <a:t>tekrar</a:t>
            </a:r>
            <a:r>
              <a:rPr lang="en-US" sz="2400" i="1" dirty="0">
                <a:ea typeface="+mn-lt"/>
                <a:cs typeface="+mn-lt"/>
              </a:rPr>
              <a:t> </a:t>
            </a:r>
            <a:r>
              <a:rPr lang="en-US" sz="2400" i="1" dirty="0" err="1">
                <a:ea typeface="+mn-lt"/>
                <a:cs typeface="+mn-lt"/>
              </a:rPr>
              <a:t>kullanılabilir</a:t>
            </a:r>
            <a:r>
              <a:rPr lang="en-US" sz="2400" i="1" dirty="0">
                <a:ea typeface="+mn-lt"/>
                <a:cs typeface="+mn-lt"/>
              </a:rPr>
              <a:t> (reusable) </a:t>
            </a:r>
            <a:r>
              <a:rPr lang="en-US" sz="2400" i="1" dirty="0" err="1">
                <a:ea typeface="+mn-lt"/>
                <a:cs typeface="+mn-lt"/>
              </a:rPr>
              <a:t>olmaması</a:t>
            </a:r>
            <a:r>
              <a:rPr lang="en-US" sz="2400" i="1" dirty="0">
                <a:ea typeface="+mn-lt"/>
                <a:cs typeface="+mn-lt"/>
              </a:rPr>
              <a:t>.</a:t>
            </a:r>
            <a:endParaRPr lang="en-US" sz="2400" dirty="0"/>
          </a:p>
          <a:p>
            <a:r>
              <a:rPr lang="en-US" sz="2400" i="1" dirty="0" err="1">
                <a:solidFill>
                  <a:schemeClr val="accent2">
                    <a:lumMod val="75000"/>
                  </a:schemeClr>
                </a:solidFill>
                <a:ea typeface="+mn-lt"/>
                <a:cs typeface="+mn-lt"/>
              </a:rPr>
              <a:t>Maliyet</a:t>
            </a:r>
            <a:r>
              <a:rPr lang="en-US" sz="2400" i="1" dirty="0">
                <a:solidFill>
                  <a:schemeClr val="accent2">
                    <a:lumMod val="75000"/>
                  </a:schemeClr>
                </a:solidFill>
                <a:ea typeface="+mn-lt"/>
                <a:cs typeface="+mn-lt"/>
              </a:rPr>
              <a:t> (cost): </a:t>
            </a:r>
            <a:r>
              <a:rPr lang="en-US" sz="2400" i="1" dirty="0" err="1">
                <a:ea typeface="+mn-lt"/>
                <a:cs typeface="+mn-lt"/>
              </a:rPr>
              <a:t>Geliştirme</a:t>
            </a:r>
            <a:r>
              <a:rPr lang="en-US" sz="2400" i="1" dirty="0">
                <a:ea typeface="+mn-lt"/>
                <a:cs typeface="+mn-lt"/>
              </a:rPr>
              <a:t> </a:t>
            </a:r>
            <a:r>
              <a:rPr lang="en-US" sz="2400" i="1" dirty="0" err="1">
                <a:ea typeface="+mn-lt"/>
                <a:cs typeface="+mn-lt"/>
              </a:rPr>
              <a:t>maliyetinin</a:t>
            </a:r>
            <a:r>
              <a:rPr lang="en-US" sz="2400" i="1" dirty="0">
                <a:ea typeface="+mn-lt"/>
                <a:cs typeface="+mn-lt"/>
              </a:rPr>
              <a:t> </a:t>
            </a:r>
            <a:r>
              <a:rPr lang="en-US" sz="2400" i="1" dirty="0" err="1">
                <a:ea typeface="+mn-lt"/>
                <a:cs typeface="+mn-lt"/>
              </a:rPr>
              <a:t>ve</a:t>
            </a:r>
            <a:r>
              <a:rPr lang="en-US" sz="2400" i="1" dirty="0">
                <a:ea typeface="+mn-lt"/>
                <a:cs typeface="+mn-lt"/>
              </a:rPr>
              <a:t> </a:t>
            </a:r>
            <a:r>
              <a:rPr lang="en-US" sz="2400" i="1" dirty="0" err="1">
                <a:ea typeface="+mn-lt"/>
                <a:cs typeface="+mn-lt"/>
              </a:rPr>
              <a:t>sürecinin</a:t>
            </a:r>
            <a:r>
              <a:rPr lang="en-US" sz="2400" i="1" dirty="0">
                <a:ea typeface="+mn-lt"/>
                <a:cs typeface="+mn-lt"/>
              </a:rPr>
              <a:t> </a:t>
            </a:r>
            <a:r>
              <a:rPr lang="en-US" sz="2400" i="1" dirty="0" err="1">
                <a:ea typeface="+mn-lt"/>
                <a:cs typeface="+mn-lt"/>
              </a:rPr>
              <a:t>giderek</a:t>
            </a:r>
            <a:r>
              <a:rPr lang="en-US" sz="2400" i="1" dirty="0">
                <a:ea typeface="+mn-lt"/>
                <a:cs typeface="+mn-lt"/>
              </a:rPr>
              <a:t> </a:t>
            </a:r>
            <a:r>
              <a:rPr lang="en-US" sz="2400" i="1" dirty="0" err="1">
                <a:ea typeface="+mn-lt"/>
                <a:cs typeface="+mn-lt"/>
              </a:rPr>
              <a:t>artması</a:t>
            </a:r>
            <a:r>
              <a:rPr lang="en-US" sz="2400" i="1" dirty="0">
                <a:ea typeface="+mn-lt"/>
                <a:cs typeface="+mn-lt"/>
              </a:rPr>
              <a:t>.</a:t>
            </a:r>
            <a:endParaRPr lang="en-US" sz="2400" dirty="0"/>
          </a:p>
          <a:p>
            <a:pPr marL="0" indent="0">
              <a:buNone/>
            </a:pPr>
            <a:endParaRPr lang="en-US" i="1" dirty="0"/>
          </a:p>
          <a:p>
            <a:pPr marL="0" indent="0">
              <a:buNone/>
            </a:pPr>
            <a:endParaRPr lang="en-US" dirty="0"/>
          </a:p>
        </p:txBody>
      </p:sp>
    </p:spTree>
    <p:extLst>
      <p:ext uri="{BB962C8B-B14F-4D97-AF65-F5344CB8AC3E}">
        <p14:creationId xmlns:p14="http://schemas.microsoft.com/office/powerpoint/2010/main" val="2117805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A5C5-4762-486C-849A-6D1152ECB51A}"/>
              </a:ext>
            </a:extLst>
          </p:cNvPr>
          <p:cNvSpPr>
            <a:spLocks noGrp="1"/>
          </p:cNvSpPr>
          <p:nvPr>
            <p:ph type="title"/>
          </p:nvPr>
        </p:nvSpPr>
        <p:spPr/>
        <p:txBody>
          <a:bodyPr/>
          <a:lstStyle/>
          <a:p>
            <a:r>
              <a:rPr lang="en-US" dirty="0">
                <a:solidFill>
                  <a:schemeClr val="accent2">
                    <a:lumMod val="75000"/>
                  </a:schemeClr>
                </a:solidFill>
              </a:rPr>
              <a:t>Single Responsibility</a:t>
            </a:r>
          </a:p>
        </p:txBody>
      </p:sp>
      <p:sp>
        <p:nvSpPr>
          <p:cNvPr id="3" name="Content Placeholder 2">
            <a:extLst>
              <a:ext uri="{FF2B5EF4-FFF2-40B4-BE49-F238E27FC236}">
                <a16:creationId xmlns:a16="http://schemas.microsoft.com/office/drawing/2014/main" id="{E45211AD-69B0-4757-A995-D1FCD8E0F5C9}"/>
              </a:ext>
            </a:extLst>
          </p:cNvPr>
          <p:cNvSpPr>
            <a:spLocks noGrp="1"/>
          </p:cNvSpPr>
          <p:nvPr>
            <p:ph idx="1"/>
          </p:nvPr>
        </p:nvSpPr>
        <p:spPr/>
        <p:txBody>
          <a:bodyPr vert="horz" lIns="91440" tIns="45720" rIns="91440" bIns="45720" rtlCol="0" anchor="t">
            <a:normAutofit/>
          </a:bodyPr>
          <a:lstStyle/>
          <a:p>
            <a:pPr marL="0" indent="0">
              <a:buNone/>
            </a:pPr>
            <a:r>
              <a:rPr lang="en-US" dirty="0"/>
              <a:t>Bir </a:t>
            </a:r>
            <a:r>
              <a:rPr lang="en-US" dirty="0" err="1"/>
              <a:t>sınıfın</a:t>
            </a:r>
            <a:r>
              <a:rPr lang="en-US" dirty="0"/>
              <a:t> </a:t>
            </a:r>
            <a:r>
              <a:rPr lang="en-US" dirty="0" err="1"/>
              <a:t>veya</a:t>
            </a:r>
            <a:r>
              <a:rPr lang="en-US" dirty="0"/>
              <a:t> </a:t>
            </a:r>
            <a:r>
              <a:rPr lang="en-US" dirty="0" err="1"/>
              <a:t>methodun</a:t>
            </a:r>
            <a:r>
              <a:rPr lang="en-US" dirty="0"/>
              <a:t> </a:t>
            </a:r>
            <a:r>
              <a:rPr lang="en-US" dirty="0" err="1"/>
              <a:t>değişebilmesi</a:t>
            </a:r>
            <a:r>
              <a:rPr lang="en-US" dirty="0"/>
              <a:t> </a:t>
            </a:r>
            <a:r>
              <a:rPr lang="en-US" dirty="0" err="1"/>
              <a:t>için</a:t>
            </a:r>
            <a:r>
              <a:rPr lang="en-US" dirty="0"/>
              <a:t> </a:t>
            </a:r>
            <a:r>
              <a:rPr lang="en-US" dirty="0" err="1"/>
              <a:t>tek</a:t>
            </a:r>
            <a:r>
              <a:rPr lang="en-US" dirty="0"/>
              <a:t> </a:t>
            </a:r>
            <a:r>
              <a:rPr lang="en-US" dirty="0" err="1"/>
              <a:t>bir</a:t>
            </a:r>
            <a:r>
              <a:rPr lang="en-US" dirty="0"/>
              <a:t> </a:t>
            </a:r>
            <a:r>
              <a:rPr lang="en-US" dirty="0" err="1"/>
              <a:t>sebep</a:t>
            </a:r>
            <a:r>
              <a:rPr lang="en-US" dirty="0"/>
              <a:t> </a:t>
            </a:r>
            <a:r>
              <a:rPr lang="en-US" dirty="0" err="1"/>
              <a:t>olmalıdır</a:t>
            </a:r>
            <a:r>
              <a:rPr lang="en-US" dirty="0"/>
              <a:t>.</a:t>
            </a:r>
            <a:endParaRPr lang="en-US"/>
          </a:p>
          <a:p>
            <a:endParaRPr lang="en-US" dirty="0"/>
          </a:p>
        </p:txBody>
      </p:sp>
      <p:pic>
        <p:nvPicPr>
          <p:cNvPr id="6" name="Picture 6">
            <a:extLst>
              <a:ext uri="{FF2B5EF4-FFF2-40B4-BE49-F238E27FC236}">
                <a16:creationId xmlns:a16="http://schemas.microsoft.com/office/drawing/2014/main" id="{B886D761-2167-47F3-BE91-0F9504801D8F}"/>
              </a:ext>
            </a:extLst>
          </p:cNvPr>
          <p:cNvPicPr>
            <a:picLocks noChangeAspect="1"/>
          </p:cNvPicPr>
          <p:nvPr/>
        </p:nvPicPr>
        <p:blipFill>
          <a:blip r:embed="rId2"/>
          <a:stretch>
            <a:fillRect/>
          </a:stretch>
        </p:blipFill>
        <p:spPr>
          <a:xfrm>
            <a:off x="3049881" y="2619985"/>
            <a:ext cx="5913495" cy="3555954"/>
          </a:xfrm>
          <a:prstGeom prst="rect">
            <a:avLst/>
          </a:prstGeom>
        </p:spPr>
      </p:pic>
    </p:spTree>
    <p:extLst>
      <p:ext uri="{BB962C8B-B14F-4D97-AF65-F5344CB8AC3E}">
        <p14:creationId xmlns:p14="http://schemas.microsoft.com/office/powerpoint/2010/main" val="2340624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76A9C-68C1-414F-815E-25D4E66955FD}"/>
              </a:ext>
            </a:extLst>
          </p:cNvPr>
          <p:cNvSpPr>
            <a:spLocks noGrp="1"/>
          </p:cNvSpPr>
          <p:nvPr>
            <p:ph type="title"/>
          </p:nvPr>
        </p:nvSpPr>
        <p:spPr/>
        <p:txBody>
          <a:bodyPr/>
          <a:lstStyle/>
          <a:p>
            <a:r>
              <a:rPr lang="en-US" dirty="0">
                <a:solidFill>
                  <a:schemeClr val="accent2">
                    <a:lumMod val="75000"/>
                  </a:schemeClr>
                </a:solidFill>
              </a:rPr>
              <a:t>Open Closed Principles</a:t>
            </a:r>
          </a:p>
        </p:txBody>
      </p:sp>
      <p:sp>
        <p:nvSpPr>
          <p:cNvPr id="3" name="Content Placeholder 2">
            <a:extLst>
              <a:ext uri="{FF2B5EF4-FFF2-40B4-BE49-F238E27FC236}">
                <a16:creationId xmlns:a16="http://schemas.microsoft.com/office/drawing/2014/main" id="{2CE264DB-010A-4333-ABCA-4C968CC84EDB}"/>
              </a:ext>
            </a:extLst>
          </p:cNvPr>
          <p:cNvSpPr>
            <a:spLocks noGrp="1"/>
          </p:cNvSpPr>
          <p:nvPr>
            <p:ph idx="1"/>
          </p:nvPr>
        </p:nvSpPr>
        <p:spPr/>
        <p:txBody>
          <a:bodyPr vert="horz" lIns="91440" tIns="45720" rIns="91440" bIns="45720" rtlCol="0" anchor="t">
            <a:normAutofit/>
          </a:bodyPr>
          <a:lstStyle/>
          <a:p>
            <a:pPr marL="0" indent="0">
              <a:buNone/>
            </a:pPr>
            <a:r>
              <a:rPr lang="en-US" dirty="0"/>
              <a:t>Bir </a:t>
            </a:r>
            <a:r>
              <a:rPr lang="en-US" dirty="0" err="1"/>
              <a:t>sınıf</a:t>
            </a:r>
            <a:r>
              <a:rPr lang="en-US" dirty="0"/>
              <a:t> </a:t>
            </a:r>
            <a:r>
              <a:rPr lang="en-US" dirty="0" err="1"/>
              <a:t>gelişime</a:t>
            </a:r>
            <a:r>
              <a:rPr lang="en-US" dirty="0">
                <a:solidFill>
                  <a:schemeClr val="accent2">
                    <a:lumMod val="75000"/>
                  </a:schemeClr>
                </a:solidFill>
              </a:rPr>
              <a:t> (extension)</a:t>
            </a:r>
            <a:r>
              <a:rPr lang="en-US" dirty="0"/>
              <a:t> </a:t>
            </a:r>
            <a:r>
              <a:rPr lang="en-US" dirty="0" err="1"/>
              <a:t>açık</a:t>
            </a:r>
            <a:r>
              <a:rPr lang="en-US" dirty="0"/>
              <a:t>, </a:t>
            </a:r>
            <a:r>
              <a:rPr lang="en-US" dirty="0" err="1"/>
              <a:t>değişime</a:t>
            </a:r>
            <a:r>
              <a:rPr lang="en-US" dirty="0"/>
              <a:t> </a:t>
            </a:r>
            <a:r>
              <a:rPr lang="en-US" dirty="0">
                <a:solidFill>
                  <a:schemeClr val="accent2">
                    <a:lumMod val="75000"/>
                  </a:schemeClr>
                </a:solidFill>
              </a:rPr>
              <a:t>(modification)</a:t>
            </a:r>
            <a:r>
              <a:rPr lang="en-US" dirty="0"/>
              <a:t> </a:t>
            </a:r>
            <a:r>
              <a:rPr lang="en-US" dirty="0" err="1"/>
              <a:t>kapalı</a:t>
            </a:r>
            <a:r>
              <a:rPr lang="en-US" dirty="0"/>
              <a:t> </a:t>
            </a:r>
            <a:r>
              <a:rPr lang="en-US" dirty="0" err="1"/>
              <a:t>olmalıdır</a:t>
            </a:r>
            <a:r>
              <a:rPr lang="en-US" dirty="0"/>
              <a:t>.</a:t>
            </a:r>
            <a:endParaRPr lang="en-US"/>
          </a:p>
        </p:txBody>
      </p:sp>
      <p:pic>
        <p:nvPicPr>
          <p:cNvPr id="4" name="Picture 4">
            <a:extLst>
              <a:ext uri="{FF2B5EF4-FFF2-40B4-BE49-F238E27FC236}">
                <a16:creationId xmlns:a16="http://schemas.microsoft.com/office/drawing/2014/main" id="{BA6C81FE-6C46-444A-9B62-F3A3E9D1B4EA}"/>
              </a:ext>
            </a:extLst>
          </p:cNvPr>
          <p:cNvPicPr>
            <a:picLocks noChangeAspect="1"/>
          </p:cNvPicPr>
          <p:nvPr/>
        </p:nvPicPr>
        <p:blipFill>
          <a:blip r:embed="rId2"/>
          <a:stretch>
            <a:fillRect/>
          </a:stretch>
        </p:blipFill>
        <p:spPr>
          <a:xfrm>
            <a:off x="3830696" y="3036369"/>
            <a:ext cx="5179717" cy="2901928"/>
          </a:xfrm>
          <a:prstGeom prst="rect">
            <a:avLst/>
          </a:prstGeom>
        </p:spPr>
      </p:pic>
    </p:spTree>
    <p:extLst>
      <p:ext uri="{BB962C8B-B14F-4D97-AF65-F5344CB8AC3E}">
        <p14:creationId xmlns:p14="http://schemas.microsoft.com/office/powerpoint/2010/main" val="9617101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2350-80B7-42B3-842C-F13200296A3A}"/>
              </a:ext>
            </a:extLst>
          </p:cNvPr>
          <p:cNvSpPr>
            <a:spLocks noGrp="1"/>
          </p:cNvSpPr>
          <p:nvPr>
            <p:ph type="title"/>
          </p:nvPr>
        </p:nvSpPr>
        <p:spPr/>
        <p:txBody>
          <a:bodyPr/>
          <a:lstStyle/>
          <a:p>
            <a:r>
              <a:rPr lang="en-US" dirty="0">
                <a:solidFill>
                  <a:schemeClr val="accent2">
                    <a:lumMod val="75000"/>
                  </a:schemeClr>
                </a:solidFill>
              </a:rPr>
              <a:t>Interface </a:t>
            </a:r>
            <a:r>
              <a:rPr lang="en-US" dirty="0" err="1">
                <a:solidFill>
                  <a:schemeClr val="accent2">
                    <a:lumMod val="75000"/>
                  </a:schemeClr>
                </a:solidFill>
              </a:rPr>
              <a:t>Seggregation</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FD5FF62E-915D-428A-81D1-353FF01F16CB}"/>
              </a:ext>
            </a:extLst>
          </p:cNvPr>
          <p:cNvSpPr>
            <a:spLocks noGrp="1"/>
          </p:cNvSpPr>
          <p:nvPr>
            <p:ph idx="1"/>
          </p:nvPr>
        </p:nvSpPr>
        <p:spPr/>
        <p:txBody>
          <a:bodyPr vert="horz" lIns="91440" tIns="45720" rIns="91440" bIns="45720" rtlCol="0" anchor="t">
            <a:normAutofit/>
          </a:bodyPr>
          <a:lstStyle/>
          <a:p>
            <a:pPr marL="0" indent="0">
              <a:buNone/>
            </a:pPr>
            <a:r>
              <a:rPr lang="en-US" dirty="0" err="1"/>
              <a:t>Kullanılmayan</a:t>
            </a:r>
            <a:r>
              <a:rPr lang="en-US" dirty="0"/>
              <a:t> </a:t>
            </a:r>
            <a:r>
              <a:rPr lang="en-US" dirty="0" err="1"/>
              <a:t>arabirime</a:t>
            </a:r>
            <a:r>
              <a:rPr lang="en-US" dirty="0"/>
              <a:t> </a:t>
            </a:r>
            <a:r>
              <a:rPr lang="en-US" dirty="0" err="1"/>
              <a:t>bağımlı</a:t>
            </a:r>
            <a:r>
              <a:rPr lang="en-US" dirty="0"/>
              <a:t> (</a:t>
            </a:r>
            <a:r>
              <a:rPr lang="en-US" dirty="0" err="1"/>
              <a:t>bağlı</a:t>
            </a:r>
            <a:r>
              <a:rPr lang="en-US" dirty="0"/>
              <a:t>) </a:t>
            </a:r>
            <a:r>
              <a:rPr lang="en-US" dirty="0" err="1"/>
              <a:t>olmaya</a:t>
            </a:r>
            <a:r>
              <a:rPr lang="en-US" dirty="0"/>
              <a:t> </a:t>
            </a:r>
            <a:r>
              <a:rPr lang="en-US" dirty="0" err="1"/>
              <a:t>zorlanmamalısın</a:t>
            </a:r>
            <a:r>
              <a:rPr lang="en-US" dirty="0"/>
              <a:t>.</a:t>
            </a:r>
            <a:endParaRPr lang="en-US"/>
          </a:p>
        </p:txBody>
      </p:sp>
      <p:pic>
        <p:nvPicPr>
          <p:cNvPr id="4" name="Picture 4">
            <a:extLst>
              <a:ext uri="{FF2B5EF4-FFF2-40B4-BE49-F238E27FC236}">
                <a16:creationId xmlns:a16="http://schemas.microsoft.com/office/drawing/2014/main" id="{788A3FB4-4099-4151-9CB7-64B44D85175D}"/>
              </a:ext>
            </a:extLst>
          </p:cNvPr>
          <p:cNvPicPr>
            <a:picLocks noChangeAspect="1"/>
          </p:cNvPicPr>
          <p:nvPr/>
        </p:nvPicPr>
        <p:blipFill>
          <a:blip r:embed="rId2"/>
          <a:stretch>
            <a:fillRect/>
          </a:stretch>
        </p:blipFill>
        <p:spPr>
          <a:xfrm>
            <a:off x="3840104" y="3100510"/>
            <a:ext cx="4126088" cy="3469796"/>
          </a:xfrm>
          <a:prstGeom prst="rect">
            <a:avLst/>
          </a:prstGeom>
        </p:spPr>
      </p:pic>
    </p:spTree>
    <p:extLst>
      <p:ext uri="{BB962C8B-B14F-4D97-AF65-F5344CB8AC3E}">
        <p14:creationId xmlns:p14="http://schemas.microsoft.com/office/powerpoint/2010/main" val="28932038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0E1A-FD8D-48EB-8CC9-7AE6FA4181FE}"/>
              </a:ext>
            </a:extLst>
          </p:cNvPr>
          <p:cNvSpPr>
            <a:spLocks noGrp="1"/>
          </p:cNvSpPr>
          <p:nvPr>
            <p:ph type="title"/>
          </p:nvPr>
        </p:nvSpPr>
        <p:spPr/>
        <p:txBody>
          <a:bodyPr/>
          <a:lstStyle/>
          <a:p>
            <a:r>
              <a:rPr lang="en-US" dirty="0">
                <a:solidFill>
                  <a:schemeClr val="accent2">
                    <a:lumMod val="75000"/>
                  </a:schemeClr>
                </a:solidFill>
              </a:rPr>
              <a:t>Dependency Inversion Principles</a:t>
            </a:r>
          </a:p>
        </p:txBody>
      </p:sp>
      <p:sp>
        <p:nvSpPr>
          <p:cNvPr id="3" name="Content Placeholder 2">
            <a:extLst>
              <a:ext uri="{FF2B5EF4-FFF2-40B4-BE49-F238E27FC236}">
                <a16:creationId xmlns:a16="http://schemas.microsoft.com/office/drawing/2014/main" id="{B0D87AB5-5252-469D-A41E-0F2F2322C621}"/>
              </a:ext>
            </a:extLst>
          </p:cNvPr>
          <p:cNvSpPr>
            <a:spLocks noGrp="1"/>
          </p:cNvSpPr>
          <p:nvPr>
            <p:ph idx="1"/>
          </p:nvPr>
        </p:nvSpPr>
        <p:spPr/>
        <p:txBody>
          <a:bodyPr vert="horz" lIns="91440" tIns="45720" rIns="91440" bIns="45720" rtlCol="0" anchor="t">
            <a:normAutofit/>
          </a:bodyPr>
          <a:lstStyle/>
          <a:p>
            <a:pPr marL="0" indent="0">
              <a:buNone/>
            </a:pPr>
            <a:r>
              <a:rPr lang="en-US" dirty="0" err="1"/>
              <a:t>Üst</a:t>
            </a:r>
            <a:r>
              <a:rPr lang="en-US" dirty="0"/>
              <a:t> </a:t>
            </a:r>
            <a:r>
              <a:rPr lang="en-US" dirty="0" err="1"/>
              <a:t>seviye</a:t>
            </a:r>
            <a:r>
              <a:rPr lang="en-US" dirty="0"/>
              <a:t> </a:t>
            </a:r>
            <a:r>
              <a:rPr lang="en-US" dirty="0" err="1"/>
              <a:t>sınıflar</a:t>
            </a:r>
            <a:r>
              <a:rPr lang="en-US" dirty="0"/>
              <a:t> alt </a:t>
            </a:r>
            <a:r>
              <a:rPr lang="en-US" dirty="0" err="1"/>
              <a:t>seviye</a:t>
            </a:r>
            <a:r>
              <a:rPr lang="en-US" dirty="0"/>
              <a:t> </a:t>
            </a:r>
            <a:r>
              <a:rPr lang="en-US" dirty="0" err="1"/>
              <a:t>sınıflara</a:t>
            </a:r>
            <a:r>
              <a:rPr lang="en-US" dirty="0"/>
              <a:t> </a:t>
            </a:r>
            <a:r>
              <a:rPr lang="en-US" dirty="0" err="1"/>
              <a:t>bağımlı</a:t>
            </a:r>
            <a:r>
              <a:rPr lang="en-US" dirty="0"/>
              <a:t> </a:t>
            </a:r>
            <a:r>
              <a:rPr lang="en-US" dirty="0" err="1"/>
              <a:t>olmamalıdır</a:t>
            </a:r>
            <a:r>
              <a:rPr lang="en-US" dirty="0"/>
              <a:t>.</a:t>
            </a:r>
            <a:endParaRPr lang="en-US"/>
          </a:p>
          <a:p>
            <a:endParaRPr lang="en-US" dirty="0"/>
          </a:p>
          <a:p>
            <a:endParaRPr lang="en-US" dirty="0"/>
          </a:p>
          <a:p>
            <a:endParaRPr lang="en-US" dirty="0"/>
          </a:p>
        </p:txBody>
      </p:sp>
      <p:pic>
        <p:nvPicPr>
          <p:cNvPr id="4" name="Picture 4">
            <a:extLst>
              <a:ext uri="{FF2B5EF4-FFF2-40B4-BE49-F238E27FC236}">
                <a16:creationId xmlns:a16="http://schemas.microsoft.com/office/drawing/2014/main" id="{5F53840F-8369-48B1-9CD9-EAACE9AE6386}"/>
              </a:ext>
            </a:extLst>
          </p:cNvPr>
          <p:cNvPicPr>
            <a:picLocks noChangeAspect="1"/>
          </p:cNvPicPr>
          <p:nvPr/>
        </p:nvPicPr>
        <p:blipFill>
          <a:blip r:embed="rId2"/>
          <a:stretch>
            <a:fillRect/>
          </a:stretch>
        </p:blipFill>
        <p:spPr>
          <a:xfrm>
            <a:off x="3405998" y="2499109"/>
            <a:ext cx="4823011" cy="3608294"/>
          </a:xfrm>
          <a:prstGeom prst="rect">
            <a:avLst/>
          </a:prstGeom>
        </p:spPr>
      </p:pic>
    </p:spTree>
    <p:extLst>
      <p:ext uri="{BB962C8B-B14F-4D97-AF65-F5344CB8AC3E}">
        <p14:creationId xmlns:p14="http://schemas.microsoft.com/office/powerpoint/2010/main" val="14700127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8D153-977D-47EB-99E7-646C94823DC7}"/>
              </a:ext>
            </a:extLst>
          </p:cNvPr>
          <p:cNvSpPr>
            <a:spLocks noGrp="1"/>
          </p:cNvSpPr>
          <p:nvPr>
            <p:ph type="title"/>
          </p:nvPr>
        </p:nvSpPr>
        <p:spPr/>
        <p:txBody>
          <a:bodyPr/>
          <a:lstStyle/>
          <a:p>
            <a:r>
              <a:rPr lang="en-US" dirty="0" err="1">
                <a:solidFill>
                  <a:schemeClr val="accent2">
                    <a:lumMod val="75000"/>
                  </a:schemeClr>
                </a:solidFill>
              </a:rPr>
              <a:t>Liskov</a:t>
            </a:r>
            <a:r>
              <a:rPr lang="en-US" dirty="0">
                <a:solidFill>
                  <a:schemeClr val="accent2">
                    <a:lumMod val="75000"/>
                  </a:schemeClr>
                </a:solidFill>
              </a:rPr>
              <a:t> Substitution Principles</a:t>
            </a:r>
          </a:p>
        </p:txBody>
      </p:sp>
      <p:sp>
        <p:nvSpPr>
          <p:cNvPr id="3" name="Content Placeholder 2">
            <a:extLst>
              <a:ext uri="{FF2B5EF4-FFF2-40B4-BE49-F238E27FC236}">
                <a16:creationId xmlns:a16="http://schemas.microsoft.com/office/drawing/2014/main" id="{5B2385AE-A296-45F8-AF5C-02398A30203B}"/>
              </a:ext>
            </a:extLst>
          </p:cNvPr>
          <p:cNvSpPr>
            <a:spLocks noGrp="1"/>
          </p:cNvSpPr>
          <p:nvPr>
            <p:ph idx="1"/>
          </p:nvPr>
        </p:nvSpPr>
        <p:spPr/>
        <p:txBody>
          <a:bodyPr vert="horz" lIns="91440" tIns="45720" rIns="91440" bIns="45720" rtlCol="0" anchor="t">
            <a:normAutofit/>
          </a:bodyPr>
          <a:lstStyle/>
          <a:p>
            <a:pPr marL="0" indent="0">
              <a:buNone/>
            </a:pPr>
            <a:r>
              <a:rPr lang="en-US" sz="2400" dirty="0" err="1"/>
              <a:t>Kalıtım</a:t>
            </a:r>
            <a:r>
              <a:rPr lang="en-US" sz="2400" dirty="0"/>
              <a:t> </a:t>
            </a:r>
            <a:r>
              <a:rPr lang="en-US" sz="2400" dirty="0" err="1"/>
              <a:t>alınan</a:t>
            </a:r>
            <a:r>
              <a:rPr lang="en-US" sz="2400" dirty="0"/>
              <a:t> </a:t>
            </a:r>
            <a:r>
              <a:rPr lang="en-US" sz="2400" dirty="0" err="1"/>
              <a:t>sınıflar</a:t>
            </a:r>
            <a:r>
              <a:rPr lang="en-US" sz="2400" dirty="0"/>
              <a:t> </a:t>
            </a:r>
            <a:r>
              <a:rPr lang="en-US" sz="2400" dirty="0" err="1"/>
              <a:t>katıltım</a:t>
            </a:r>
            <a:r>
              <a:rPr lang="en-US" sz="2400" dirty="0"/>
              <a:t> </a:t>
            </a:r>
            <a:r>
              <a:rPr lang="en-US" sz="2400" dirty="0" err="1"/>
              <a:t>verilen</a:t>
            </a:r>
            <a:r>
              <a:rPr lang="en-US" sz="2400" dirty="0"/>
              <a:t> </a:t>
            </a:r>
            <a:r>
              <a:rPr lang="en-US" sz="2400" dirty="0" err="1"/>
              <a:t>sınıfların</a:t>
            </a:r>
            <a:r>
              <a:rPr lang="en-US" sz="2400" dirty="0"/>
              <a:t> </a:t>
            </a:r>
            <a:r>
              <a:rPr lang="en-US" sz="2400" dirty="0" err="1"/>
              <a:t>tüm</a:t>
            </a:r>
            <a:r>
              <a:rPr lang="en-US" sz="2400" dirty="0"/>
              <a:t> </a:t>
            </a:r>
            <a:r>
              <a:rPr lang="en-US" sz="2400" dirty="0" err="1"/>
              <a:t>özelliklerini</a:t>
            </a:r>
            <a:r>
              <a:rPr lang="en-US" sz="2400" dirty="0"/>
              <a:t> </a:t>
            </a:r>
            <a:r>
              <a:rPr lang="en-US" sz="2400" dirty="0" err="1"/>
              <a:t>ve</a:t>
            </a:r>
            <a:r>
              <a:rPr lang="en-US" sz="2400" dirty="0"/>
              <a:t> </a:t>
            </a:r>
            <a:r>
              <a:rPr lang="en-US" sz="2400" dirty="0" err="1"/>
              <a:t>methodlarını</a:t>
            </a:r>
            <a:r>
              <a:rPr lang="en-US" sz="2400" dirty="0"/>
              <a:t> </a:t>
            </a:r>
            <a:r>
              <a:rPr lang="en-US" sz="2400" dirty="0" err="1"/>
              <a:t>aynı</a:t>
            </a:r>
            <a:r>
              <a:rPr lang="en-US" sz="2400" dirty="0"/>
              <a:t> </a:t>
            </a:r>
            <a:r>
              <a:rPr lang="en-US" sz="2400" dirty="0" err="1"/>
              <a:t>işlevi</a:t>
            </a:r>
            <a:r>
              <a:rPr lang="en-US" sz="2400" dirty="0"/>
              <a:t> </a:t>
            </a:r>
            <a:r>
              <a:rPr lang="en-US" sz="2400" dirty="0" err="1"/>
              <a:t>gösterecek</a:t>
            </a:r>
            <a:r>
              <a:rPr lang="en-US" sz="2400" dirty="0"/>
              <a:t> </a:t>
            </a:r>
            <a:r>
              <a:rPr lang="en-US" sz="2400" dirty="0" err="1"/>
              <a:t>şekilde</a:t>
            </a:r>
            <a:r>
              <a:rPr lang="en-US" sz="2400" dirty="0"/>
              <a:t> </a:t>
            </a:r>
            <a:r>
              <a:rPr lang="en-US" sz="2400" dirty="0" err="1"/>
              <a:t>kullanabilmeldir</a:t>
            </a:r>
            <a:r>
              <a:rPr lang="en-US" sz="2400" dirty="0"/>
              <a:t>.</a:t>
            </a:r>
            <a:r>
              <a:rPr lang="en-US" dirty="0"/>
              <a:t>  </a:t>
            </a:r>
            <a:endParaRPr lang="en-US"/>
          </a:p>
          <a:p>
            <a:endParaRPr lang="en-US" dirty="0"/>
          </a:p>
          <a:p>
            <a:endParaRPr lang="en-US" dirty="0"/>
          </a:p>
        </p:txBody>
      </p:sp>
      <p:pic>
        <p:nvPicPr>
          <p:cNvPr id="4" name="Picture 4">
            <a:extLst>
              <a:ext uri="{FF2B5EF4-FFF2-40B4-BE49-F238E27FC236}">
                <a16:creationId xmlns:a16="http://schemas.microsoft.com/office/drawing/2014/main" id="{E0DF3743-1449-49A5-AE70-B27C6FE2AFA0}"/>
              </a:ext>
            </a:extLst>
          </p:cNvPr>
          <p:cNvPicPr>
            <a:picLocks noChangeAspect="1"/>
          </p:cNvPicPr>
          <p:nvPr/>
        </p:nvPicPr>
        <p:blipFill>
          <a:blip r:embed="rId2"/>
          <a:stretch>
            <a:fillRect/>
          </a:stretch>
        </p:blipFill>
        <p:spPr>
          <a:xfrm>
            <a:off x="3872753" y="2729753"/>
            <a:ext cx="3863787" cy="3863787"/>
          </a:xfrm>
          <a:prstGeom prst="rect">
            <a:avLst/>
          </a:prstGeom>
        </p:spPr>
      </p:pic>
    </p:spTree>
    <p:extLst>
      <p:ext uri="{BB962C8B-B14F-4D97-AF65-F5344CB8AC3E}">
        <p14:creationId xmlns:p14="http://schemas.microsoft.com/office/powerpoint/2010/main" val="3571453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5665-855F-4B64-8225-AB7B1DE84580}"/>
              </a:ext>
            </a:extLst>
          </p:cNvPr>
          <p:cNvSpPr>
            <a:spLocks noGrp="1"/>
          </p:cNvSpPr>
          <p:nvPr>
            <p:ph type="title"/>
          </p:nvPr>
        </p:nvSpPr>
        <p:spPr/>
        <p:txBody>
          <a:bodyPr/>
          <a:lstStyle/>
          <a:p>
            <a:r>
              <a:rPr lang="en-US" dirty="0">
                <a:solidFill>
                  <a:schemeClr val="accent2">
                    <a:lumMod val="75000"/>
                  </a:schemeClr>
                </a:solidFill>
              </a:rPr>
              <a:t>Inversion Of Control (IoC)</a:t>
            </a:r>
          </a:p>
        </p:txBody>
      </p:sp>
      <p:sp>
        <p:nvSpPr>
          <p:cNvPr id="3" name="Content Placeholder 2">
            <a:extLst>
              <a:ext uri="{FF2B5EF4-FFF2-40B4-BE49-F238E27FC236}">
                <a16:creationId xmlns:a16="http://schemas.microsoft.com/office/drawing/2014/main" id="{84C51CFF-6EE5-47EC-AC90-FB532092F683}"/>
              </a:ext>
            </a:extLst>
          </p:cNvPr>
          <p:cNvSpPr>
            <a:spLocks noGrp="1"/>
          </p:cNvSpPr>
          <p:nvPr>
            <p:ph idx="1"/>
          </p:nvPr>
        </p:nvSpPr>
        <p:spPr/>
        <p:txBody>
          <a:bodyPr vert="horz" lIns="91440" tIns="45720" rIns="91440" bIns="45720" rtlCol="0" anchor="t">
            <a:normAutofit/>
          </a:bodyPr>
          <a:lstStyle/>
          <a:p>
            <a:pPr marL="0" indent="0">
              <a:buNone/>
            </a:pPr>
            <a:r>
              <a:rPr lang="en-US" i="1" dirty="0">
                <a:solidFill>
                  <a:schemeClr val="accent2">
                    <a:lumMod val="75000"/>
                  </a:schemeClr>
                </a:solidFill>
                <a:ea typeface="+mn-lt"/>
                <a:cs typeface="+mn-lt"/>
              </a:rPr>
              <a:t>Io</a:t>
            </a:r>
            <a:r>
              <a:rPr lang="tr-TR" i="1" dirty="0">
                <a:solidFill>
                  <a:schemeClr val="accent2">
                    <a:lumMod val="75000"/>
                  </a:schemeClr>
                </a:solidFill>
                <a:ea typeface="+mn-lt"/>
                <a:cs typeface="+mn-lt"/>
              </a:rPr>
              <a:t>C</a:t>
            </a:r>
            <a:r>
              <a:rPr lang="en-US" dirty="0">
                <a:ea typeface="+mn-lt"/>
                <a:cs typeface="+mn-lt"/>
              </a:rPr>
              <a:t> </a:t>
            </a:r>
            <a:r>
              <a:rPr lang="tr-TR" dirty="0">
                <a:ea typeface="+mn-lt"/>
                <a:cs typeface="+mn-lt"/>
              </a:rPr>
              <a:t> </a:t>
            </a:r>
            <a:r>
              <a:rPr lang="en-US" dirty="0" err="1">
                <a:ea typeface="+mn-lt"/>
                <a:cs typeface="+mn-lt"/>
              </a:rPr>
              <a:t>ile</a:t>
            </a:r>
            <a:r>
              <a:rPr lang="en-US" dirty="0">
                <a:ea typeface="+mn-lt"/>
                <a:cs typeface="+mn-lt"/>
              </a:rPr>
              <a:t> </a:t>
            </a:r>
            <a:r>
              <a:rPr lang="tr-TR" dirty="0">
                <a:ea typeface="+mn-lt"/>
                <a:cs typeface="+mn-lt"/>
              </a:rPr>
              <a:t>u</a:t>
            </a:r>
            <a:r>
              <a:rPr lang="en-US" dirty="0" err="1">
                <a:ea typeface="+mn-lt"/>
                <a:cs typeface="+mn-lt"/>
              </a:rPr>
              <a:t>ygulama</a:t>
            </a:r>
            <a:r>
              <a:rPr lang="en-US" dirty="0">
                <a:ea typeface="+mn-lt"/>
                <a:cs typeface="+mn-lt"/>
              </a:rPr>
              <a:t> </a:t>
            </a:r>
            <a:r>
              <a:rPr lang="en-US" dirty="0" err="1">
                <a:ea typeface="+mn-lt"/>
                <a:cs typeface="+mn-lt"/>
              </a:rPr>
              <a:t>içerisindeki</a:t>
            </a:r>
            <a:r>
              <a:rPr lang="en-US" dirty="0">
                <a:ea typeface="+mn-lt"/>
                <a:cs typeface="+mn-lt"/>
              </a:rPr>
              <a:t> </a:t>
            </a:r>
            <a:r>
              <a:rPr lang="en-US" dirty="0" err="1">
                <a:ea typeface="+mn-lt"/>
                <a:cs typeface="+mn-lt"/>
              </a:rPr>
              <a:t>obje</a:t>
            </a:r>
            <a:r>
              <a:rPr lang="en-US" dirty="0">
                <a:ea typeface="+mn-lt"/>
                <a:cs typeface="+mn-lt"/>
              </a:rPr>
              <a:t> </a:t>
            </a:r>
            <a:r>
              <a:rPr lang="en-US" dirty="0" err="1">
                <a:ea typeface="+mn-lt"/>
                <a:cs typeface="+mn-lt"/>
              </a:rPr>
              <a:t>instance’larının</a:t>
            </a:r>
            <a:r>
              <a:rPr lang="en-US" dirty="0">
                <a:ea typeface="+mn-lt"/>
                <a:cs typeface="+mn-lt"/>
              </a:rPr>
              <a:t> </a:t>
            </a:r>
            <a:r>
              <a:rPr lang="en-US" dirty="0" err="1">
                <a:ea typeface="+mn-lt"/>
                <a:cs typeface="+mn-lt"/>
              </a:rPr>
              <a:t>yönetimi</a:t>
            </a:r>
            <a:r>
              <a:rPr lang="en-US" dirty="0">
                <a:ea typeface="+mn-lt"/>
                <a:cs typeface="+mn-lt"/>
              </a:rPr>
              <a:t> </a:t>
            </a:r>
            <a:r>
              <a:rPr lang="en-US" dirty="0" err="1">
                <a:ea typeface="+mn-lt"/>
                <a:cs typeface="+mn-lt"/>
              </a:rPr>
              <a:t>sağlanarak</a:t>
            </a:r>
            <a:r>
              <a:rPr lang="en-US" dirty="0">
                <a:ea typeface="+mn-lt"/>
                <a:cs typeface="+mn-lt"/>
              </a:rPr>
              <a:t>, </a:t>
            </a:r>
            <a:r>
              <a:rPr lang="en-US" dirty="0" err="1">
                <a:ea typeface="+mn-lt"/>
                <a:cs typeface="+mn-lt"/>
              </a:rPr>
              <a:t>bağımlılıklarını</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aza</a:t>
            </a:r>
            <a:r>
              <a:rPr lang="en-US" dirty="0">
                <a:ea typeface="+mn-lt"/>
                <a:cs typeface="+mn-lt"/>
              </a:rPr>
              <a:t> </a:t>
            </a:r>
            <a:r>
              <a:rPr lang="en-US" dirty="0" err="1">
                <a:ea typeface="+mn-lt"/>
                <a:cs typeface="+mn-lt"/>
              </a:rPr>
              <a:t>indirgeme</a:t>
            </a:r>
            <a:r>
              <a:rPr lang="tr-TR" dirty="0">
                <a:ea typeface="+mn-lt"/>
                <a:cs typeface="+mn-lt"/>
              </a:rPr>
              <a:t>si</a:t>
            </a:r>
            <a:r>
              <a:rPr lang="en-US" dirty="0">
                <a:ea typeface="+mn-lt"/>
                <a:cs typeface="+mn-lt"/>
              </a:rPr>
              <a:t> </a:t>
            </a:r>
            <a:r>
              <a:rPr lang="en-US" dirty="0" err="1">
                <a:ea typeface="+mn-lt"/>
                <a:cs typeface="+mn-lt"/>
              </a:rPr>
              <a:t>amaçlanmaktadır</a:t>
            </a:r>
            <a:r>
              <a:rPr lang="en-US" dirty="0">
                <a:ea typeface="+mn-lt"/>
                <a:cs typeface="+mn-lt"/>
              </a:rPr>
              <a:t>.</a:t>
            </a:r>
            <a:endParaRPr lang="en-US" dirty="0"/>
          </a:p>
        </p:txBody>
      </p:sp>
    </p:spTree>
    <p:extLst>
      <p:ext uri="{BB962C8B-B14F-4D97-AF65-F5344CB8AC3E}">
        <p14:creationId xmlns:p14="http://schemas.microsoft.com/office/powerpoint/2010/main" val="21971743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59F7D-395A-4950-8EAB-AA987022ADDE}"/>
              </a:ext>
            </a:extLst>
          </p:cNvPr>
          <p:cNvSpPr>
            <a:spLocks noGrp="1"/>
          </p:cNvSpPr>
          <p:nvPr>
            <p:ph type="title"/>
          </p:nvPr>
        </p:nvSpPr>
        <p:spPr/>
        <p:txBody>
          <a:bodyPr/>
          <a:lstStyle/>
          <a:p>
            <a:r>
              <a:rPr lang="en-US" dirty="0">
                <a:solidFill>
                  <a:schemeClr val="accent2">
                    <a:lumMod val="75000"/>
                  </a:schemeClr>
                </a:solidFill>
              </a:rPr>
              <a:t>IoC </a:t>
            </a:r>
            <a:r>
              <a:rPr lang="en-US" dirty="0" err="1">
                <a:solidFill>
                  <a:schemeClr val="accent2">
                    <a:lumMod val="75000"/>
                  </a:schemeClr>
                </a:solidFill>
              </a:rPr>
              <a:t>Avantajları</a:t>
            </a:r>
          </a:p>
        </p:txBody>
      </p:sp>
      <p:sp>
        <p:nvSpPr>
          <p:cNvPr id="3" name="Content Placeholder 2">
            <a:extLst>
              <a:ext uri="{FF2B5EF4-FFF2-40B4-BE49-F238E27FC236}">
                <a16:creationId xmlns:a16="http://schemas.microsoft.com/office/drawing/2014/main" id="{127F8553-731D-4199-8286-891BE410FC55}"/>
              </a:ext>
            </a:extLst>
          </p:cNvPr>
          <p:cNvSpPr>
            <a:spLocks noGrp="1"/>
          </p:cNvSpPr>
          <p:nvPr>
            <p:ph idx="1"/>
          </p:nvPr>
        </p:nvSpPr>
        <p:spPr/>
        <p:txBody>
          <a:bodyPr vert="horz" lIns="91440" tIns="45720" rIns="91440" bIns="45720" rtlCol="0" anchor="t">
            <a:normAutofit/>
          </a:bodyPr>
          <a:lstStyle/>
          <a:p>
            <a:pPr marL="0" indent="0">
              <a:buNone/>
            </a:pPr>
            <a:endParaRPr lang="en-US" b="1" dirty="0"/>
          </a:p>
          <a:p>
            <a:r>
              <a:rPr lang="en-US" dirty="0">
                <a:ea typeface="+mn-lt"/>
                <a:cs typeface="+mn-lt"/>
              </a:rPr>
              <a:t>Bir </a:t>
            </a:r>
            <a:r>
              <a:rPr lang="en-US" dirty="0" err="1">
                <a:ea typeface="+mn-lt"/>
                <a:cs typeface="+mn-lt"/>
              </a:rPr>
              <a:t>methodun</a:t>
            </a:r>
            <a:r>
              <a:rPr lang="en-US" dirty="0">
                <a:ea typeface="+mn-lt"/>
                <a:cs typeface="+mn-lt"/>
              </a:rPr>
              <a:t> </a:t>
            </a:r>
            <a:r>
              <a:rPr lang="en-US" dirty="0" err="1">
                <a:ea typeface="+mn-lt"/>
                <a:cs typeface="+mn-lt"/>
              </a:rPr>
              <a:t>implementasyonundan</a:t>
            </a:r>
            <a:r>
              <a:rPr lang="en-US" dirty="0">
                <a:ea typeface="+mn-lt"/>
                <a:cs typeface="+mn-lt"/>
              </a:rPr>
              <a:t> </a:t>
            </a:r>
            <a:r>
              <a:rPr lang="en-US" dirty="0" err="1">
                <a:ea typeface="+mn-lt"/>
                <a:cs typeface="+mn-lt"/>
              </a:rPr>
              <a:t>izole</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şekilde</a:t>
            </a:r>
            <a:r>
              <a:rPr lang="en-US" dirty="0">
                <a:ea typeface="+mn-lt"/>
                <a:cs typeface="+mn-lt"/>
              </a:rPr>
              <a:t> </a:t>
            </a:r>
            <a:r>
              <a:rPr lang="en-US" dirty="0" err="1">
                <a:ea typeface="+mn-lt"/>
                <a:cs typeface="+mn-lt"/>
              </a:rPr>
              <a:t>çalıştırılabilmesini</a:t>
            </a:r>
            <a:r>
              <a:rPr lang="en-US" dirty="0">
                <a:ea typeface="+mn-lt"/>
                <a:cs typeface="+mn-lt"/>
              </a:rPr>
              <a:t> </a:t>
            </a:r>
            <a:r>
              <a:rPr lang="en-US" dirty="0" err="1">
                <a:ea typeface="+mn-lt"/>
                <a:cs typeface="+mn-lt"/>
              </a:rPr>
              <a:t>sağlar</a:t>
            </a:r>
            <a:r>
              <a:rPr lang="en-US" dirty="0">
                <a:ea typeface="+mn-lt"/>
                <a:cs typeface="+mn-lt"/>
              </a:rPr>
              <a:t>.</a:t>
            </a:r>
            <a:endParaRPr lang="en-US" dirty="0"/>
          </a:p>
          <a:p>
            <a:r>
              <a:rPr lang="en-US" dirty="0" err="1">
                <a:ea typeface="+mn-lt"/>
                <a:cs typeface="+mn-lt"/>
              </a:rPr>
              <a:t>Farklı</a:t>
            </a:r>
            <a:r>
              <a:rPr lang="en-US" dirty="0">
                <a:ea typeface="+mn-lt"/>
                <a:cs typeface="+mn-lt"/>
              </a:rPr>
              <a:t> </a:t>
            </a:r>
            <a:r>
              <a:rPr lang="en-US" dirty="0" err="1">
                <a:ea typeface="+mn-lt"/>
                <a:cs typeface="+mn-lt"/>
              </a:rPr>
              <a:t>implementasyonlar</a:t>
            </a:r>
            <a:r>
              <a:rPr lang="en-US" dirty="0">
                <a:ea typeface="+mn-lt"/>
                <a:cs typeface="+mn-lt"/>
              </a:rPr>
              <a:t> </a:t>
            </a:r>
            <a:r>
              <a:rPr lang="en-US" dirty="0" err="1">
                <a:ea typeface="+mn-lt"/>
                <a:cs typeface="+mn-lt"/>
              </a:rPr>
              <a:t>arasında</a:t>
            </a:r>
            <a:r>
              <a:rPr lang="en-US" dirty="0">
                <a:ea typeface="+mn-lt"/>
                <a:cs typeface="+mn-lt"/>
              </a:rPr>
              <a:t>, </a:t>
            </a:r>
            <a:r>
              <a:rPr lang="en-US" dirty="0" err="1">
                <a:ea typeface="+mn-lt"/>
                <a:cs typeface="+mn-lt"/>
              </a:rPr>
              <a:t>kolayca</a:t>
            </a:r>
            <a:r>
              <a:rPr lang="en-US" dirty="0">
                <a:ea typeface="+mn-lt"/>
                <a:cs typeface="+mn-lt"/>
              </a:rPr>
              <a:t> </a:t>
            </a:r>
            <a:r>
              <a:rPr lang="en-US" dirty="0" err="1">
                <a:ea typeface="+mn-lt"/>
                <a:cs typeface="+mn-lt"/>
              </a:rPr>
              <a:t>geçiş</a:t>
            </a:r>
            <a:r>
              <a:rPr lang="en-US" dirty="0">
                <a:ea typeface="+mn-lt"/>
                <a:cs typeface="+mn-lt"/>
              </a:rPr>
              <a:t> </a:t>
            </a:r>
            <a:r>
              <a:rPr lang="en-US" dirty="0" err="1">
                <a:ea typeface="+mn-lt"/>
                <a:cs typeface="+mn-lt"/>
              </a:rPr>
              <a:t>yapabilmenizi</a:t>
            </a:r>
            <a:r>
              <a:rPr lang="en-US" dirty="0">
                <a:ea typeface="+mn-lt"/>
                <a:cs typeface="+mn-lt"/>
              </a:rPr>
              <a:t> </a:t>
            </a:r>
            <a:r>
              <a:rPr lang="en-US" dirty="0" err="1">
                <a:ea typeface="+mn-lt"/>
                <a:cs typeface="+mn-lt"/>
              </a:rPr>
              <a:t>sağlar</a:t>
            </a:r>
            <a:r>
              <a:rPr lang="en-US" dirty="0">
                <a:ea typeface="+mn-lt"/>
                <a:cs typeface="+mn-lt"/>
              </a:rPr>
              <a:t>.</a:t>
            </a:r>
            <a:endParaRPr lang="en-US" dirty="0"/>
          </a:p>
          <a:p>
            <a:r>
              <a:rPr lang="en-US" dirty="0">
                <a:ea typeface="+mn-lt"/>
                <a:cs typeface="+mn-lt"/>
              </a:rPr>
              <a:t>Program </a:t>
            </a:r>
            <a:r>
              <a:rPr lang="en-US" dirty="0" err="1">
                <a:ea typeface="+mn-lt"/>
                <a:cs typeface="+mn-lt"/>
              </a:rPr>
              <a:t>modülerliğini</a:t>
            </a:r>
            <a:r>
              <a:rPr lang="en-US" dirty="0">
                <a:ea typeface="+mn-lt"/>
                <a:cs typeface="+mn-lt"/>
              </a:rPr>
              <a:t> </a:t>
            </a:r>
            <a:r>
              <a:rPr lang="en-US" dirty="0" err="1">
                <a:ea typeface="+mn-lt"/>
                <a:cs typeface="+mn-lt"/>
              </a:rPr>
              <a:t>artırır</a:t>
            </a:r>
            <a:r>
              <a:rPr lang="en-US" dirty="0">
                <a:ea typeface="+mn-lt"/>
                <a:cs typeface="+mn-lt"/>
              </a:rPr>
              <a:t>.</a:t>
            </a:r>
            <a:endParaRPr lang="en-US" dirty="0"/>
          </a:p>
          <a:p>
            <a:r>
              <a:rPr lang="en-US" dirty="0" err="1">
                <a:ea typeface="+mn-lt"/>
                <a:cs typeface="+mn-lt"/>
              </a:rPr>
              <a:t>Bağımlılıklar</a:t>
            </a:r>
            <a:r>
              <a:rPr lang="en-US" dirty="0">
                <a:ea typeface="+mn-lt"/>
                <a:cs typeface="+mn-lt"/>
              </a:rPr>
              <a:t> </a:t>
            </a:r>
            <a:r>
              <a:rPr lang="en-US" dirty="0" err="1">
                <a:ea typeface="+mn-lt"/>
                <a:cs typeface="+mn-lt"/>
              </a:rPr>
              <a:t>en</a:t>
            </a:r>
            <a:r>
              <a:rPr lang="en-US" dirty="0">
                <a:ea typeface="+mn-lt"/>
                <a:cs typeface="+mn-lt"/>
              </a:rPr>
              <a:t> </a:t>
            </a:r>
            <a:r>
              <a:rPr lang="en-US" dirty="0" err="1">
                <a:ea typeface="+mn-lt"/>
                <a:cs typeface="+mn-lt"/>
              </a:rPr>
              <a:t>aza</a:t>
            </a:r>
            <a:r>
              <a:rPr lang="en-US" dirty="0">
                <a:ea typeface="+mn-lt"/>
                <a:cs typeface="+mn-lt"/>
              </a:rPr>
              <a:t> </a:t>
            </a:r>
            <a:r>
              <a:rPr lang="en-US" dirty="0" err="1">
                <a:ea typeface="+mn-lt"/>
                <a:cs typeface="+mn-lt"/>
              </a:rPr>
              <a:t>indiği</a:t>
            </a:r>
            <a:r>
              <a:rPr lang="en-US" dirty="0">
                <a:ea typeface="+mn-lt"/>
                <a:cs typeface="+mn-lt"/>
              </a:rPr>
              <a:t> </a:t>
            </a:r>
            <a:r>
              <a:rPr lang="en-US" dirty="0" err="1">
                <a:ea typeface="+mn-lt"/>
                <a:cs typeface="+mn-lt"/>
              </a:rPr>
              <a:t>için</a:t>
            </a:r>
            <a:r>
              <a:rPr lang="en-US" dirty="0">
                <a:ea typeface="+mn-lt"/>
                <a:cs typeface="+mn-lt"/>
              </a:rPr>
              <a:t> test </a:t>
            </a:r>
            <a:r>
              <a:rPr lang="en-US" dirty="0" err="1">
                <a:ea typeface="+mn-lt"/>
                <a:cs typeface="+mn-lt"/>
              </a:rPr>
              <a:t>etmeyi</a:t>
            </a:r>
            <a:r>
              <a:rPr lang="en-US" dirty="0">
                <a:ea typeface="+mn-lt"/>
                <a:cs typeface="+mn-lt"/>
              </a:rPr>
              <a:t>/</a:t>
            </a:r>
            <a:r>
              <a:rPr lang="en-US" dirty="0" err="1">
                <a:ea typeface="+mn-lt"/>
                <a:cs typeface="+mn-lt"/>
              </a:rPr>
              <a:t>geliştirmeyi</a:t>
            </a:r>
            <a:r>
              <a:rPr lang="en-US" dirty="0">
                <a:ea typeface="+mn-lt"/>
                <a:cs typeface="+mn-lt"/>
              </a:rPr>
              <a:t> </a:t>
            </a:r>
            <a:r>
              <a:rPr lang="en-US" dirty="0" err="1">
                <a:ea typeface="+mn-lt"/>
                <a:cs typeface="+mn-lt"/>
              </a:rPr>
              <a:t>kolaylaştırır</a:t>
            </a:r>
            <a:r>
              <a:rPr lang="en-US" dirty="0">
                <a:ea typeface="+mn-lt"/>
                <a:cs typeface="+mn-lt"/>
              </a:rPr>
              <a:t>.</a:t>
            </a:r>
            <a:endParaRPr lang="en-US" dirty="0"/>
          </a:p>
          <a:p>
            <a:endParaRPr lang="en-US" dirty="0"/>
          </a:p>
        </p:txBody>
      </p:sp>
    </p:spTree>
    <p:extLst>
      <p:ext uri="{BB962C8B-B14F-4D97-AF65-F5344CB8AC3E}">
        <p14:creationId xmlns:p14="http://schemas.microsoft.com/office/powerpoint/2010/main" val="421136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985E8-B9B2-4B60-9618-ADEA3E3CE9B3}"/>
              </a:ext>
            </a:extLst>
          </p:cNvPr>
          <p:cNvSpPr>
            <a:spLocks noGrp="1"/>
          </p:cNvSpPr>
          <p:nvPr>
            <p:ph type="title"/>
          </p:nvPr>
        </p:nvSpPr>
        <p:spPr/>
        <p:txBody>
          <a:bodyPr/>
          <a:lstStyle/>
          <a:p>
            <a:r>
              <a:rPr lang="en-US" dirty="0">
                <a:solidFill>
                  <a:schemeClr val="accent2">
                    <a:lumMod val="75000"/>
                  </a:schemeClr>
                </a:solidFill>
              </a:rPr>
              <a:t>SOA (Service Oriented Architecture)</a:t>
            </a:r>
            <a:r>
              <a:rPr lang="tr-TR" dirty="0">
                <a:solidFill>
                  <a:schemeClr val="accent2">
                    <a:lumMod val="75000"/>
                  </a:schemeClr>
                </a:solidFill>
              </a:rPr>
              <a:t> </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EE26FAE9-322D-4ACF-83BF-4B19A14A5116}"/>
              </a:ext>
            </a:extLst>
          </p:cNvPr>
          <p:cNvSpPr>
            <a:spLocks noGrp="1"/>
          </p:cNvSpPr>
          <p:nvPr>
            <p:ph idx="1"/>
          </p:nvPr>
        </p:nvSpPr>
        <p:spPr/>
        <p:txBody>
          <a:bodyPr vert="horz" lIns="91440" tIns="45720" rIns="91440" bIns="45720" rtlCol="0" anchor="t">
            <a:normAutofit/>
          </a:bodyPr>
          <a:lstStyle/>
          <a:p>
            <a:pPr marL="0" indent="0">
              <a:buNone/>
            </a:pPr>
            <a:r>
              <a:rPr lang="en-US" dirty="0">
                <a:ea typeface="+mn-lt"/>
                <a:cs typeface="+mn-lt"/>
              </a:rPr>
              <a:t>Uygulamanın </a:t>
            </a:r>
            <a:r>
              <a:rPr lang="en-US" dirty="0" err="1">
                <a:ea typeface="+mn-lt"/>
                <a:cs typeface="+mn-lt"/>
              </a:rPr>
              <a:t>farklı</a:t>
            </a:r>
            <a:r>
              <a:rPr lang="en-US" dirty="0">
                <a:ea typeface="+mn-lt"/>
                <a:cs typeface="+mn-lt"/>
              </a:rPr>
              <a:t> </a:t>
            </a:r>
            <a:r>
              <a:rPr lang="en-US" dirty="0" err="1">
                <a:ea typeface="+mn-lt"/>
                <a:cs typeface="+mn-lt"/>
              </a:rPr>
              <a:t>bileşenlerinin</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ağ</a:t>
            </a:r>
            <a:r>
              <a:rPr lang="en-US" dirty="0">
                <a:ea typeface="+mn-lt"/>
                <a:cs typeface="+mn-lt"/>
              </a:rPr>
              <a:t> </a:t>
            </a:r>
            <a:r>
              <a:rPr lang="en-US" dirty="0" err="1">
                <a:ea typeface="+mn-lt"/>
                <a:cs typeface="+mn-lt"/>
              </a:rPr>
              <a:t>üzerinden</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iletişim</a:t>
            </a:r>
            <a:r>
              <a:rPr lang="en-US" dirty="0">
                <a:ea typeface="+mn-lt"/>
                <a:cs typeface="+mn-lt"/>
              </a:rPr>
              <a:t> </a:t>
            </a:r>
            <a:r>
              <a:rPr lang="en-US" dirty="0" err="1">
                <a:ea typeface="+mn-lt"/>
                <a:cs typeface="+mn-lt"/>
              </a:rPr>
              <a:t>protokolü</a:t>
            </a:r>
            <a:r>
              <a:rPr lang="en-US" dirty="0">
                <a:ea typeface="+mn-lt"/>
                <a:cs typeface="+mn-lt"/>
              </a:rPr>
              <a:t> </a:t>
            </a:r>
            <a:r>
              <a:rPr lang="en-US" dirty="0" err="1">
                <a:ea typeface="+mn-lt"/>
                <a:cs typeface="+mn-lt"/>
              </a:rPr>
              <a:t>aracılığıyla</a:t>
            </a:r>
            <a:r>
              <a:rPr lang="en-US" dirty="0">
                <a:ea typeface="+mn-lt"/>
                <a:cs typeface="+mn-lt"/>
              </a:rPr>
              <a:t> </a:t>
            </a:r>
            <a:r>
              <a:rPr lang="en-US" dirty="0" err="1">
                <a:ea typeface="+mn-lt"/>
                <a:cs typeface="+mn-lt"/>
              </a:rPr>
              <a:t>diğer</a:t>
            </a:r>
            <a:r>
              <a:rPr lang="en-US" dirty="0">
                <a:ea typeface="+mn-lt"/>
                <a:cs typeface="+mn-lt"/>
              </a:rPr>
              <a:t> </a:t>
            </a:r>
            <a:r>
              <a:rPr lang="en-US" dirty="0" err="1">
                <a:ea typeface="+mn-lt"/>
                <a:cs typeface="+mn-lt"/>
              </a:rPr>
              <a:t>bileşenlere</a:t>
            </a:r>
            <a:r>
              <a:rPr lang="en-US" dirty="0">
                <a:ea typeface="+mn-lt"/>
                <a:cs typeface="+mn-lt"/>
              </a:rPr>
              <a:t> </a:t>
            </a:r>
            <a:r>
              <a:rPr lang="en-US" dirty="0" err="1">
                <a:ea typeface="+mn-lt"/>
                <a:cs typeface="+mn-lt"/>
              </a:rPr>
              <a:t>servis</a:t>
            </a:r>
            <a:r>
              <a:rPr lang="en-US" dirty="0">
                <a:ea typeface="+mn-lt"/>
                <a:cs typeface="+mn-lt"/>
              </a:rPr>
              <a:t> </a:t>
            </a:r>
            <a:r>
              <a:rPr lang="en-US" dirty="0" err="1">
                <a:ea typeface="+mn-lt"/>
                <a:cs typeface="+mn-lt"/>
              </a:rPr>
              <a:t>sağladığı</a:t>
            </a:r>
            <a:r>
              <a:rPr lang="en-US" dirty="0">
                <a:ea typeface="+mn-lt"/>
                <a:cs typeface="+mn-lt"/>
              </a:rPr>
              <a:t> </a:t>
            </a:r>
            <a:r>
              <a:rPr lang="en-US" dirty="0" err="1">
                <a:ea typeface="+mn-lt"/>
                <a:cs typeface="+mn-lt"/>
              </a:rPr>
              <a:t>bir</a:t>
            </a:r>
            <a:r>
              <a:rPr lang="en-US" dirty="0">
                <a:ea typeface="+mn-lt"/>
                <a:cs typeface="+mn-lt"/>
              </a:rPr>
              <a:t> </a:t>
            </a:r>
            <a:r>
              <a:rPr lang="en-US" dirty="0" err="1">
                <a:ea typeface="+mn-lt"/>
                <a:cs typeface="+mn-lt"/>
              </a:rPr>
              <a:t>yazılım</a:t>
            </a:r>
            <a:r>
              <a:rPr lang="en-US" dirty="0">
                <a:ea typeface="+mn-lt"/>
                <a:cs typeface="+mn-lt"/>
              </a:rPr>
              <a:t> </a:t>
            </a:r>
            <a:r>
              <a:rPr lang="en-US" dirty="0" err="1">
                <a:ea typeface="+mn-lt"/>
                <a:cs typeface="+mn-lt"/>
              </a:rPr>
              <a:t>mimarisidir</a:t>
            </a:r>
            <a:r>
              <a:rPr lang="en-US" dirty="0">
                <a:ea typeface="+mn-lt"/>
                <a:cs typeface="+mn-lt"/>
              </a:rPr>
              <a:t>.</a:t>
            </a:r>
            <a:endParaRPr lang="en-US"/>
          </a:p>
          <a:p>
            <a:pPr marL="0" indent="0">
              <a:buNone/>
            </a:pPr>
            <a:endParaRPr lang="en-US" dirty="0"/>
          </a:p>
        </p:txBody>
      </p:sp>
    </p:spTree>
    <p:extLst>
      <p:ext uri="{BB962C8B-B14F-4D97-AF65-F5344CB8AC3E}">
        <p14:creationId xmlns:p14="http://schemas.microsoft.com/office/powerpoint/2010/main" val="36630472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CDFA-F107-48A7-9803-9F543DE3952A}"/>
              </a:ext>
            </a:extLst>
          </p:cNvPr>
          <p:cNvSpPr>
            <a:spLocks noGrp="1"/>
          </p:cNvSpPr>
          <p:nvPr>
            <p:ph type="title"/>
          </p:nvPr>
        </p:nvSpPr>
        <p:spPr/>
        <p:txBody>
          <a:bodyPr/>
          <a:lstStyle/>
          <a:p>
            <a:r>
              <a:rPr lang="en-US" dirty="0">
                <a:solidFill>
                  <a:schemeClr val="accent2">
                    <a:lumMod val="75000"/>
                  </a:schemeClr>
                </a:solidFill>
              </a:rPr>
              <a:t>DI (</a:t>
            </a:r>
            <a:r>
              <a:rPr lang="en-US" dirty="0" err="1">
                <a:solidFill>
                  <a:schemeClr val="accent2">
                    <a:lumMod val="75000"/>
                  </a:schemeClr>
                </a:solidFill>
              </a:rPr>
              <a:t>Dependecy</a:t>
            </a:r>
            <a:r>
              <a:rPr lang="en-US" dirty="0">
                <a:solidFill>
                  <a:schemeClr val="accent2">
                    <a:lumMod val="75000"/>
                  </a:schemeClr>
                </a:solidFill>
              </a:rPr>
              <a:t> Injection)</a:t>
            </a:r>
          </a:p>
        </p:txBody>
      </p:sp>
      <p:sp>
        <p:nvSpPr>
          <p:cNvPr id="3" name="Content Placeholder 2">
            <a:extLst>
              <a:ext uri="{FF2B5EF4-FFF2-40B4-BE49-F238E27FC236}">
                <a16:creationId xmlns:a16="http://schemas.microsoft.com/office/drawing/2014/main" id="{D4A33725-0CCF-48F2-A215-A69331F0C6F4}"/>
              </a:ext>
            </a:extLst>
          </p:cNvPr>
          <p:cNvSpPr>
            <a:spLocks noGrp="1"/>
          </p:cNvSpPr>
          <p:nvPr>
            <p:ph idx="1"/>
          </p:nvPr>
        </p:nvSpPr>
        <p:spPr/>
        <p:txBody>
          <a:bodyPr vert="horz" lIns="91440" tIns="45720" rIns="91440" bIns="45720" rtlCol="0" anchor="t">
            <a:normAutofit/>
          </a:bodyPr>
          <a:lstStyle/>
          <a:p>
            <a:r>
              <a:rPr lang="en-US" dirty="0">
                <a:ea typeface="+mn-lt"/>
                <a:cs typeface="+mn-lt"/>
              </a:rPr>
              <a:t>Dependency Injection </a:t>
            </a:r>
            <a:r>
              <a:rPr lang="en-US" dirty="0" err="1">
                <a:ea typeface="+mn-lt"/>
                <a:cs typeface="+mn-lt"/>
              </a:rPr>
              <a:t>temel</a:t>
            </a:r>
            <a:r>
              <a:rPr lang="en-US" dirty="0">
                <a:ea typeface="+mn-lt"/>
                <a:cs typeface="+mn-lt"/>
              </a:rPr>
              <a:t> </a:t>
            </a:r>
            <a:r>
              <a:rPr lang="en-US" dirty="0" err="1">
                <a:ea typeface="+mn-lt"/>
                <a:cs typeface="+mn-lt"/>
              </a:rPr>
              <a:t>olarak</a:t>
            </a:r>
            <a:r>
              <a:rPr lang="en-US" dirty="0">
                <a:ea typeface="+mn-lt"/>
                <a:cs typeface="+mn-lt"/>
              </a:rPr>
              <a:t> </a:t>
            </a:r>
            <a:r>
              <a:rPr lang="en-US" dirty="0" err="1">
                <a:ea typeface="+mn-lt"/>
                <a:cs typeface="+mn-lt"/>
              </a:rPr>
              <a:t>bağımlılıkların</a:t>
            </a:r>
            <a:r>
              <a:rPr lang="en-US" dirty="0">
                <a:ea typeface="+mn-lt"/>
                <a:cs typeface="+mn-lt"/>
              </a:rPr>
              <a:t> </a:t>
            </a:r>
            <a:r>
              <a:rPr lang="en-US" dirty="0" err="1">
                <a:ea typeface="+mn-lt"/>
                <a:cs typeface="+mn-lt"/>
              </a:rPr>
              <a:t>kontrolü</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yönetimi</a:t>
            </a:r>
            <a:r>
              <a:rPr lang="en-US" dirty="0">
                <a:ea typeface="+mn-lt"/>
                <a:cs typeface="+mn-lt"/>
              </a:rPr>
              <a:t> </a:t>
            </a:r>
            <a:r>
              <a:rPr lang="en-US" dirty="0" err="1">
                <a:ea typeface="+mn-lt"/>
                <a:cs typeface="+mn-lt"/>
              </a:rPr>
              <a:t>için</a:t>
            </a:r>
            <a:r>
              <a:rPr lang="en-US" dirty="0">
                <a:ea typeface="+mn-lt"/>
                <a:cs typeface="+mn-lt"/>
              </a:rPr>
              <a:t> </a:t>
            </a:r>
            <a:r>
              <a:rPr lang="en-US" dirty="0" err="1">
                <a:ea typeface="+mn-lt"/>
                <a:cs typeface="+mn-lt"/>
              </a:rPr>
              <a:t>kullanılmaktadır</a:t>
            </a:r>
            <a:r>
              <a:rPr lang="en-US" dirty="0">
                <a:ea typeface="+mn-lt"/>
                <a:cs typeface="+mn-lt"/>
              </a:rPr>
              <a:t>.</a:t>
            </a:r>
          </a:p>
          <a:p>
            <a:endParaRPr lang="en-US" dirty="0"/>
          </a:p>
        </p:txBody>
      </p:sp>
      <p:pic>
        <p:nvPicPr>
          <p:cNvPr id="4" name="Picture 4">
            <a:extLst>
              <a:ext uri="{FF2B5EF4-FFF2-40B4-BE49-F238E27FC236}">
                <a16:creationId xmlns:a16="http://schemas.microsoft.com/office/drawing/2014/main" id="{8D44295D-7087-4613-BE0B-914F8395DD9D}"/>
              </a:ext>
            </a:extLst>
          </p:cNvPr>
          <p:cNvPicPr>
            <a:picLocks noChangeAspect="1"/>
          </p:cNvPicPr>
          <p:nvPr/>
        </p:nvPicPr>
        <p:blipFill>
          <a:blip r:embed="rId2"/>
          <a:stretch>
            <a:fillRect/>
          </a:stretch>
        </p:blipFill>
        <p:spPr>
          <a:xfrm>
            <a:off x="4105835" y="2916331"/>
            <a:ext cx="4186517" cy="2881032"/>
          </a:xfrm>
          <a:prstGeom prst="rect">
            <a:avLst/>
          </a:prstGeom>
        </p:spPr>
      </p:pic>
    </p:spTree>
    <p:extLst>
      <p:ext uri="{BB962C8B-B14F-4D97-AF65-F5344CB8AC3E}">
        <p14:creationId xmlns:p14="http://schemas.microsoft.com/office/powerpoint/2010/main" val="2953463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08DC8-BCC6-451D-8110-BC78D3743B5F}"/>
              </a:ext>
            </a:extLst>
          </p:cNvPr>
          <p:cNvSpPr>
            <a:spLocks noGrp="1"/>
          </p:cNvSpPr>
          <p:nvPr>
            <p:ph type="title"/>
          </p:nvPr>
        </p:nvSpPr>
        <p:spPr/>
        <p:txBody>
          <a:bodyPr/>
          <a:lstStyle/>
          <a:p>
            <a:r>
              <a:rPr lang="en-US" dirty="0">
                <a:solidFill>
                  <a:schemeClr val="accent2">
                    <a:lumMod val="75000"/>
                  </a:schemeClr>
                </a:solidFill>
              </a:rPr>
              <a:t>DI </a:t>
            </a:r>
            <a:r>
              <a:rPr lang="en-US" dirty="0" err="1">
                <a:solidFill>
                  <a:schemeClr val="accent2">
                    <a:lumMod val="75000"/>
                  </a:schemeClr>
                </a:solidFill>
              </a:rPr>
              <a:t>Avantajları</a:t>
            </a:r>
          </a:p>
        </p:txBody>
      </p:sp>
      <p:sp>
        <p:nvSpPr>
          <p:cNvPr id="3" name="Content Placeholder 2">
            <a:extLst>
              <a:ext uri="{FF2B5EF4-FFF2-40B4-BE49-F238E27FC236}">
                <a16:creationId xmlns:a16="http://schemas.microsoft.com/office/drawing/2014/main" id="{BE1F775E-2C86-4B0E-94D9-1C7138E7C901}"/>
              </a:ext>
            </a:extLst>
          </p:cNvPr>
          <p:cNvSpPr>
            <a:spLocks noGrp="1"/>
          </p:cNvSpPr>
          <p:nvPr>
            <p:ph idx="1"/>
          </p:nvPr>
        </p:nvSpPr>
        <p:spPr/>
        <p:txBody>
          <a:bodyPr vert="horz" lIns="91440" tIns="45720" rIns="91440" bIns="45720" rtlCol="0" anchor="t">
            <a:normAutofit/>
          </a:bodyPr>
          <a:lstStyle/>
          <a:p>
            <a:pPr marL="0" indent="0">
              <a:buNone/>
            </a:pPr>
            <a:endParaRPr lang="en-US" b="1" dirty="0">
              <a:ea typeface="+mn-lt"/>
              <a:cs typeface="+mn-lt"/>
            </a:endParaRPr>
          </a:p>
          <a:p>
            <a:r>
              <a:rPr lang="en-US" sz="2400" dirty="0" err="1">
                <a:ea typeface="+mn-lt"/>
                <a:cs typeface="+mn-lt"/>
              </a:rPr>
              <a:t>Gevşek</a:t>
            </a:r>
            <a:r>
              <a:rPr lang="en-US" sz="2400" dirty="0">
                <a:ea typeface="+mn-lt"/>
                <a:cs typeface="+mn-lt"/>
              </a:rPr>
              <a:t> </a:t>
            </a:r>
            <a:r>
              <a:rPr lang="en-US" sz="2400" dirty="0" err="1">
                <a:ea typeface="+mn-lt"/>
                <a:cs typeface="+mn-lt"/>
              </a:rPr>
              <a:t>bağımlılıklı</a:t>
            </a:r>
            <a:r>
              <a:rPr lang="en-US" sz="2400" dirty="0">
                <a:ea typeface="+mn-lt"/>
                <a:cs typeface="+mn-lt"/>
              </a:rPr>
              <a:t> , </a:t>
            </a:r>
            <a:r>
              <a:rPr lang="en-US" sz="2400" dirty="0" err="1">
                <a:ea typeface="+mn-lt"/>
                <a:cs typeface="+mn-lt"/>
              </a:rPr>
              <a:t>esnek</a:t>
            </a:r>
            <a:r>
              <a:rPr lang="en-US" sz="2400" dirty="0">
                <a:ea typeface="+mn-lt"/>
                <a:cs typeface="+mn-lt"/>
              </a:rPr>
              <a:t> </a:t>
            </a:r>
            <a:r>
              <a:rPr lang="en-US" sz="2400" dirty="0" err="1">
                <a:ea typeface="+mn-lt"/>
                <a:cs typeface="+mn-lt"/>
              </a:rPr>
              <a:t>uygulamalar</a:t>
            </a:r>
            <a:r>
              <a:rPr lang="en-US" sz="2400" dirty="0">
                <a:ea typeface="+mn-lt"/>
                <a:cs typeface="+mn-lt"/>
              </a:rPr>
              <a:t> </a:t>
            </a:r>
            <a:r>
              <a:rPr lang="en-US" sz="2400" dirty="0" err="1">
                <a:ea typeface="+mn-lt"/>
                <a:cs typeface="+mn-lt"/>
              </a:rPr>
              <a:t>oluşturabiliriz</a:t>
            </a:r>
            <a:r>
              <a:rPr lang="en-US" sz="2400" dirty="0">
                <a:ea typeface="+mn-lt"/>
                <a:cs typeface="+mn-lt"/>
              </a:rPr>
              <a:t>.</a:t>
            </a:r>
            <a:endParaRPr lang="en-US" sz="2400" b="1">
              <a:solidFill>
                <a:srgbClr val="DD7E0E"/>
              </a:solidFill>
              <a:ea typeface="+mn-lt"/>
              <a:cs typeface="+mn-lt"/>
            </a:endParaRPr>
          </a:p>
          <a:p>
            <a:pPr marL="0" indent="0">
              <a:buNone/>
            </a:pPr>
            <a:r>
              <a:rPr lang="en-US" sz="2400" b="1" dirty="0">
                <a:solidFill>
                  <a:schemeClr val="accent2">
                    <a:lumMod val="75000"/>
                  </a:schemeClr>
                </a:solidFill>
                <a:ea typeface="+mn-lt"/>
                <a:cs typeface="+mn-lt"/>
              </a:rPr>
              <a:t>(Loosely Coupled)</a:t>
            </a:r>
            <a:endParaRPr lang="en-US" sz="2400" b="1" dirty="0">
              <a:solidFill>
                <a:schemeClr val="accent2">
                  <a:lumMod val="75000"/>
                </a:schemeClr>
              </a:solidFill>
            </a:endParaRPr>
          </a:p>
          <a:p>
            <a:r>
              <a:rPr lang="en-US" sz="2400" err="1">
                <a:ea typeface="+mn-lt"/>
                <a:cs typeface="+mn-lt"/>
              </a:rPr>
              <a:t>Uygulama</a:t>
            </a:r>
            <a:r>
              <a:rPr lang="en-US" sz="2400" dirty="0">
                <a:ea typeface="+mn-lt"/>
                <a:cs typeface="+mn-lt"/>
              </a:rPr>
              <a:t> </a:t>
            </a:r>
            <a:r>
              <a:rPr lang="en-US" sz="2400" err="1">
                <a:ea typeface="+mn-lt"/>
                <a:cs typeface="+mn-lt"/>
              </a:rPr>
              <a:t>içerisinde</a:t>
            </a:r>
            <a:r>
              <a:rPr lang="en-US" sz="2400" dirty="0">
                <a:ea typeface="+mn-lt"/>
                <a:cs typeface="+mn-lt"/>
              </a:rPr>
              <a:t> </a:t>
            </a:r>
            <a:r>
              <a:rPr lang="en-US" sz="2400" err="1">
                <a:ea typeface="+mn-lt"/>
                <a:cs typeface="+mn-lt"/>
              </a:rPr>
              <a:t>değişmesi</a:t>
            </a:r>
            <a:r>
              <a:rPr lang="en-US" sz="2400" dirty="0">
                <a:ea typeface="+mn-lt"/>
                <a:cs typeface="+mn-lt"/>
              </a:rPr>
              <a:t>, </a:t>
            </a:r>
            <a:r>
              <a:rPr lang="en-US" sz="2400" err="1">
                <a:ea typeface="+mn-lt"/>
                <a:cs typeface="+mn-lt"/>
              </a:rPr>
              <a:t>müdahale</a:t>
            </a:r>
            <a:r>
              <a:rPr lang="en-US" sz="2400" dirty="0">
                <a:ea typeface="+mn-lt"/>
                <a:cs typeface="+mn-lt"/>
              </a:rPr>
              <a:t> </a:t>
            </a:r>
            <a:r>
              <a:rPr lang="en-US" sz="2400" err="1">
                <a:ea typeface="+mn-lt"/>
                <a:cs typeface="+mn-lt"/>
              </a:rPr>
              <a:t>edilmesi</a:t>
            </a:r>
            <a:r>
              <a:rPr lang="en-US" sz="2400" dirty="0">
                <a:ea typeface="+mn-lt"/>
                <a:cs typeface="+mn-lt"/>
              </a:rPr>
              <a:t> </a:t>
            </a:r>
            <a:r>
              <a:rPr lang="en-US" sz="2400" err="1">
                <a:ea typeface="+mn-lt"/>
                <a:cs typeface="+mn-lt"/>
              </a:rPr>
              <a:t>gereken</a:t>
            </a:r>
            <a:r>
              <a:rPr lang="en-US" sz="2400" dirty="0">
                <a:ea typeface="+mn-lt"/>
                <a:cs typeface="+mn-lt"/>
              </a:rPr>
              <a:t> </a:t>
            </a:r>
            <a:r>
              <a:rPr lang="en-US" sz="2400" err="1">
                <a:ea typeface="+mn-lt"/>
                <a:cs typeface="+mn-lt"/>
              </a:rPr>
              <a:t>yerleri</a:t>
            </a:r>
            <a:r>
              <a:rPr lang="en-US" sz="2400" dirty="0">
                <a:ea typeface="+mn-lt"/>
                <a:cs typeface="+mn-lt"/>
              </a:rPr>
              <a:t> </a:t>
            </a:r>
            <a:r>
              <a:rPr lang="en-US" sz="2400" err="1">
                <a:ea typeface="+mn-lt"/>
                <a:cs typeface="+mn-lt"/>
              </a:rPr>
              <a:t>minimum’a</a:t>
            </a:r>
            <a:r>
              <a:rPr lang="en-US" sz="2400" dirty="0">
                <a:ea typeface="+mn-lt"/>
                <a:cs typeface="+mn-lt"/>
              </a:rPr>
              <a:t> </a:t>
            </a:r>
            <a:r>
              <a:rPr lang="en-US" sz="2400" err="1">
                <a:ea typeface="+mn-lt"/>
                <a:cs typeface="+mn-lt"/>
              </a:rPr>
              <a:t>indirir</a:t>
            </a:r>
            <a:r>
              <a:rPr lang="en-US" sz="2400" dirty="0">
                <a:ea typeface="+mn-lt"/>
                <a:cs typeface="+mn-lt"/>
              </a:rPr>
              <a:t>. (</a:t>
            </a:r>
            <a:r>
              <a:rPr lang="en-US" sz="2400" err="1">
                <a:ea typeface="+mn-lt"/>
                <a:cs typeface="+mn-lt"/>
              </a:rPr>
              <a:t>Böylece</a:t>
            </a:r>
            <a:r>
              <a:rPr lang="en-US" sz="2400" dirty="0">
                <a:ea typeface="+mn-lt"/>
                <a:cs typeface="+mn-lt"/>
              </a:rPr>
              <a:t> </a:t>
            </a:r>
            <a:r>
              <a:rPr lang="en-US" sz="2400" err="1">
                <a:ea typeface="+mn-lt"/>
                <a:cs typeface="+mn-lt"/>
              </a:rPr>
              <a:t>sayfalarca</a:t>
            </a:r>
            <a:r>
              <a:rPr lang="en-US" sz="2400" dirty="0">
                <a:ea typeface="+mn-lt"/>
                <a:cs typeface="+mn-lt"/>
              </a:rPr>
              <a:t> refactoring </a:t>
            </a:r>
            <a:r>
              <a:rPr lang="en-US" sz="2400" err="1">
                <a:ea typeface="+mn-lt"/>
                <a:cs typeface="+mn-lt"/>
              </a:rPr>
              <a:t>etmek</a:t>
            </a:r>
            <a:r>
              <a:rPr lang="en-US" sz="2400" dirty="0">
                <a:ea typeface="+mn-lt"/>
                <a:cs typeface="+mn-lt"/>
              </a:rPr>
              <a:t> </a:t>
            </a:r>
            <a:r>
              <a:rPr lang="en-US" sz="2400" err="1">
                <a:ea typeface="+mn-lt"/>
                <a:cs typeface="+mn-lt"/>
              </a:rPr>
              <a:t>zorunda</a:t>
            </a:r>
            <a:r>
              <a:rPr lang="en-US" sz="2400" dirty="0">
                <a:ea typeface="+mn-lt"/>
                <a:cs typeface="+mn-lt"/>
              </a:rPr>
              <a:t> </a:t>
            </a:r>
            <a:r>
              <a:rPr lang="en-US" sz="2400" err="1">
                <a:ea typeface="+mn-lt"/>
                <a:cs typeface="+mn-lt"/>
              </a:rPr>
              <a:t>kalmazsınız</a:t>
            </a:r>
            <a:r>
              <a:rPr lang="en-US" sz="2400" dirty="0">
                <a:ea typeface="+mn-lt"/>
                <a:cs typeface="+mn-lt"/>
              </a:rPr>
              <a:t>.)</a:t>
            </a:r>
            <a:endParaRPr lang="en-US" sz="2400"/>
          </a:p>
          <a:p>
            <a:r>
              <a:rPr lang="en-US" sz="2400" dirty="0">
                <a:ea typeface="+mn-lt"/>
                <a:cs typeface="+mn-lt"/>
              </a:rPr>
              <a:t>Test </a:t>
            </a:r>
            <a:r>
              <a:rPr lang="en-US" sz="2400" err="1">
                <a:ea typeface="+mn-lt"/>
                <a:cs typeface="+mn-lt"/>
              </a:rPr>
              <a:t>edilebilirliği</a:t>
            </a:r>
            <a:r>
              <a:rPr lang="en-US" sz="2400" dirty="0">
                <a:ea typeface="+mn-lt"/>
                <a:cs typeface="+mn-lt"/>
              </a:rPr>
              <a:t> </a:t>
            </a:r>
            <a:r>
              <a:rPr lang="en-US" sz="2400" err="1">
                <a:ea typeface="+mn-lt"/>
                <a:cs typeface="+mn-lt"/>
              </a:rPr>
              <a:t>destekler</a:t>
            </a:r>
            <a:r>
              <a:rPr lang="en-US" sz="2400" dirty="0">
                <a:ea typeface="+mn-lt"/>
                <a:cs typeface="+mn-lt"/>
              </a:rPr>
              <a:t>. </a:t>
            </a:r>
            <a:r>
              <a:rPr lang="en-US" sz="2400" dirty="0">
                <a:solidFill>
                  <a:schemeClr val="accent2">
                    <a:lumMod val="75000"/>
                  </a:schemeClr>
                </a:solidFill>
                <a:ea typeface="+mn-lt"/>
                <a:cs typeface="+mn-lt"/>
              </a:rPr>
              <a:t>(TDD)</a:t>
            </a:r>
            <a:endParaRPr lang="en-US" sz="2400">
              <a:solidFill>
                <a:schemeClr val="accent2">
                  <a:lumMod val="75000"/>
                </a:schemeClr>
              </a:solidFill>
            </a:endParaRPr>
          </a:p>
          <a:p>
            <a:r>
              <a:rPr lang="en-US" sz="2400" dirty="0">
                <a:solidFill>
                  <a:schemeClr val="accent2">
                    <a:lumMod val="75000"/>
                  </a:schemeClr>
                </a:solidFill>
                <a:ea typeface="+mn-lt"/>
                <a:cs typeface="+mn-lt"/>
              </a:rPr>
              <a:t>Boiler Plate</a:t>
            </a:r>
            <a:r>
              <a:rPr lang="en-US" sz="2400" dirty="0">
                <a:ea typeface="+mn-lt"/>
                <a:cs typeface="+mn-lt"/>
              </a:rPr>
              <a:t> </a:t>
            </a:r>
            <a:r>
              <a:rPr lang="en-US" sz="2400" err="1">
                <a:ea typeface="+mn-lt"/>
                <a:cs typeface="+mn-lt"/>
              </a:rPr>
              <a:t>kodu</a:t>
            </a:r>
            <a:r>
              <a:rPr lang="en-US" sz="2400" dirty="0">
                <a:ea typeface="+mn-lt"/>
                <a:cs typeface="+mn-lt"/>
              </a:rPr>
              <a:t> </a:t>
            </a:r>
            <a:r>
              <a:rPr lang="en-US" sz="2400" err="1">
                <a:ea typeface="+mn-lt"/>
                <a:cs typeface="+mn-lt"/>
              </a:rPr>
              <a:t>azaltır</a:t>
            </a:r>
            <a:r>
              <a:rPr lang="en-US" sz="2400" dirty="0">
                <a:ea typeface="+mn-lt"/>
                <a:cs typeface="+mn-lt"/>
              </a:rPr>
              <a:t>.</a:t>
            </a:r>
            <a:r>
              <a:rPr lang="en-US" sz="2400" dirty="0">
                <a:solidFill>
                  <a:schemeClr val="accent2">
                    <a:lumMod val="75000"/>
                  </a:schemeClr>
                </a:solidFill>
                <a:ea typeface="+mn-lt"/>
                <a:cs typeface="+mn-lt"/>
              </a:rPr>
              <a:t> (DRY)</a:t>
            </a:r>
            <a:endParaRPr lang="en-US" sz="2400" dirty="0">
              <a:solidFill>
                <a:schemeClr val="accent2">
                  <a:lumMod val="75000"/>
                </a:schemeClr>
              </a:solidFill>
            </a:endParaRPr>
          </a:p>
          <a:p>
            <a:endParaRPr lang="en-US" dirty="0"/>
          </a:p>
        </p:txBody>
      </p:sp>
    </p:spTree>
    <p:extLst>
      <p:ext uri="{BB962C8B-B14F-4D97-AF65-F5344CB8AC3E}">
        <p14:creationId xmlns:p14="http://schemas.microsoft.com/office/powerpoint/2010/main" val="160616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BED8E-C6CB-4A03-97C5-E481811DC364}"/>
              </a:ext>
            </a:extLst>
          </p:cNvPr>
          <p:cNvSpPr>
            <a:spLocks noGrp="1"/>
          </p:cNvSpPr>
          <p:nvPr>
            <p:ph type="title"/>
          </p:nvPr>
        </p:nvSpPr>
        <p:spPr/>
        <p:txBody>
          <a:bodyPr/>
          <a:lstStyle/>
          <a:p>
            <a:r>
              <a:rPr lang="en-US" dirty="0" err="1">
                <a:solidFill>
                  <a:schemeClr val="accent2">
                    <a:lumMod val="75000"/>
                  </a:schemeClr>
                </a:solidFill>
              </a:rPr>
              <a:t>Adım</a:t>
            </a:r>
            <a:r>
              <a:rPr lang="en-US" dirty="0">
                <a:solidFill>
                  <a:schemeClr val="accent2">
                    <a:lumMod val="75000"/>
                  </a:schemeClr>
                </a:solidFill>
              </a:rPr>
              <a:t> </a:t>
            </a:r>
            <a:r>
              <a:rPr lang="en-US" dirty="0" err="1">
                <a:solidFill>
                  <a:schemeClr val="accent2">
                    <a:lumMod val="75000"/>
                  </a:schemeClr>
                </a:solidFill>
              </a:rPr>
              <a:t>Adım</a:t>
            </a:r>
            <a:r>
              <a:rPr lang="en-US" dirty="0">
                <a:solidFill>
                  <a:schemeClr val="accent2">
                    <a:lumMod val="75000"/>
                  </a:schemeClr>
                </a:solidFill>
              </a:rPr>
              <a:t> </a:t>
            </a:r>
            <a:r>
              <a:rPr lang="en-US" dirty="0" err="1">
                <a:solidFill>
                  <a:schemeClr val="accent2">
                    <a:lumMod val="75000"/>
                  </a:schemeClr>
                </a:solidFill>
              </a:rPr>
              <a:t>Zayıf</a:t>
            </a:r>
            <a:r>
              <a:rPr lang="en-US" dirty="0">
                <a:solidFill>
                  <a:schemeClr val="accent2">
                    <a:lumMod val="75000"/>
                  </a:schemeClr>
                </a:solidFill>
              </a:rPr>
              <a:t> </a:t>
            </a:r>
            <a:r>
              <a:rPr lang="en-US" dirty="0" err="1">
                <a:solidFill>
                  <a:schemeClr val="accent2">
                    <a:lumMod val="75000"/>
                  </a:schemeClr>
                </a:solidFill>
              </a:rPr>
              <a:t>Bağlılık</a:t>
            </a:r>
            <a:endParaRPr lang="en-US" dirty="0">
              <a:solidFill>
                <a:schemeClr val="accent2">
                  <a:lumMod val="75000"/>
                </a:schemeClr>
              </a:solidFill>
            </a:endParaRPr>
          </a:p>
        </p:txBody>
      </p:sp>
      <p:pic>
        <p:nvPicPr>
          <p:cNvPr id="4" name="Picture 4">
            <a:extLst>
              <a:ext uri="{FF2B5EF4-FFF2-40B4-BE49-F238E27FC236}">
                <a16:creationId xmlns:a16="http://schemas.microsoft.com/office/drawing/2014/main" id="{AA7E24C8-C5AA-49FB-B539-C3C0AC56B958}"/>
              </a:ext>
            </a:extLst>
          </p:cNvPr>
          <p:cNvPicPr>
            <a:picLocks noGrp="1" noChangeAspect="1"/>
          </p:cNvPicPr>
          <p:nvPr>
            <p:ph idx="1"/>
          </p:nvPr>
        </p:nvPicPr>
        <p:blipFill>
          <a:blip r:embed="rId2"/>
          <a:stretch>
            <a:fillRect/>
          </a:stretch>
        </p:blipFill>
        <p:spPr>
          <a:xfrm>
            <a:off x="2228262" y="2043407"/>
            <a:ext cx="7688438" cy="2775067"/>
          </a:xfrm>
        </p:spPr>
      </p:pic>
    </p:spTree>
    <p:extLst>
      <p:ext uri="{BB962C8B-B14F-4D97-AF65-F5344CB8AC3E}">
        <p14:creationId xmlns:p14="http://schemas.microsoft.com/office/powerpoint/2010/main" val="41910368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D3AB-B412-4308-A660-BF3D9B71B695}"/>
              </a:ext>
            </a:extLst>
          </p:cNvPr>
          <p:cNvSpPr>
            <a:spLocks noGrp="1"/>
          </p:cNvSpPr>
          <p:nvPr>
            <p:ph type="title"/>
          </p:nvPr>
        </p:nvSpPr>
        <p:spPr/>
        <p:txBody>
          <a:bodyPr/>
          <a:lstStyle/>
          <a:p>
            <a:r>
              <a:rPr lang="en-US" dirty="0">
                <a:solidFill>
                  <a:schemeClr val="accent2">
                    <a:lumMod val="75000"/>
                  </a:schemeClr>
                </a:solidFill>
              </a:rPr>
              <a:t>IoC Container</a:t>
            </a:r>
          </a:p>
        </p:txBody>
      </p:sp>
      <p:sp>
        <p:nvSpPr>
          <p:cNvPr id="3" name="Content Placeholder 2">
            <a:extLst>
              <a:ext uri="{FF2B5EF4-FFF2-40B4-BE49-F238E27FC236}">
                <a16:creationId xmlns:a16="http://schemas.microsoft.com/office/drawing/2014/main" id="{D3EA1F61-24F8-4840-A775-18514E24226A}"/>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accent2">
                    <a:lumMod val="75000"/>
                  </a:schemeClr>
                </a:solidFill>
                <a:latin typeface="Consolas"/>
              </a:rPr>
              <a:t>IoC</a:t>
            </a:r>
            <a:r>
              <a:rPr lang="en-US" dirty="0">
                <a:solidFill>
                  <a:schemeClr val="accent2">
                    <a:lumMod val="75000"/>
                  </a:schemeClr>
                </a:solidFill>
                <a:ea typeface="+mn-lt"/>
                <a:cs typeface="+mn-lt"/>
              </a:rPr>
              <a:t> Container</a:t>
            </a:r>
            <a:r>
              <a:rPr lang="en-US" dirty="0">
                <a:ea typeface="+mn-lt"/>
                <a:cs typeface="+mn-lt"/>
              </a:rPr>
              <a:t>, </a:t>
            </a:r>
            <a:r>
              <a:rPr lang="en-US" dirty="0" err="1">
                <a:ea typeface="+mn-lt"/>
                <a:cs typeface="+mn-lt"/>
              </a:rPr>
              <a:t>programcının</a:t>
            </a:r>
            <a:r>
              <a:rPr lang="en-US" dirty="0">
                <a:ea typeface="+mn-lt"/>
                <a:cs typeface="+mn-lt"/>
              </a:rPr>
              <a:t> </a:t>
            </a:r>
            <a:r>
              <a:rPr lang="en-US" dirty="0" err="1">
                <a:ea typeface="+mn-lt"/>
                <a:cs typeface="+mn-lt"/>
              </a:rPr>
              <a:t>geliştirme</a:t>
            </a:r>
            <a:r>
              <a:rPr lang="en-US" dirty="0">
                <a:ea typeface="+mn-lt"/>
                <a:cs typeface="+mn-lt"/>
              </a:rPr>
              <a:t> </a:t>
            </a:r>
            <a:r>
              <a:rPr lang="en-US" dirty="0" err="1">
                <a:ea typeface="+mn-lt"/>
                <a:cs typeface="+mn-lt"/>
              </a:rPr>
              <a:t>yaparken</a:t>
            </a:r>
            <a:r>
              <a:rPr lang="en-US" dirty="0">
                <a:ea typeface="+mn-lt"/>
                <a:cs typeface="+mn-lt"/>
              </a:rPr>
              <a:t> </a:t>
            </a:r>
            <a:r>
              <a:rPr lang="en-US" dirty="0" err="1">
                <a:ea typeface="+mn-lt"/>
                <a:cs typeface="+mn-lt"/>
              </a:rPr>
              <a:t>zamandan</a:t>
            </a:r>
            <a:r>
              <a:rPr lang="en-US" dirty="0">
                <a:ea typeface="+mn-lt"/>
                <a:cs typeface="+mn-lt"/>
              </a:rPr>
              <a:t> </a:t>
            </a:r>
            <a:r>
              <a:rPr lang="en-US" dirty="0" err="1">
                <a:ea typeface="+mn-lt"/>
                <a:cs typeface="+mn-lt"/>
              </a:rPr>
              <a:t>kazanç</a:t>
            </a:r>
            <a:r>
              <a:rPr lang="en-US" dirty="0">
                <a:ea typeface="+mn-lt"/>
                <a:cs typeface="+mn-lt"/>
              </a:rPr>
              <a:t> </a:t>
            </a:r>
            <a:r>
              <a:rPr lang="en-US" dirty="0" err="1">
                <a:ea typeface="+mn-lt"/>
                <a:cs typeface="+mn-lt"/>
              </a:rPr>
              <a:t>sağlaması</a:t>
            </a:r>
            <a:r>
              <a:rPr lang="en-US" dirty="0">
                <a:ea typeface="+mn-lt"/>
                <a:cs typeface="+mn-lt"/>
              </a:rPr>
              <a:t> </a:t>
            </a:r>
            <a:r>
              <a:rPr lang="en-US" dirty="0" err="1">
                <a:ea typeface="+mn-lt"/>
                <a:cs typeface="+mn-lt"/>
              </a:rPr>
              <a:t>ve</a:t>
            </a:r>
            <a:r>
              <a:rPr lang="en-US" dirty="0">
                <a:ea typeface="+mn-lt"/>
                <a:cs typeface="+mn-lt"/>
              </a:rPr>
              <a:t> </a:t>
            </a:r>
            <a:r>
              <a:rPr lang="en-US" dirty="0" err="1">
                <a:ea typeface="+mn-lt"/>
                <a:cs typeface="+mn-lt"/>
              </a:rPr>
              <a:t>çok</a:t>
            </a:r>
            <a:r>
              <a:rPr lang="en-US" dirty="0">
                <a:ea typeface="+mn-lt"/>
                <a:cs typeface="+mn-lt"/>
              </a:rPr>
              <a:t> </a:t>
            </a:r>
            <a:r>
              <a:rPr lang="en-US" dirty="0" err="1">
                <a:ea typeface="+mn-lt"/>
                <a:cs typeface="+mn-lt"/>
              </a:rPr>
              <a:t>fazla</a:t>
            </a:r>
            <a:r>
              <a:rPr lang="en-US" dirty="0">
                <a:ea typeface="+mn-lt"/>
                <a:cs typeface="+mn-lt"/>
              </a:rPr>
              <a:t> </a:t>
            </a:r>
            <a:r>
              <a:rPr lang="en-US" dirty="0" err="1">
                <a:ea typeface="+mn-lt"/>
                <a:cs typeface="+mn-lt"/>
              </a:rPr>
              <a:t>efor</a:t>
            </a:r>
            <a:r>
              <a:rPr lang="en-US" dirty="0">
                <a:ea typeface="+mn-lt"/>
                <a:cs typeface="+mn-lt"/>
              </a:rPr>
              <a:t> </a:t>
            </a:r>
            <a:r>
              <a:rPr lang="en-US" dirty="0" err="1">
                <a:ea typeface="+mn-lt"/>
                <a:cs typeface="+mn-lt"/>
              </a:rPr>
              <a:t>sarfetmemesi</a:t>
            </a:r>
            <a:r>
              <a:rPr lang="en-US" dirty="0">
                <a:ea typeface="+mn-lt"/>
                <a:cs typeface="+mn-lt"/>
              </a:rPr>
              <a:t> </a:t>
            </a:r>
            <a:r>
              <a:rPr lang="en-US" dirty="0" err="1">
                <a:ea typeface="+mn-lt"/>
                <a:cs typeface="+mn-lt"/>
              </a:rPr>
              <a:t>için</a:t>
            </a:r>
            <a:r>
              <a:rPr lang="en-US" dirty="0">
                <a:ea typeface="+mn-lt"/>
                <a:cs typeface="+mn-lt"/>
              </a:rPr>
              <a:t>, </a:t>
            </a:r>
            <a:r>
              <a:rPr lang="en-US" dirty="0" err="1">
                <a:ea typeface="+mn-lt"/>
                <a:cs typeface="+mn-lt"/>
              </a:rPr>
              <a:t>uygulama</a:t>
            </a:r>
            <a:r>
              <a:rPr lang="en-US" dirty="0">
                <a:ea typeface="+mn-lt"/>
                <a:cs typeface="+mn-lt"/>
              </a:rPr>
              <a:t> </a:t>
            </a:r>
            <a:r>
              <a:rPr lang="en-US" dirty="0" err="1">
                <a:ea typeface="+mn-lt"/>
                <a:cs typeface="+mn-lt"/>
              </a:rPr>
              <a:t>boyunca</a:t>
            </a:r>
            <a:r>
              <a:rPr lang="en-US" dirty="0">
                <a:ea typeface="+mn-lt"/>
                <a:cs typeface="+mn-lt"/>
              </a:rPr>
              <a:t> dependency </a:t>
            </a:r>
            <a:r>
              <a:rPr lang="en-US" dirty="0" err="1">
                <a:ea typeface="+mn-lt"/>
                <a:cs typeface="+mn-lt"/>
              </a:rPr>
              <a:t>injection'ı</a:t>
            </a:r>
            <a:r>
              <a:rPr lang="en-US" dirty="0">
                <a:ea typeface="+mn-lt"/>
                <a:cs typeface="+mn-lt"/>
              </a:rPr>
              <a:t> </a:t>
            </a:r>
            <a:r>
              <a:rPr lang="en-US" dirty="0" err="1">
                <a:ea typeface="+mn-lt"/>
                <a:cs typeface="+mn-lt"/>
              </a:rPr>
              <a:t>otomatik</a:t>
            </a:r>
            <a:r>
              <a:rPr lang="en-US" dirty="0">
                <a:ea typeface="+mn-lt"/>
                <a:cs typeface="+mn-lt"/>
              </a:rPr>
              <a:t> </a:t>
            </a:r>
            <a:r>
              <a:rPr lang="en-US" dirty="0" err="1">
                <a:ea typeface="+mn-lt"/>
                <a:cs typeface="+mn-lt"/>
              </a:rPr>
              <a:t>olarak</a:t>
            </a:r>
            <a:r>
              <a:rPr lang="en-US" dirty="0">
                <a:ea typeface="+mn-lt"/>
                <a:cs typeface="+mn-lt"/>
              </a:rPr>
              <a:t> </a:t>
            </a:r>
            <a:r>
              <a:rPr lang="en-US" dirty="0" err="1">
                <a:ea typeface="+mn-lt"/>
                <a:cs typeface="+mn-lt"/>
              </a:rPr>
              <a:t>yönetmeyi</a:t>
            </a:r>
            <a:r>
              <a:rPr lang="en-US" dirty="0">
                <a:ea typeface="+mn-lt"/>
                <a:cs typeface="+mn-lt"/>
              </a:rPr>
              <a:t> </a:t>
            </a:r>
            <a:r>
              <a:rPr lang="en-US" dirty="0" err="1">
                <a:ea typeface="+mn-lt"/>
                <a:cs typeface="+mn-lt"/>
              </a:rPr>
              <a:t>sağlayan</a:t>
            </a:r>
            <a:r>
              <a:rPr lang="en-US" dirty="0">
                <a:ea typeface="+mn-lt"/>
                <a:cs typeface="+mn-lt"/>
              </a:rPr>
              <a:t> </a:t>
            </a:r>
            <a:r>
              <a:rPr lang="en-US" dirty="0" err="1">
                <a:ea typeface="+mn-lt"/>
                <a:cs typeface="+mn-lt"/>
              </a:rPr>
              <a:t>bir</a:t>
            </a:r>
            <a:r>
              <a:rPr lang="en-US" dirty="0">
                <a:ea typeface="+mn-lt"/>
                <a:cs typeface="+mn-lt"/>
              </a:rPr>
              <a:t> </a:t>
            </a:r>
            <a:r>
              <a:rPr lang="en-US" b="1" dirty="0" err="1">
                <a:solidFill>
                  <a:schemeClr val="accent2">
                    <a:lumMod val="75000"/>
                  </a:schemeClr>
                </a:solidFill>
                <a:ea typeface="+mn-lt"/>
                <a:cs typeface="+mn-lt"/>
              </a:rPr>
              <a:t>frameworktür</a:t>
            </a:r>
            <a:r>
              <a:rPr lang="en-US" dirty="0">
                <a:ea typeface="+mn-lt"/>
                <a:cs typeface="+mn-lt"/>
              </a:rPr>
              <a:t>. </a:t>
            </a:r>
            <a:endParaRPr lang="en-US"/>
          </a:p>
          <a:p>
            <a:r>
              <a:rPr lang="en-US" dirty="0">
                <a:ea typeface="+mn-lt"/>
                <a:cs typeface="+mn-lt"/>
              </a:rPr>
              <a:t>Unity </a:t>
            </a:r>
            <a:endParaRPr lang="en-US" dirty="0" err="1">
              <a:ea typeface="+mn-lt"/>
              <a:cs typeface="+mn-lt"/>
            </a:endParaRPr>
          </a:p>
          <a:p>
            <a:r>
              <a:rPr lang="en-US" dirty="0" err="1">
                <a:ea typeface="+mn-lt"/>
                <a:cs typeface="+mn-lt"/>
              </a:rPr>
              <a:t>Ninject</a:t>
            </a:r>
            <a:r>
              <a:rPr lang="en-US" dirty="0">
                <a:ea typeface="+mn-lt"/>
                <a:cs typeface="+mn-lt"/>
              </a:rPr>
              <a:t> </a:t>
            </a:r>
          </a:p>
          <a:p>
            <a:r>
              <a:rPr lang="en-US" dirty="0"/>
              <a:t>Castle Windsor</a:t>
            </a:r>
          </a:p>
          <a:p>
            <a:r>
              <a:rPr lang="en-US" dirty="0" err="1"/>
              <a:t>Autofac</a:t>
            </a:r>
            <a:endParaRPr lang="en-US"/>
          </a:p>
        </p:txBody>
      </p:sp>
    </p:spTree>
    <p:extLst>
      <p:ext uri="{BB962C8B-B14F-4D97-AF65-F5344CB8AC3E}">
        <p14:creationId xmlns:p14="http://schemas.microsoft.com/office/powerpoint/2010/main" val="12564948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2D346-0A57-4640-9224-7524E097BF84}"/>
              </a:ext>
            </a:extLst>
          </p:cNvPr>
          <p:cNvSpPr>
            <a:spLocks noGrp="1"/>
          </p:cNvSpPr>
          <p:nvPr>
            <p:ph type="title"/>
          </p:nvPr>
        </p:nvSpPr>
        <p:spPr/>
        <p:txBody>
          <a:bodyPr/>
          <a:lstStyle/>
          <a:p>
            <a:r>
              <a:rPr lang="en-US" dirty="0">
                <a:solidFill>
                  <a:schemeClr val="accent2">
                    <a:lumMod val="75000"/>
                  </a:schemeClr>
                </a:solidFill>
              </a:rPr>
              <a:t>Clean </a:t>
            </a:r>
            <a:r>
              <a:rPr lang="en-US" dirty="0" err="1">
                <a:solidFill>
                  <a:schemeClr val="accent2">
                    <a:lumMod val="75000"/>
                  </a:schemeClr>
                </a:solidFill>
              </a:rPr>
              <a:t>Arhitecture</a:t>
            </a:r>
            <a:r>
              <a:rPr lang="en-US" dirty="0">
                <a:solidFill>
                  <a:schemeClr val="accent2">
                    <a:lumMod val="75000"/>
                  </a:schemeClr>
                </a:solidFill>
              </a:rPr>
              <a:t> (Temiz </a:t>
            </a:r>
            <a:r>
              <a:rPr lang="en-US" dirty="0" err="1">
                <a:solidFill>
                  <a:schemeClr val="accent2">
                    <a:lumMod val="75000"/>
                  </a:schemeClr>
                </a:solidFill>
              </a:rPr>
              <a:t>Mimari</a:t>
            </a:r>
            <a:r>
              <a:rPr lang="en-US" dirty="0">
                <a:solidFill>
                  <a:schemeClr val="accent2">
                    <a:lumMod val="75000"/>
                  </a:schemeClr>
                </a:solidFill>
              </a:rPr>
              <a:t>)</a:t>
            </a:r>
          </a:p>
        </p:txBody>
      </p:sp>
      <p:sp>
        <p:nvSpPr>
          <p:cNvPr id="3" name="Content Placeholder 2">
            <a:extLst>
              <a:ext uri="{FF2B5EF4-FFF2-40B4-BE49-F238E27FC236}">
                <a16:creationId xmlns:a16="http://schemas.microsoft.com/office/drawing/2014/main" id="{7FC851C1-2A85-4B52-A721-6E8372C9EB66}"/>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accent2">
                    <a:lumMod val="75000"/>
                  </a:schemeClr>
                </a:solidFill>
                <a:ea typeface="+mn-lt"/>
                <a:cs typeface="+mn-lt"/>
              </a:rPr>
              <a:t>Clean architecture</a:t>
            </a:r>
            <a:r>
              <a:rPr lang="en-US" dirty="0">
                <a:ea typeface="+mn-lt"/>
                <a:cs typeface="+mn-lt"/>
              </a:rPr>
              <a:t>, </a:t>
            </a:r>
            <a:r>
              <a:rPr lang="en-US" err="1">
                <a:ea typeface="+mn-lt"/>
                <a:cs typeface="+mn-lt"/>
              </a:rPr>
              <a:t>uygulamamızın</a:t>
            </a:r>
            <a:r>
              <a:rPr lang="en-US" dirty="0">
                <a:ea typeface="+mn-lt"/>
                <a:cs typeface="+mn-lt"/>
              </a:rPr>
              <a:t> </a:t>
            </a:r>
            <a:r>
              <a:rPr lang="en-US" err="1">
                <a:ea typeface="+mn-lt"/>
                <a:cs typeface="+mn-lt"/>
              </a:rPr>
              <a:t>bağımlıklarının</a:t>
            </a:r>
            <a:r>
              <a:rPr lang="en-US" dirty="0">
                <a:ea typeface="+mn-lt"/>
                <a:cs typeface="+mn-lt"/>
              </a:rPr>
              <a:t> </a:t>
            </a:r>
            <a:r>
              <a:rPr lang="en-US" err="1">
                <a:ea typeface="+mn-lt"/>
                <a:cs typeface="+mn-lt"/>
              </a:rPr>
              <a:t>tek</a:t>
            </a:r>
            <a:r>
              <a:rPr lang="en-US" dirty="0">
                <a:ea typeface="+mn-lt"/>
                <a:cs typeface="+mn-lt"/>
              </a:rPr>
              <a:t> </a:t>
            </a:r>
            <a:r>
              <a:rPr lang="en-US" err="1">
                <a:ea typeface="+mn-lt"/>
                <a:cs typeface="+mn-lt"/>
              </a:rPr>
              <a:t>yönlü</a:t>
            </a:r>
            <a:r>
              <a:rPr lang="en-US" dirty="0">
                <a:ea typeface="+mn-lt"/>
                <a:cs typeface="+mn-lt"/>
              </a:rPr>
              <a:t> </a:t>
            </a:r>
            <a:r>
              <a:rPr lang="en-US" err="1">
                <a:ea typeface="+mn-lt"/>
                <a:cs typeface="+mn-lt"/>
              </a:rPr>
              <a:t>ve</a:t>
            </a:r>
            <a:r>
              <a:rPr lang="en-US" dirty="0">
                <a:ea typeface="+mn-lt"/>
                <a:cs typeface="+mn-lt"/>
              </a:rPr>
              <a:t> </a:t>
            </a:r>
            <a:r>
              <a:rPr lang="en-US" err="1">
                <a:ea typeface="+mn-lt"/>
                <a:cs typeface="+mn-lt"/>
              </a:rPr>
              <a:t>içe</a:t>
            </a:r>
            <a:r>
              <a:rPr lang="en-US" dirty="0">
                <a:ea typeface="+mn-lt"/>
                <a:cs typeface="+mn-lt"/>
              </a:rPr>
              <a:t> </a:t>
            </a:r>
            <a:r>
              <a:rPr lang="en-US" err="1">
                <a:ea typeface="+mn-lt"/>
                <a:cs typeface="+mn-lt"/>
              </a:rPr>
              <a:t>doğru</a:t>
            </a:r>
            <a:r>
              <a:rPr lang="en-US" dirty="0">
                <a:ea typeface="+mn-lt"/>
                <a:cs typeface="+mn-lt"/>
              </a:rPr>
              <a:t> </a:t>
            </a:r>
            <a:r>
              <a:rPr lang="en-US" err="1">
                <a:ea typeface="+mn-lt"/>
                <a:cs typeface="+mn-lt"/>
              </a:rPr>
              <a:t>olmasını</a:t>
            </a:r>
            <a:r>
              <a:rPr lang="en-US" dirty="0">
                <a:ea typeface="+mn-lt"/>
                <a:cs typeface="+mn-lt"/>
              </a:rPr>
              <a:t> </a:t>
            </a:r>
            <a:r>
              <a:rPr lang="en-US" err="1">
                <a:ea typeface="+mn-lt"/>
                <a:cs typeface="+mn-lt"/>
              </a:rPr>
              <a:t>savunan</a:t>
            </a:r>
            <a:r>
              <a:rPr lang="en-US" dirty="0">
                <a:ea typeface="+mn-lt"/>
                <a:cs typeface="+mn-lt"/>
              </a:rPr>
              <a:t> </a:t>
            </a:r>
            <a:r>
              <a:rPr lang="en-US" err="1">
                <a:ea typeface="+mn-lt"/>
                <a:cs typeface="+mn-lt"/>
              </a:rPr>
              <a:t>bir</a:t>
            </a:r>
            <a:r>
              <a:rPr lang="en-US" dirty="0">
                <a:ea typeface="+mn-lt"/>
                <a:cs typeface="+mn-lt"/>
              </a:rPr>
              <a:t> </a:t>
            </a:r>
            <a:r>
              <a:rPr lang="en-US" err="1">
                <a:ea typeface="+mn-lt"/>
                <a:cs typeface="+mn-lt"/>
              </a:rPr>
              <a:t>yazılım</a:t>
            </a:r>
            <a:r>
              <a:rPr lang="en-US" dirty="0">
                <a:ea typeface="+mn-lt"/>
                <a:cs typeface="+mn-lt"/>
              </a:rPr>
              <a:t> </a:t>
            </a:r>
            <a:r>
              <a:rPr lang="en-US" err="1">
                <a:ea typeface="+mn-lt"/>
                <a:cs typeface="+mn-lt"/>
              </a:rPr>
              <a:t>mimarisidir</a:t>
            </a:r>
            <a:r>
              <a:rPr lang="en-US" dirty="0">
                <a:ea typeface="+mn-lt"/>
                <a:cs typeface="+mn-lt"/>
              </a:rPr>
              <a:t>.</a:t>
            </a:r>
            <a:endParaRPr lang="en-US">
              <a:ea typeface="+mn-lt"/>
              <a:cs typeface="+mn-lt"/>
            </a:endParaRPr>
          </a:p>
          <a:p>
            <a:endParaRPr lang="en-US" dirty="0"/>
          </a:p>
          <a:p>
            <a:endParaRPr lang="en-US" dirty="0"/>
          </a:p>
        </p:txBody>
      </p:sp>
      <p:pic>
        <p:nvPicPr>
          <p:cNvPr id="4" name="Picture 4">
            <a:extLst>
              <a:ext uri="{FF2B5EF4-FFF2-40B4-BE49-F238E27FC236}">
                <a16:creationId xmlns:a16="http://schemas.microsoft.com/office/drawing/2014/main" id="{1C6AED6E-BC2F-4E49-85DC-2B61E4136FA6}"/>
              </a:ext>
            </a:extLst>
          </p:cNvPr>
          <p:cNvPicPr>
            <a:picLocks noChangeAspect="1"/>
          </p:cNvPicPr>
          <p:nvPr/>
        </p:nvPicPr>
        <p:blipFill>
          <a:blip r:embed="rId3"/>
          <a:stretch>
            <a:fillRect/>
          </a:stretch>
        </p:blipFill>
        <p:spPr>
          <a:xfrm>
            <a:off x="3887140" y="3068929"/>
            <a:ext cx="3382903" cy="3325995"/>
          </a:xfrm>
          <a:prstGeom prst="rect">
            <a:avLst/>
          </a:prstGeom>
        </p:spPr>
      </p:pic>
    </p:spTree>
    <p:extLst>
      <p:ext uri="{BB962C8B-B14F-4D97-AF65-F5344CB8AC3E}">
        <p14:creationId xmlns:p14="http://schemas.microsoft.com/office/powerpoint/2010/main" val="1033482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A850-BD1E-450D-AB56-742651D71AA8}"/>
              </a:ext>
            </a:extLst>
          </p:cNvPr>
          <p:cNvSpPr>
            <a:spLocks noGrp="1"/>
          </p:cNvSpPr>
          <p:nvPr>
            <p:ph type="title"/>
          </p:nvPr>
        </p:nvSpPr>
        <p:spPr/>
        <p:txBody>
          <a:bodyPr/>
          <a:lstStyle/>
          <a:p>
            <a:r>
              <a:rPr lang="en-US" dirty="0">
                <a:solidFill>
                  <a:schemeClr val="accent2">
                    <a:lumMod val="75000"/>
                  </a:schemeClr>
                </a:solidFill>
              </a:rPr>
              <a:t>Domain Layer</a:t>
            </a:r>
          </a:p>
        </p:txBody>
      </p:sp>
      <p:sp>
        <p:nvSpPr>
          <p:cNvPr id="3" name="Content Placeholder 2">
            <a:extLst>
              <a:ext uri="{FF2B5EF4-FFF2-40B4-BE49-F238E27FC236}">
                <a16:creationId xmlns:a16="http://schemas.microsoft.com/office/drawing/2014/main" id="{5ADAE133-3CC0-4E6D-93A7-A0F71D37003C}"/>
              </a:ext>
            </a:extLst>
          </p:cNvPr>
          <p:cNvSpPr>
            <a:spLocks noGrp="1"/>
          </p:cNvSpPr>
          <p:nvPr>
            <p:ph idx="1"/>
          </p:nvPr>
        </p:nvSpPr>
        <p:spPr/>
        <p:txBody>
          <a:bodyPr vert="horz" lIns="91440" tIns="45720" rIns="91440" bIns="45720" rtlCol="0" anchor="t">
            <a:normAutofit/>
          </a:bodyPr>
          <a:lstStyle/>
          <a:p>
            <a:r>
              <a:rPr lang="en-US" dirty="0">
                <a:ea typeface="+mn-lt"/>
                <a:cs typeface="+mn-lt"/>
              </a:rPr>
              <a:t>Uygulamanın </a:t>
            </a:r>
            <a:r>
              <a:rPr lang="en-US" dirty="0" err="1">
                <a:ea typeface="+mn-lt"/>
                <a:cs typeface="+mn-lt"/>
              </a:rPr>
              <a:t>Logic'inin</a:t>
            </a:r>
            <a:r>
              <a:rPr lang="en-US" dirty="0">
                <a:ea typeface="+mn-lt"/>
                <a:cs typeface="+mn-lt"/>
              </a:rPr>
              <a:t> </a:t>
            </a:r>
            <a:r>
              <a:rPr lang="en-US" dirty="0" err="1">
                <a:ea typeface="+mn-lt"/>
                <a:cs typeface="+mn-lt"/>
              </a:rPr>
              <a:t>yer</a:t>
            </a:r>
            <a:r>
              <a:rPr lang="en-US" dirty="0">
                <a:ea typeface="+mn-lt"/>
                <a:cs typeface="+mn-lt"/>
              </a:rPr>
              <a:t> </a:t>
            </a:r>
            <a:r>
              <a:rPr lang="en-US" dirty="0" err="1">
                <a:ea typeface="+mn-lt"/>
                <a:cs typeface="+mn-lt"/>
              </a:rPr>
              <a:t>aldığı</a:t>
            </a:r>
            <a:r>
              <a:rPr lang="en-US" dirty="0">
                <a:ea typeface="+mn-lt"/>
                <a:cs typeface="+mn-lt"/>
              </a:rPr>
              <a:t> </a:t>
            </a:r>
            <a:r>
              <a:rPr lang="en-US" dirty="0" err="1">
                <a:ea typeface="+mn-lt"/>
                <a:cs typeface="+mn-lt"/>
              </a:rPr>
              <a:t>Katman'dır</a:t>
            </a:r>
            <a:r>
              <a:rPr lang="en-US" dirty="0">
                <a:ea typeface="+mn-lt"/>
                <a:cs typeface="+mn-lt"/>
              </a:rPr>
              <a:t>.</a:t>
            </a:r>
          </a:p>
          <a:p>
            <a:r>
              <a:rPr lang="en-US" dirty="0" err="1"/>
              <a:t>Değişikliklerden</a:t>
            </a:r>
            <a:r>
              <a:rPr lang="en-US" dirty="0"/>
              <a:t> </a:t>
            </a:r>
            <a:r>
              <a:rPr lang="en-US" dirty="0" err="1"/>
              <a:t>en</a:t>
            </a:r>
            <a:r>
              <a:rPr lang="en-US" dirty="0"/>
              <a:t> </a:t>
            </a:r>
            <a:r>
              <a:rPr lang="en-US" dirty="0" err="1"/>
              <a:t>az</a:t>
            </a:r>
            <a:r>
              <a:rPr lang="en-US" dirty="0"/>
              <a:t> </a:t>
            </a:r>
            <a:r>
              <a:rPr lang="en-US" dirty="0" err="1"/>
              <a:t>etkilenen</a:t>
            </a:r>
            <a:r>
              <a:rPr lang="en-US" dirty="0"/>
              <a:t> </a:t>
            </a:r>
            <a:r>
              <a:rPr lang="en-US" dirty="0" err="1"/>
              <a:t>katmandır</a:t>
            </a:r>
          </a:p>
          <a:p>
            <a:r>
              <a:rPr lang="en-US" dirty="0"/>
              <a:t>En </a:t>
            </a:r>
            <a:r>
              <a:rPr lang="en-US" dirty="0" err="1"/>
              <a:t>değerleri</a:t>
            </a:r>
            <a:r>
              <a:rPr lang="en-US" dirty="0"/>
              <a:t> </a:t>
            </a:r>
            <a:r>
              <a:rPr lang="en-US" dirty="0" err="1"/>
              <a:t>varlıklarımız</a:t>
            </a:r>
            <a:r>
              <a:rPr lang="en-US" dirty="0"/>
              <a:t> </a:t>
            </a:r>
            <a:r>
              <a:rPr lang="en-US" dirty="0" err="1"/>
              <a:t>bu</a:t>
            </a:r>
            <a:r>
              <a:rPr lang="en-US" dirty="0"/>
              <a:t> </a:t>
            </a:r>
            <a:r>
              <a:rPr lang="en-US" dirty="0" err="1"/>
              <a:t>katmanda</a:t>
            </a:r>
            <a:r>
              <a:rPr lang="en-US" dirty="0"/>
              <a:t> </a:t>
            </a:r>
            <a:r>
              <a:rPr lang="en-US" dirty="0" err="1"/>
              <a:t>yer</a:t>
            </a:r>
            <a:r>
              <a:rPr lang="en-US" dirty="0"/>
              <a:t> </a:t>
            </a:r>
            <a:r>
              <a:rPr lang="en-US" dirty="0" err="1"/>
              <a:t>alır</a:t>
            </a:r>
          </a:p>
          <a:p>
            <a:r>
              <a:rPr lang="en-US" dirty="0" err="1"/>
              <a:t>Hiç</a:t>
            </a:r>
            <a:r>
              <a:rPr lang="en-US" dirty="0"/>
              <a:t> </a:t>
            </a:r>
            <a:r>
              <a:rPr lang="en-US" dirty="0" err="1"/>
              <a:t>bir</a:t>
            </a:r>
            <a:r>
              <a:rPr lang="en-US" dirty="0"/>
              <a:t> </a:t>
            </a:r>
            <a:r>
              <a:rPr lang="en-US" dirty="0" err="1"/>
              <a:t>katmana</a:t>
            </a:r>
            <a:r>
              <a:rPr lang="en-US" dirty="0"/>
              <a:t> </a:t>
            </a:r>
            <a:r>
              <a:rPr lang="en-US" dirty="0" err="1"/>
              <a:t>bağımlı</a:t>
            </a:r>
            <a:r>
              <a:rPr lang="en-US" dirty="0"/>
              <a:t> </a:t>
            </a:r>
            <a:r>
              <a:rPr lang="en-US" dirty="0" err="1"/>
              <a:t>değildir</a:t>
            </a:r>
            <a:r>
              <a:rPr lang="en-US" dirty="0"/>
              <a:t>.</a:t>
            </a:r>
          </a:p>
          <a:p>
            <a:r>
              <a:rPr lang="en-US" dirty="0" err="1"/>
              <a:t>Uygulama</a:t>
            </a:r>
            <a:r>
              <a:rPr lang="en-US" dirty="0"/>
              <a:t> </a:t>
            </a:r>
            <a:r>
              <a:rPr lang="en-US" dirty="0" err="1"/>
              <a:t>bu</a:t>
            </a:r>
            <a:r>
              <a:rPr lang="en-US" dirty="0"/>
              <a:t> </a:t>
            </a:r>
            <a:r>
              <a:rPr lang="en-US" dirty="0" err="1"/>
              <a:t>katmandan</a:t>
            </a:r>
            <a:r>
              <a:rPr lang="en-US" dirty="0"/>
              <a:t> </a:t>
            </a:r>
            <a:r>
              <a:rPr lang="en-US" dirty="0" err="1"/>
              <a:t>beslenerek</a:t>
            </a:r>
            <a:r>
              <a:rPr lang="en-US" dirty="0"/>
              <a:t> </a:t>
            </a:r>
            <a:r>
              <a:rPr lang="en-US" dirty="0" err="1"/>
              <a:t>iş</a:t>
            </a:r>
            <a:r>
              <a:rPr lang="en-US" dirty="0"/>
              <a:t> </a:t>
            </a:r>
            <a:r>
              <a:rPr lang="en-US" dirty="0" err="1"/>
              <a:t>süreçlerini</a:t>
            </a:r>
            <a:r>
              <a:rPr lang="en-US" dirty="0"/>
              <a:t> </a:t>
            </a:r>
            <a:r>
              <a:rPr lang="en-US" dirty="0" err="1"/>
              <a:t>yönetir</a:t>
            </a:r>
            <a:r>
              <a:rPr lang="en-US" dirty="0"/>
              <a:t>.</a:t>
            </a:r>
          </a:p>
        </p:txBody>
      </p:sp>
    </p:spTree>
    <p:extLst>
      <p:ext uri="{BB962C8B-B14F-4D97-AF65-F5344CB8AC3E}">
        <p14:creationId xmlns:p14="http://schemas.microsoft.com/office/powerpoint/2010/main" val="16456957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B3A0C-BBE0-400B-9A46-3A28CB661B0D}"/>
              </a:ext>
            </a:extLst>
          </p:cNvPr>
          <p:cNvSpPr>
            <a:spLocks noGrp="1"/>
          </p:cNvSpPr>
          <p:nvPr>
            <p:ph type="title"/>
          </p:nvPr>
        </p:nvSpPr>
        <p:spPr/>
        <p:txBody>
          <a:bodyPr/>
          <a:lstStyle/>
          <a:p>
            <a:r>
              <a:rPr lang="en-US" dirty="0">
                <a:solidFill>
                  <a:schemeClr val="accent2">
                    <a:lumMod val="75000"/>
                  </a:schemeClr>
                </a:solidFill>
              </a:rPr>
              <a:t>Application Layer</a:t>
            </a:r>
          </a:p>
        </p:txBody>
      </p:sp>
      <p:sp>
        <p:nvSpPr>
          <p:cNvPr id="3" name="Content Placeholder 2">
            <a:extLst>
              <a:ext uri="{FF2B5EF4-FFF2-40B4-BE49-F238E27FC236}">
                <a16:creationId xmlns:a16="http://schemas.microsoft.com/office/drawing/2014/main" id="{534A308F-97AE-4A48-8AA1-3984555C4687}"/>
              </a:ext>
            </a:extLst>
          </p:cNvPr>
          <p:cNvSpPr>
            <a:spLocks noGrp="1"/>
          </p:cNvSpPr>
          <p:nvPr>
            <p:ph idx="1"/>
          </p:nvPr>
        </p:nvSpPr>
        <p:spPr/>
        <p:txBody>
          <a:bodyPr vert="horz" lIns="91440" tIns="45720" rIns="91440" bIns="45720" rtlCol="0" anchor="t">
            <a:normAutofit/>
          </a:bodyPr>
          <a:lstStyle/>
          <a:p>
            <a:r>
              <a:rPr lang="en-US" dirty="0" err="1"/>
              <a:t>Sadece</a:t>
            </a:r>
            <a:r>
              <a:rPr lang="en-US" dirty="0"/>
              <a:t> Domain </a:t>
            </a:r>
            <a:r>
              <a:rPr lang="en-US" dirty="0" err="1"/>
              <a:t>katmanına</a:t>
            </a:r>
            <a:r>
              <a:rPr lang="en-US" dirty="0"/>
              <a:t> </a:t>
            </a:r>
            <a:r>
              <a:rPr lang="en-US" dirty="0" err="1"/>
              <a:t>bağımlıdır</a:t>
            </a:r>
            <a:r>
              <a:rPr lang="en-US" dirty="0"/>
              <a:t>.</a:t>
            </a:r>
          </a:p>
          <a:p>
            <a:r>
              <a:rPr lang="en-US" dirty="0"/>
              <a:t>Bu </a:t>
            </a:r>
            <a:r>
              <a:rPr lang="en-US" dirty="0" err="1"/>
              <a:t>katman</a:t>
            </a:r>
            <a:r>
              <a:rPr lang="en-US" dirty="0"/>
              <a:t> </a:t>
            </a:r>
            <a:r>
              <a:rPr lang="en-US" dirty="0" err="1"/>
              <a:t>uygulamanın</a:t>
            </a:r>
            <a:r>
              <a:rPr lang="en-US" dirty="0"/>
              <a:t> client </a:t>
            </a:r>
            <a:r>
              <a:rPr lang="en-US" dirty="0" err="1"/>
              <a:t>ile</a:t>
            </a:r>
            <a:r>
              <a:rPr lang="en-US" dirty="0"/>
              <a:t> </a:t>
            </a:r>
            <a:r>
              <a:rPr lang="en-US" dirty="0" err="1"/>
              <a:t>nasıl</a:t>
            </a:r>
            <a:r>
              <a:rPr lang="en-US" dirty="0"/>
              <a:t> </a:t>
            </a:r>
            <a:r>
              <a:rPr lang="en-US" dirty="0" err="1"/>
              <a:t>bir</a:t>
            </a:r>
            <a:r>
              <a:rPr lang="en-US" dirty="0"/>
              <a:t> </a:t>
            </a:r>
            <a:r>
              <a:rPr lang="en-US" dirty="0" err="1"/>
              <a:t>etkileşime</a:t>
            </a:r>
            <a:r>
              <a:rPr lang="en-US" dirty="0"/>
              <a:t> </a:t>
            </a:r>
            <a:r>
              <a:rPr lang="en-US" dirty="0" err="1"/>
              <a:t>gireceğini</a:t>
            </a:r>
            <a:r>
              <a:rPr lang="en-US" dirty="0"/>
              <a:t> </a:t>
            </a:r>
            <a:r>
              <a:rPr lang="en-US" dirty="0" err="1"/>
              <a:t>koordine</a:t>
            </a:r>
            <a:r>
              <a:rPr lang="en-US" dirty="0"/>
              <a:t> </a:t>
            </a:r>
            <a:r>
              <a:rPr lang="en-US" dirty="0" err="1"/>
              <a:t>eden</a:t>
            </a:r>
            <a:r>
              <a:rPr lang="en-US" dirty="0"/>
              <a:t> </a:t>
            </a:r>
            <a:r>
              <a:rPr lang="en-US" dirty="0" err="1"/>
              <a:t>katmandır</a:t>
            </a:r>
            <a:r>
              <a:rPr lang="en-US" dirty="0"/>
              <a:t>.</a:t>
            </a:r>
          </a:p>
          <a:p>
            <a:r>
              <a:rPr lang="en-US" dirty="0" err="1"/>
              <a:t>Soyut</a:t>
            </a:r>
            <a:r>
              <a:rPr lang="en-US" dirty="0"/>
              <a:t> </a:t>
            </a:r>
            <a:r>
              <a:rPr lang="en-US" dirty="0" err="1"/>
              <a:t>Implementasyonlara</a:t>
            </a:r>
            <a:r>
              <a:rPr lang="en-US" dirty="0"/>
              <a:t> </a:t>
            </a:r>
            <a:r>
              <a:rPr lang="en-US" dirty="0" err="1"/>
              <a:t>yer</a:t>
            </a:r>
            <a:r>
              <a:rPr lang="en-US" dirty="0"/>
              <a:t> </a:t>
            </a:r>
            <a:r>
              <a:rPr lang="en-US" dirty="0" err="1"/>
              <a:t>verilir</a:t>
            </a:r>
            <a:r>
              <a:rPr lang="en-US" dirty="0"/>
              <a:t>. </a:t>
            </a:r>
            <a:r>
              <a:rPr lang="en-US" dirty="0" err="1"/>
              <a:t>Sadece</a:t>
            </a:r>
            <a:r>
              <a:rPr lang="en-US" dirty="0"/>
              <a:t> </a:t>
            </a:r>
            <a:r>
              <a:rPr lang="en-US" dirty="0" err="1"/>
              <a:t>görevi</a:t>
            </a:r>
            <a:r>
              <a:rPr lang="en-US" dirty="0"/>
              <a:t> </a:t>
            </a:r>
            <a:r>
              <a:rPr lang="en-US" dirty="0" err="1"/>
              <a:t>işin</a:t>
            </a:r>
            <a:r>
              <a:rPr lang="en-US" dirty="0"/>
              <a:t> </a:t>
            </a:r>
            <a:r>
              <a:rPr lang="en-US" dirty="0" err="1"/>
              <a:t>nasıl</a:t>
            </a:r>
            <a:r>
              <a:rPr lang="en-US" dirty="0"/>
              <a:t> organize </a:t>
            </a:r>
            <a:r>
              <a:rPr lang="en-US" dirty="0" err="1"/>
              <a:t>edileceğidir</a:t>
            </a:r>
            <a:r>
              <a:rPr lang="en-US" dirty="0"/>
              <a:t>.</a:t>
            </a:r>
          </a:p>
          <a:p>
            <a:r>
              <a:rPr lang="en-US" dirty="0" err="1"/>
              <a:t>Herhangi</a:t>
            </a:r>
            <a:r>
              <a:rPr lang="en-US" dirty="0"/>
              <a:t> </a:t>
            </a:r>
            <a:r>
              <a:rPr lang="en-US" dirty="0" err="1"/>
              <a:t>bir</a:t>
            </a:r>
            <a:r>
              <a:rPr lang="en-US" dirty="0"/>
              <a:t> Logic </a:t>
            </a:r>
            <a:r>
              <a:rPr lang="en-US" dirty="0" err="1"/>
              <a:t>barındırmaz</a:t>
            </a:r>
            <a:r>
              <a:rPr lang="en-US" dirty="0"/>
              <a:t>. </a:t>
            </a:r>
          </a:p>
        </p:txBody>
      </p:sp>
    </p:spTree>
    <p:extLst>
      <p:ext uri="{BB962C8B-B14F-4D97-AF65-F5344CB8AC3E}">
        <p14:creationId xmlns:p14="http://schemas.microsoft.com/office/powerpoint/2010/main" val="14800066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0208-3956-472A-99D4-C3570864E9B6}"/>
              </a:ext>
            </a:extLst>
          </p:cNvPr>
          <p:cNvSpPr>
            <a:spLocks noGrp="1"/>
          </p:cNvSpPr>
          <p:nvPr>
            <p:ph type="title"/>
          </p:nvPr>
        </p:nvSpPr>
        <p:spPr/>
        <p:txBody>
          <a:bodyPr/>
          <a:lstStyle/>
          <a:p>
            <a:r>
              <a:rPr lang="en-US" dirty="0">
                <a:solidFill>
                  <a:schemeClr val="accent2">
                    <a:lumMod val="75000"/>
                  </a:schemeClr>
                </a:solidFill>
              </a:rPr>
              <a:t>Infrastructure Layer</a:t>
            </a:r>
          </a:p>
        </p:txBody>
      </p:sp>
      <p:sp>
        <p:nvSpPr>
          <p:cNvPr id="3" name="Content Placeholder 2">
            <a:extLst>
              <a:ext uri="{FF2B5EF4-FFF2-40B4-BE49-F238E27FC236}">
                <a16:creationId xmlns:a16="http://schemas.microsoft.com/office/drawing/2014/main" id="{70C9A09A-18D4-49B4-BFDB-6E42E7D0601C}"/>
              </a:ext>
            </a:extLst>
          </p:cNvPr>
          <p:cNvSpPr>
            <a:spLocks noGrp="1"/>
          </p:cNvSpPr>
          <p:nvPr>
            <p:ph idx="1"/>
          </p:nvPr>
        </p:nvSpPr>
        <p:spPr/>
        <p:txBody>
          <a:bodyPr vert="horz" lIns="91440" tIns="45720" rIns="91440" bIns="45720" rtlCol="0" anchor="t">
            <a:normAutofit/>
          </a:bodyPr>
          <a:lstStyle/>
          <a:p>
            <a:r>
              <a:rPr lang="en-US" dirty="0" err="1"/>
              <a:t>Teknoloji</a:t>
            </a:r>
            <a:r>
              <a:rPr lang="en-US" dirty="0"/>
              <a:t> </a:t>
            </a:r>
            <a:r>
              <a:rPr lang="en-US" dirty="0" err="1"/>
              <a:t>Değişikliklerinden</a:t>
            </a:r>
            <a:r>
              <a:rPr lang="en-US" dirty="0"/>
              <a:t> </a:t>
            </a:r>
            <a:r>
              <a:rPr lang="en-US" dirty="0" err="1"/>
              <a:t>en</a:t>
            </a:r>
            <a:r>
              <a:rPr lang="en-US" dirty="0"/>
              <a:t> </a:t>
            </a:r>
            <a:r>
              <a:rPr lang="en-US" dirty="0" err="1"/>
              <a:t>çok</a:t>
            </a:r>
            <a:r>
              <a:rPr lang="en-US" dirty="0"/>
              <a:t> </a:t>
            </a:r>
            <a:r>
              <a:rPr lang="en-US" dirty="0" err="1"/>
              <a:t>etkilenen</a:t>
            </a:r>
            <a:r>
              <a:rPr lang="en-US" dirty="0"/>
              <a:t> </a:t>
            </a:r>
            <a:r>
              <a:rPr lang="en-US" dirty="0" err="1"/>
              <a:t>katmandır</a:t>
            </a:r>
            <a:r>
              <a:rPr lang="en-US" dirty="0"/>
              <a:t>.</a:t>
            </a:r>
          </a:p>
          <a:p>
            <a:r>
              <a:rPr lang="en-US" dirty="0" err="1"/>
              <a:t>Sadece</a:t>
            </a:r>
            <a:r>
              <a:rPr lang="en-US" dirty="0"/>
              <a:t> </a:t>
            </a:r>
            <a:r>
              <a:rPr lang="en-US" dirty="0" err="1"/>
              <a:t>Altyapı</a:t>
            </a:r>
            <a:r>
              <a:rPr lang="en-US" dirty="0"/>
              <a:t> </a:t>
            </a:r>
            <a:r>
              <a:rPr lang="en-US" dirty="0" err="1"/>
              <a:t>implementasyonlu</a:t>
            </a:r>
            <a:r>
              <a:rPr lang="en-US" dirty="0"/>
              <a:t> </a:t>
            </a:r>
            <a:r>
              <a:rPr lang="en-US" dirty="0" err="1"/>
              <a:t>ile</a:t>
            </a:r>
            <a:r>
              <a:rPr lang="en-US" dirty="0"/>
              <a:t> </a:t>
            </a:r>
            <a:r>
              <a:rPr lang="en-US" dirty="0" err="1"/>
              <a:t>ilgilenir</a:t>
            </a:r>
            <a:r>
              <a:rPr lang="en-US" dirty="0"/>
              <a:t>.</a:t>
            </a:r>
          </a:p>
          <a:p>
            <a:r>
              <a:rPr lang="en-US" dirty="0" err="1"/>
              <a:t>Database,Storage,SMS</a:t>
            </a:r>
            <a:r>
              <a:rPr lang="en-US" dirty="0"/>
              <a:t>, Notification, Email vs </a:t>
            </a:r>
            <a:r>
              <a:rPr lang="en-US" dirty="0" err="1"/>
              <a:t>gibi</a:t>
            </a:r>
            <a:r>
              <a:rPr lang="en-US" dirty="0"/>
              <a:t> </a:t>
            </a:r>
            <a:r>
              <a:rPr lang="en-US" dirty="0" err="1"/>
              <a:t>altyapı</a:t>
            </a:r>
            <a:r>
              <a:rPr lang="en-US" dirty="0"/>
              <a:t> </a:t>
            </a:r>
            <a:r>
              <a:rPr lang="en-US" dirty="0" err="1"/>
              <a:t>servislerini</a:t>
            </a:r>
            <a:r>
              <a:rPr lang="en-US" dirty="0"/>
              <a:t> </a:t>
            </a:r>
            <a:r>
              <a:rPr lang="en-US" dirty="0" err="1"/>
              <a:t>barındırır</a:t>
            </a:r>
            <a:r>
              <a:rPr lang="en-US" dirty="0"/>
              <a:t>.</a:t>
            </a:r>
          </a:p>
          <a:p>
            <a:r>
              <a:rPr lang="en-US" dirty="0"/>
              <a:t>Application </a:t>
            </a:r>
            <a:r>
              <a:rPr lang="en-US" dirty="0" err="1"/>
              <a:t>Layerdan</a:t>
            </a:r>
            <a:r>
              <a:rPr lang="en-US" dirty="0"/>
              <a:t> </a:t>
            </a:r>
            <a:r>
              <a:rPr lang="en-US" dirty="0" err="1"/>
              <a:t>çağırılarak</a:t>
            </a:r>
            <a:r>
              <a:rPr lang="en-US" dirty="0"/>
              <a:t> </a:t>
            </a:r>
            <a:r>
              <a:rPr lang="en-US" dirty="0" err="1"/>
              <a:t>uygulamayada</a:t>
            </a:r>
            <a:r>
              <a:rPr lang="en-US" dirty="0"/>
              <a:t> </a:t>
            </a:r>
            <a:r>
              <a:rPr lang="en-US" dirty="0" err="1"/>
              <a:t>kullanılır</a:t>
            </a:r>
            <a:r>
              <a:rPr lang="en-US" dirty="0"/>
              <a:t>.</a:t>
            </a:r>
          </a:p>
          <a:p>
            <a:r>
              <a:rPr lang="en-US" dirty="0"/>
              <a:t>Domain </a:t>
            </a:r>
            <a:r>
              <a:rPr lang="en-US" dirty="0" err="1"/>
              <a:t>katmanında</a:t>
            </a:r>
            <a:r>
              <a:rPr lang="en-US" dirty="0"/>
              <a:t> </a:t>
            </a:r>
            <a:r>
              <a:rPr lang="en-US" dirty="0" err="1"/>
              <a:t>kullanılmamalıdır</a:t>
            </a:r>
            <a:r>
              <a:rPr lang="en-US" dirty="0"/>
              <a:t>.</a:t>
            </a:r>
          </a:p>
          <a:p>
            <a:endParaRPr lang="en-US" dirty="0"/>
          </a:p>
        </p:txBody>
      </p:sp>
    </p:spTree>
    <p:extLst>
      <p:ext uri="{BB962C8B-B14F-4D97-AF65-F5344CB8AC3E}">
        <p14:creationId xmlns:p14="http://schemas.microsoft.com/office/powerpoint/2010/main" val="35722702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F0880-05D1-4002-B469-D22D42FD978F}"/>
              </a:ext>
            </a:extLst>
          </p:cNvPr>
          <p:cNvSpPr>
            <a:spLocks noGrp="1"/>
          </p:cNvSpPr>
          <p:nvPr>
            <p:ph type="title"/>
          </p:nvPr>
        </p:nvSpPr>
        <p:spPr/>
        <p:txBody>
          <a:bodyPr/>
          <a:lstStyle/>
          <a:p>
            <a:r>
              <a:rPr lang="en-US" dirty="0">
                <a:solidFill>
                  <a:schemeClr val="accent2">
                    <a:lumMod val="75000"/>
                  </a:schemeClr>
                </a:solidFill>
                <a:ea typeface="+mj-lt"/>
                <a:cs typeface="+mj-lt"/>
              </a:rPr>
              <a:t>Presentation Layer</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5B1B0219-00FC-4982-A2DA-41C9B7CF936F}"/>
              </a:ext>
            </a:extLst>
          </p:cNvPr>
          <p:cNvSpPr>
            <a:spLocks noGrp="1"/>
          </p:cNvSpPr>
          <p:nvPr>
            <p:ph idx="1"/>
          </p:nvPr>
        </p:nvSpPr>
        <p:spPr/>
        <p:txBody>
          <a:bodyPr vert="horz" lIns="91440" tIns="45720" rIns="91440" bIns="45720" rtlCol="0" anchor="t">
            <a:normAutofit/>
          </a:bodyPr>
          <a:lstStyle/>
          <a:p>
            <a:r>
              <a:rPr lang="en-US" dirty="0"/>
              <a:t>Bu </a:t>
            </a:r>
            <a:r>
              <a:rPr lang="en-US" dirty="0" err="1"/>
              <a:t>katman</a:t>
            </a:r>
            <a:r>
              <a:rPr lang="en-US" dirty="0"/>
              <a:t> </a:t>
            </a:r>
            <a:r>
              <a:rPr lang="en-US" dirty="0" err="1"/>
              <a:t>kullanıcının</a:t>
            </a:r>
            <a:r>
              <a:rPr lang="en-US" dirty="0"/>
              <a:t> </a:t>
            </a:r>
            <a:r>
              <a:rPr lang="en-US" dirty="0" err="1"/>
              <a:t>uygulama</a:t>
            </a:r>
            <a:r>
              <a:rPr lang="en-US" dirty="0"/>
              <a:t> </a:t>
            </a:r>
            <a:r>
              <a:rPr lang="en-US" dirty="0" err="1"/>
              <a:t>ile</a:t>
            </a:r>
            <a:r>
              <a:rPr lang="en-US" dirty="0"/>
              <a:t> </a:t>
            </a:r>
            <a:r>
              <a:rPr lang="en-US" dirty="0" err="1"/>
              <a:t>etkileşime</a:t>
            </a:r>
            <a:r>
              <a:rPr lang="en-US" dirty="0"/>
              <a:t> </a:t>
            </a:r>
            <a:r>
              <a:rPr lang="en-US" dirty="0" err="1"/>
              <a:t>geçtiği</a:t>
            </a:r>
            <a:r>
              <a:rPr lang="en-US" dirty="0"/>
              <a:t> </a:t>
            </a:r>
            <a:r>
              <a:rPr lang="en-US" dirty="0" err="1"/>
              <a:t>katmandır</a:t>
            </a:r>
            <a:r>
              <a:rPr lang="en-US" dirty="0"/>
              <a:t>. </a:t>
            </a:r>
          </a:p>
          <a:p>
            <a:r>
              <a:rPr lang="en-US" dirty="0" err="1"/>
              <a:t>Kullanılan</a:t>
            </a:r>
            <a:r>
              <a:rPr lang="en-US" dirty="0"/>
              <a:t> </a:t>
            </a:r>
            <a:r>
              <a:rPr lang="en-US" dirty="0" err="1"/>
              <a:t>teknolojilere</a:t>
            </a:r>
            <a:r>
              <a:rPr lang="en-US" dirty="0"/>
              <a:t> </a:t>
            </a:r>
            <a:r>
              <a:rPr lang="en-US" dirty="0" err="1"/>
              <a:t>göre</a:t>
            </a:r>
            <a:r>
              <a:rPr lang="en-US" dirty="0"/>
              <a:t> </a:t>
            </a:r>
            <a:r>
              <a:rPr lang="en-US" dirty="0" err="1"/>
              <a:t>farklı</a:t>
            </a:r>
            <a:r>
              <a:rPr lang="en-US" dirty="0"/>
              <a:t> </a:t>
            </a:r>
            <a:r>
              <a:rPr lang="en-US" dirty="0" err="1"/>
              <a:t>uygulama</a:t>
            </a:r>
            <a:r>
              <a:rPr lang="en-US" dirty="0"/>
              <a:t> </a:t>
            </a:r>
            <a:r>
              <a:rPr lang="en-US" dirty="0" err="1"/>
              <a:t>implementasyonları</a:t>
            </a:r>
            <a:r>
              <a:rPr lang="en-US" dirty="0"/>
              <a:t> </a:t>
            </a:r>
            <a:r>
              <a:rPr lang="en-US" dirty="0" err="1"/>
              <a:t>bulunur</a:t>
            </a:r>
            <a:r>
              <a:rPr lang="en-US" dirty="0"/>
              <a:t>. (</a:t>
            </a:r>
            <a:r>
              <a:rPr lang="en-US" dirty="0" err="1"/>
              <a:t>Console,Form</a:t>
            </a:r>
            <a:r>
              <a:rPr lang="en-US" dirty="0"/>
              <a:t>, API, Web App)</a:t>
            </a:r>
          </a:p>
          <a:p>
            <a:r>
              <a:rPr lang="en-US" dirty="0" err="1"/>
              <a:t>Hiç</a:t>
            </a:r>
            <a:r>
              <a:rPr lang="en-US" dirty="0"/>
              <a:t> </a:t>
            </a:r>
            <a:r>
              <a:rPr lang="en-US" dirty="0" err="1"/>
              <a:t>bir</a:t>
            </a:r>
            <a:r>
              <a:rPr lang="en-US" dirty="0"/>
              <a:t> </a:t>
            </a:r>
            <a:r>
              <a:rPr lang="en-US" dirty="0" err="1"/>
              <a:t>katman</a:t>
            </a:r>
            <a:r>
              <a:rPr lang="en-US" dirty="0"/>
              <a:t> </a:t>
            </a:r>
            <a:r>
              <a:rPr lang="en-US" dirty="0" err="1"/>
              <a:t>bu</a:t>
            </a:r>
            <a:r>
              <a:rPr lang="en-US" dirty="0"/>
              <a:t> </a:t>
            </a:r>
            <a:r>
              <a:rPr lang="en-US" dirty="0" err="1"/>
              <a:t>katmana</a:t>
            </a:r>
            <a:r>
              <a:rPr lang="en-US" dirty="0"/>
              <a:t> </a:t>
            </a:r>
            <a:r>
              <a:rPr lang="en-US" dirty="0" err="1"/>
              <a:t>bağımlı</a:t>
            </a:r>
            <a:r>
              <a:rPr lang="en-US" dirty="0"/>
              <a:t> </a:t>
            </a:r>
            <a:r>
              <a:rPr lang="en-US" dirty="0" err="1"/>
              <a:t>olamaz</a:t>
            </a:r>
            <a:r>
              <a:rPr lang="en-US" dirty="0"/>
              <a:t>.</a:t>
            </a:r>
          </a:p>
          <a:p>
            <a:r>
              <a:rPr lang="en-US" dirty="0" err="1"/>
              <a:t>Diğer</a:t>
            </a:r>
            <a:r>
              <a:rPr lang="en-US" dirty="0"/>
              <a:t> </a:t>
            </a:r>
            <a:r>
              <a:rPr lang="en-US" dirty="0" err="1"/>
              <a:t>Tüm</a:t>
            </a:r>
            <a:r>
              <a:rPr lang="en-US" dirty="0"/>
              <a:t> </a:t>
            </a:r>
            <a:r>
              <a:rPr lang="en-US" dirty="0" err="1"/>
              <a:t>katmanları</a:t>
            </a:r>
            <a:r>
              <a:rPr lang="en-US" dirty="0"/>
              <a:t> </a:t>
            </a:r>
            <a:r>
              <a:rPr lang="en-US" dirty="0" err="1"/>
              <a:t>referans</a:t>
            </a:r>
            <a:r>
              <a:rPr lang="en-US" dirty="0"/>
              <a:t> </a:t>
            </a:r>
            <a:r>
              <a:rPr lang="en-US" dirty="0" err="1"/>
              <a:t>alabilir</a:t>
            </a:r>
            <a:r>
              <a:rPr lang="en-US" dirty="0"/>
              <a:t>.</a:t>
            </a:r>
          </a:p>
        </p:txBody>
      </p:sp>
    </p:spTree>
    <p:extLst>
      <p:ext uri="{BB962C8B-B14F-4D97-AF65-F5344CB8AC3E}">
        <p14:creationId xmlns:p14="http://schemas.microsoft.com/office/powerpoint/2010/main" val="21239076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C5B2C-5537-4E3B-95CE-310DCD8A2DF5}"/>
              </a:ext>
            </a:extLst>
          </p:cNvPr>
          <p:cNvSpPr>
            <a:spLocks noGrp="1"/>
          </p:cNvSpPr>
          <p:nvPr>
            <p:ph type="title"/>
          </p:nvPr>
        </p:nvSpPr>
        <p:spPr/>
        <p:txBody>
          <a:bodyPr/>
          <a:lstStyle/>
          <a:p>
            <a:r>
              <a:rPr lang="en-US" dirty="0">
                <a:solidFill>
                  <a:schemeClr val="accent2">
                    <a:lumMod val="75000"/>
                  </a:schemeClr>
                </a:solidFill>
              </a:rPr>
              <a:t>Domain Driven Design (DDD)</a:t>
            </a:r>
          </a:p>
        </p:txBody>
      </p:sp>
      <p:sp>
        <p:nvSpPr>
          <p:cNvPr id="3" name="Content Placeholder 2">
            <a:extLst>
              <a:ext uri="{FF2B5EF4-FFF2-40B4-BE49-F238E27FC236}">
                <a16:creationId xmlns:a16="http://schemas.microsoft.com/office/drawing/2014/main" id="{1376B39C-338F-4EA8-8BF0-0E6A126A5CA7}"/>
              </a:ext>
            </a:extLst>
          </p:cNvPr>
          <p:cNvSpPr>
            <a:spLocks noGrp="1"/>
          </p:cNvSpPr>
          <p:nvPr>
            <p:ph idx="1"/>
          </p:nvPr>
        </p:nvSpPr>
        <p:spPr/>
        <p:txBody>
          <a:bodyPr vert="horz" lIns="91440" tIns="45720" rIns="91440" bIns="45720" rtlCol="0" anchor="t">
            <a:normAutofit/>
          </a:bodyPr>
          <a:lstStyle/>
          <a:p>
            <a:r>
              <a:rPr lang="en-US" dirty="0" err="1"/>
              <a:t>Yazılım</a:t>
            </a:r>
            <a:r>
              <a:rPr lang="en-US" dirty="0"/>
              <a:t> </a:t>
            </a:r>
            <a:r>
              <a:rPr lang="en-US" dirty="0" err="1"/>
              <a:t>projelerindeki</a:t>
            </a:r>
            <a:r>
              <a:rPr lang="en-US" dirty="0"/>
              <a:t> </a:t>
            </a:r>
            <a:r>
              <a:rPr lang="en-US" dirty="0" err="1"/>
              <a:t>karmaşık</a:t>
            </a:r>
            <a:r>
              <a:rPr lang="en-US" dirty="0"/>
              <a:t> </a:t>
            </a:r>
            <a:r>
              <a:rPr lang="en-US" dirty="0" err="1"/>
              <a:t>iş</a:t>
            </a:r>
            <a:r>
              <a:rPr lang="en-US" dirty="0"/>
              <a:t> </a:t>
            </a:r>
            <a:r>
              <a:rPr lang="en-US" dirty="0" err="1"/>
              <a:t>süreçlerini</a:t>
            </a:r>
            <a:r>
              <a:rPr lang="en-US" dirty="0"/>
              <a:t> </a:t>
            </a:r>
            <a:r>
              <a:rPr lang="en-US" dirty="0" err="1"/>
              <a:t>yönetmek</a:t>
            </a:r>
            <a:r>
              <a:rPr lang="en-US" dirty="0"/>
              <a:t> </a:t>
            </a:r>
            <a:r>
              <a:rPr lang="en-US" dirty="0" err="1"/>
              <a:t>için</a:t>
            </a:r>
            <a:r>
              <a:rPr lang="en-US" dirty="0"/>
              <a:t> </a:t>
            </a:r>
            <a:r>
              <a:rPr lang="en-US" dirty="0" err="1"/>
              <a:t>geliştirilmiş</a:t>
            </a:r>
            <a:r>
              <a:rPr lang="en-US" dirty="0"/>
              <a:t> </a:t>
            </a:r>
            <a:r>
              <a:rPr lang="en-US" dirty="0" err="1"/>
              <a:t>bir</a:t>
            </a:r>
            <a:r>
              <a:rPr lang="en-US" dirty="0"/>
              <a:t> </a:t>
            </a:r>
            <a:r>
              <a:rPr lang="en-US" dirty="0" err="1"/>
              <a:t>uygulama</a:t>
            </a:r>
            <a:r>
              <a:rPr lang="en-US" dirty="0"/>
              <a:t> </a:t>
            </a:r>
            <a:r>
              <a:rPr lang="en-US" dirty="0" err="1"/>
              <a:t>geliştirme</a:t>
            </a:r>
            <a:r>
              <a:rPr lang="en-US" dirty="0"/>
              <a:t> </a:t>
            </a:r>
            <a:r>
              <a:rPr lang="en-US" dirty="0" err="1"/>
              <a:t>yaklaşımı</a:t>
            </a:r>
            <a:endParaRPr lang="en-US" dirty="0"/>
          </a:p>
          <a:p>
            <a:r>
              <a:rPr lang="en-US" dirty="0"/>
              <a:t>Domain de </a:t>
            </a:r>
            <a:r>
              <a:rPr lang="en-US" dirty="0" err="1"/>
              <a:t>uzamanlık</a:t>
            </a:r>
            <a:r>
              <a:rPr lang="en-US" dirty="0"/>
              <a:t> </a:t>
            </a:r>
            <a:r>
              <a:rPr lang="en-US" dirty="0" err="1"/>
              <a:t>gerektirir</a:t>
            </a:r>
            <a:endParaRPr lang="en-US" dirty="0"/>
          </a:p>
          <a:p>
            <a:r>
              <a:rPr lang="en-US" dirty="0"/>
              <a:t>Her </a:t>
            </a:r>
            <a:r>
              <a:rPr lang="en-US" dirty="0" err="1"/>
              <a:t>proje</a:t>
            </a:r>
            <a:r>
              <a:rPr lang="en-US" dirty="0"/>
              <a:t> </a:t>
            </a:r>
            <a:r>
              <a:rPr lang="en-US" dirty="0" err="1"/>
              <a:t>tipine</a:t>
            </a:r>
            <a:r>
              <a:rPr lang="en-US" dirty="0"/>
              <a:t> </a:t>
            </a:r>
            <a:r>
              <a:rPr lang="en-US" dirty="0" err="1"/>
              <a:t>uygun</a:t>
            </a:r>
            <a:r>
              <a:rPr lang="en-US" dirty="0"/>
              <a:t> </a:t>
            </a:r>
            <a:r>
              <a:rPr lang="en-US" dirty="0" err="1"/>
              <a:t>değildir</a:t>
            </a:r>
            <a:endParaRPr lang="en-US" dirty="0"/>
          </a:p>
          <a:p>
            <a:r>
              <a:rPr lang="en-US" dirty="0" err="1"/>
              <a:t>Karmaşık</a:t>
            </a:r>
            <a:r>
              <a:rPr lang="en-US" dirty="0"/>
              <a:t> </a:t>
            </a:r>
            <a:r>
              <a:rPr lang="en-US" dirty="0" err="1"/>
              <a:t>iş</a:t>
            </a:r>
            <a:r>
              <a:rPr lang="en-US" dirty="0"/>
              <a:t> </a:t>
            </a:r>
            <a:r>
              <a:rPr lang="en-US" dirty="0" err="1"/>
              <a:t>süreçlerinin</a:t>
            </a:r>
            <a:r>
              <a:rPr lang="en-US" dirty="0"/>
              <a:t> </a:t>
            </a:r>
            <a:r>
              <a:rPr lang="en-US" dirty="0" err="1"/>
              <a:t>sürdürülebilirliğini</a:t>
            </a:r>
            <a:r>
              <a:rPr lang="en-US" dirty="0"/>
              <a:t> </a:t>
            </a:r>
            <a:r>
              <a:rPr lang="en-US" dirty="0" err="1"/>
              <a:t>artırır</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357692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36159-2CEB-4B41-B04B-48CC385FAA7E}"/>
              </a:ext>
            </a:extLst>
          </p:cNvPr>
          <p:cNvSpPr>
            <a:spLocks noGrp="1"/>
          </p:cNvSpPr>
          <p:nvPr>
            <p:ph type="title"/>
          </p:nvPr>
        </p:nvSpPr>
        <p:spPr/>
        <p:txBody>
          <a:bodyPr/>
          <a:lstStyle/>
          <a:p>
            <a:r>
              <a:rPr lang="en-US" dirty="0">
                <a:solidFill>
                  <a:schemeClr val="accent2">
                    <a:lumMod val="75000"/>
                  </a:schemeClr>
                </a:solidFill>
              </a:rPr>
              <a:t>SOA </a:t>
            </a:r>
            <a:r>
              <a:rPr lang="en-US" dirty="0" err="1">
                <a:solidFill>
                  <a:schemeClr val="accent2">
                    <a:lumMod val="75000"/>
                  </a:schemeClr>
                </a:solidFill>
              </a:rPr>
              <a:t>Karakteristik</a:t>
            </a:r>
            <a:r>
              <a:rPr lang="en-US" dirty="0">
                <a:solidFill>
                  <a:schemeClr val="accent2">
                    <a:lumMod val="75000"/>
                  </a:schemeClr>
                </a:solidFill>
              </a:rPr>
              <a:t> </a:t>
            </a:r>
            <a:r>
              <a:rPr lang="en-US" dirty="0" err="1">
                <a:solidFill>
                  <a:schemeClr val="accent2">
                    <a:lumMod val="75000"/>
                  </a:schemeClr>
                </a:solidFill>
              </a:rPr>
              <a:t>Özellikleri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7133A290-3FB4-400A-84AA-41283A00A3E7}"/>
              </a:ext>
            </a:extLst>
          </p:cNvPr>
          <p:cNvSpPr>
            <a:spLocks noGrp="1"/>
          </p:cNvSpPr>
          <p:nvPr>
            <p:ph idx="1"/>
          </p:nvPr>
        </p:nvSpPr>
        <p:spPr/>
        <p:txBody>
          <a:bodyPr vert="horz" lIns="91440" tIns="45720" rIns="91440" bIns="45720" rtlCol="0" anchor="t">
            <a:normAutofit/>
          </a:bodyPr>
          <a:lstStyle/>
          <a:p>
            <a:r>
              <a:rPr lang="en-US" dirty="0">
                <a:solidFill>
                  <a:schemeClr val="accent2">
                    <a:lumMod val="75000"/>
                  </a:schemeClr>
                </a:solidFill>
                <a:ea typeface="+mn-lt"/>
                <a:cs typeface="+mn-lt"/>
              </a:rPr>
              <a:t> </a:t>
            </a:r>
            <a:r>
              <a:rPr lang="tr-TR" dirty="0">
                <a:solidFill>
                  <a:schemeClr val="accent2">
                    <a:lumMod val="75000"/>
                  </a:schemeClr>
                </a:solidFill>
                <a:ea typeface="+mn-lt"/>
                <a:cs typeface="+mn-lt"/>
              </a:rPr>
              <a:t>M</a:t>
            </a:r>
            <a:r>
              <a:rPr lang="en-US" dirty="0" err="1">
                <a:solidFill>
                  <a:schemeClr val="accent2">
                    <a:lumMod val="75000"/>
                  </a:schemeClr>
                </a:solidFill>
                <a:ea typeface="+mn-lt"/>
                <a:cs typeface="+mn-lt"/>
              </a:rPr>
              <a:t>anageability</a:t>
            </a:r>
            <a:r>
              <a:rPr lang="en-US" dirty="0">
                <a:solidFill>
                  <a:schemeClr val="accent2">
                    <a:lumMod val="75000"/>
                  </a:schemeClr>
                </a:solidFill>
                <a:ea typeface="+mn-lt"/>
                <a:cs typeface="+mn-lt"/>
              </a:rPr>
              <a:t> </a:t>
            </a:r>
            <a:r>
              <a:rPr lang="en-US" dirty="0">
                <a:ea typeface="+mn-lt"/>
                <a:cs typeface="+mn-lt"/>
              </a:rPr>
              <a:t>(</a:t>
            </a:r>
            <a:r>
              <a:rPr lang="en-US" dirty="0" err="1">
                <a:ea typeface="+mn-lt"/>
                <a:cs typeface="+mn-lt"/>
              </a:rPr>
              <a:t>yönetilebilirlik</a:t>
            </a:r>
            <a:r>
              <a:rPr lang="en-US" dirty="0">
                <a:ea typeface="+mn-lt"/>
                <a:cs typeface="+mn-lt"/>
              </a:rPr>
              <a:t>), </a:t>
            </a:r>
          </a:p>
          <a:p>
            <a:r>
              <a:rPr lang="en-US" dirty="0">
                <a:ea typeface="+mn-lt"/>
                <a:cs typeface="+mn-lt"/>
              </a:rPr>
              <a:t> </a:t>
            </a:r>
            <a:r>
              <a:rPr lang="en-US" dirty="0">
                <a:solidFill>
                  <a:schemeClr val="accent2">
                    <a:lumMod val="75000"/>
                  </a:schemeClr>
                </a:solidFill>
                <a:ea typeface="+mn-lt"/>
                <a:cs typeface="+mn-lt"/>
              </a:rPr>
              <a:t>Maintenance </a:t>
            </a:r>
            <a:r>
              <a:rPr lang="en-US" dirty="0">
                <a:ea typeface="+mn-lt"/>
                <a:cs typeface="+mn-lt"/>
              </a:rPr>
              <a:t>(</a:t>
            </a:r>
            <a:r>
              <a:rPr lang="en-US" dirty="0" err="1">
                <a:ea typeface="+mn-lt"/>
                <a:cs typeface="+mn-lt"/>
              </a:rPr>
              <a:t>bakım</a:t>
            </a:r>
            <a:r>
              <a:rPr lang="en-US" dirty="0">
                <a:ea typeface="+mn-lt"/>
                <a:cs typeface="+mn-lt"/>
              </a:rPr>
              <a:t>) </a:t>
            </a:r>
          </a:p>
          <a:p>
            <a:r>
              <a:rPr lang="en-US" dirty="0">
                <a:ea typeface="+mn-lt"/>
                <a:cs typeface="+mn-lt"/>
              </a:rPr>
              <a:t> </a:t>
            </a:r>
            <a:r>
              <a:rPr lang="en-US" dirty="0">
                <a:solidFill>
                  <a:schemeClr val="accent2">
                    <a:lumMod val="75000"/>
                  </a:schemeClr>
                </a:solidFill>
                <a:ea typeface="+mn-lt"/>
                <a:cs typeface="+mn-lt"/>
              </a:rPr>
              <a:t>Interoperability </a:t>
            </a:r>
            <a:r>
              <a:rPr lang="en-US" dirty="0">
                <a:ea typeface="+mn-lt"/>
                <a:cs typeface="+mn-lt"/>
              </a:rPr>
              <a:t>(</a:t>
            </a:r>
            <a:r>
              <a:rPr lang="en-US" dirty="0" err="1">
                <a:ea typeface="+mn-lt"/>
                <a:cs typeface="+mn-lt"/>
              </a:rPr>
              <a:t>birlikte</a:t>
            </a:r>
            <a:r>
              <a:rPr lang="en-US" dirty="0">
                <a:ea typeface="+mn-lt"/>
                <a:cs typeface="+mn-lt"/>
              </a:rPr>
              <a:t> </a:t>
            </a:r>
            <a:r>
              <a:rPr lang="en-US" dirty="0" err="1">
                <a:ea typeface="+mn-lt"/>
                <a:cs typeface="+mn-lt"/>
              </a:rPr>
              <a:t>çalışabilirlik</a:t>
            </a:r>
            <a:r>
              <a:rPr lang="en-US" dirty="0">
                <a:ea typeface="+mn-lt"/>
                <a:cs typeface="+mn-lt"/>
              </a:rPr>
              <a:t>) </a:t>
            </a:r>
            <a:endParaRPr lang="en-US" dirty="0"/>
          </a:p>
        </p:txBody>
      </p:sp>
    </p:spTree>
    <p:extLst>
      <p:ext uri="{BB962C8B-B14F-4D97-AF65-F5344CB8AC3E}">
        <p14:creationId xmlns:p14="http://schemas.microsoft.com/office/powerpoint/2010/main" val="794890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E5E55-7D28-4BF1-96A9-A6AA58D38261}"/>
              </a:ext>
            </a:extLst>
          </p:cNvPr>
          <p:cNvSpPr>
            <a:spLocks noGrp="1"/>
          </p:cNvSpPr>
          <p:nvPr>
            <p:ph type="title"/>
          </p:nvPr>
        </p:nvSpPr>
        <p:spPr/>
        <p:txBody>
          <a:bodyPr/>
          <a:lstStyle/>
          <a:p>
            <a:r>
              <a:rPr lang="en-US" dirty="0">
                <a:solidFill>
                  <a:schemeClr val="accent2">
                    <a:lumMod val="75000"/>
                  </a:schemeClr>
                </a:solidFill>
              </a:rPr>
              <a:t>Ubiquitous Language (</a:t>
            </a:r>
            <a:r>
              <a:rPr lang="en-US" dirty="0" err="1">
                <a:solidFill>
                  <a:schemeClr val="accent2">
                    <a:lumMod val="75000"/>
                  </a:schemeClr>
                </a:solidFill>
              </a:rPr>
              <a:t>Ortak</a:t>
            </a:r>
            <a:r>
              <a:rPr lang="en-US" dirty="0">
                <a:solidFill>
                  <a:schemeClr val="accent2">
                    <a:lumMod val="75000"/>
                  </a:schemeClr>
                </a:solidFill>
              </a:rPr>
              <a:t> Dil)</a:t>
            </a:r>
          </a:p>
        </p:txBody>
      </p:sp>
      <p:sp>
        <p:nvSpPr>
          <p:cNvPr id="3" name="Content Placeholder 2">
            <a:extLst>
              <a:ext uri="{FF2B5EF4-FFF2-40B4-BE49-F238E27FC236}">
                <a16:creationId xmlns:a16="http://schemas.microsoft.com/office/drawing/2014/main" id="{1CC85F53-88E3-4CCB-8C22-26BC977A3287}"/>
              </a:ext>
            </a:extLst>
          </p:cNvPr>
          <p:cNvSpPr>
            <a:spLocks noGrp="1"/>
          </p:cNvSpPr>
          <p:nvPr>
            <p:ph idx="1"/>
          </p:nvPr>
        </p:nvSpPr>
        <p:spPr/>
        <p:txBody>
          <a:bodyPr vert="horz" lIns="91440" tIns="45720" rIns="91440" bIns="45720" rtlCol="0" anchor="t">
            <a:normAutofit/>
          </a:bodyPr>
          <a:lstStyle/>
          <a:p>
            <a:r>
              <a:rPr lang="en-US" dirty="0" err="1"/>
              <a:t>Uygulamayı</a:t>
            </a:r>
            <a:r>
              <a:rPr lang="en-US" dirty="0"/>
              <a:t> </a:t>
            </a:r>
            <a:r>
              <a:rPr lang="en-US" dirty="0" err="1"/>
              <a:t>geliştirecek</a:t>
            </a:r>
            <a:r>
              <a:rPr lang="en-US" dirty="0"/>
              <a:t> </a:t>
            </a:r>
            <a:r>
              <a:rPr lang="en-US" dirty="0" err="1"/>
              <a:t>takım</a:t>
            </a:r>
            <a:r>
              <a:rPr lang="en-US" dirty="0"/>
              <a:t> </a:t>
            </a:r>
            <a:r>
              <a:rPr lang="en-US" dirty="0" err="1"/>
              <a:t>ile</a:t>
            </a:r>
            <a:r>
              <a:rPr lang="en-US" dirty="0"/>
              <a:t> </a:t>
            </a:r>
            <a:r>
              <a:rPr lang="en-US" dirty="0" err="1"/>
              <a:t>uygulamanın</a:t>
            </a:r>
            <a:r>
              <a:rPr lang="en-US" dirty="0"/>
              <a:t> domain </a:t>
            </a:r>
            <a:r>
              <a:rPr lang="en-US" dirty="0" err="1"/>
              <a:t>hakkında</a:t>
            </a:r>
            <a:r>
              <a:rPr lang="en-US" dirty="0"/>
              <a:t> </a:t>
            </a:r>
            <a:r>
              <a:rPr lang="en-US" dirty="0" err="1"/>
              <a:t>bilgi</a:t>
            </a:r>
            <a:r>
              <a:rPr lang="en-US" dirty="0"/>
              <a:t>, </a:t>
            </a:r>
            <a:r>
              <a:rPr lang="en-US" dirty="0" err="1"/>
              <a:t>tecrübeye</a:t>
            </a:r>
            <a:r>
              <a:rPr lang="en-US" dirty="0"/>
              <a:t> </a:t>
            </a:r>
            <a:r>
              <a:rPr lang="en-US" dirty="0" err="1"/>
              <a:t>sahip</a:t>
            </a:r>
            <a:r>
              <a:rPr lang="en-US" dirty="0"/>
              <a:t> </a:t>
            </a:r>
            <a:r>
              <a:rPr lang="en-US" dirty="0" err="1"/>
              <a:t>kişiler</a:t>
            </a:r>
            <a:r>
              <a:rPr lang="en-US" dirty="0"/>
              <a:t> </a:t>
            </a:r>
            <a:r>
              <a:rPr lang="en-US" dirty="0" err="1"/>
              <a:t>arasında</a:t>
            </a:r>
            <a:r>
              <a:rPr lang="en-US" dirty="0"/>
              <a:t> </a:t>
            </a:r>
            <a:r>
              <a:rPr lang="en-US" dirty="0" err="1"/>
              <a:t>ortak</a:t>
            </a:r>
            <a:r>
              <a:rPr lang="en-US" dirty="0"/>
              <a:t> </a:t>
            </a:r>
            <a:r>
              <a:rPr lang="en-US" dirty="0" err="1"/>
              <a:t>bir</a:t>
            </a:r>
            <a:r>
              <a:rPr lang="en-US" dirty="0"/>
              <a:t> </a:t>
            </a:r>
            <a:r>
              <a:rPr lang="en-US" dirty="0" err="1"/>
              <a:t>dil</a:t>
            </a:r>
            <a:r>
              <a:rPr lang="en-US" dirty="0"/>
              <a:t> </a:t>
            </a:r>
            <a:r>
              <a:rPr lang="en-US" dirty="0" err="1"/>
              <a:t>oluşturulmaldır</a:t>
            </a:r>
            <a:r>
              <a:rPr lang="en-US" dirty="0"/>
              <a:t>.</a:t>
            </a:r>
          </a:p>
        </p:txBody>
      </p:sp>
      <p:sp>
        <p:nvSpPr>
          <p:cNvPr id="4" name="Rectangle: Rounded Corners 3">
            <a:extLst>
              <a:ext uri="{FF2B5EF4-FFF2-40B4-BE49-F238E27FC236}">
                <a16:creationId xmlns:a16="http://schemas.microsoft.com/office/drawing/2014/main" id="{E54BE75E-CEA7-4F9B-90AF-7CDA96FA8878}"/>
              </a:ext>
            </a:extLst>
          </p:cNvPr>
          <p:cNvSpPr/>
          <p:nvPr/>
        </p:nvSpPr>
        <p:spPr>
          <a:xfrm>
            <a:off x="1180069" y="3393988"/>
            <a:ext cx="1915296" cy="144162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Domain </a:t>
            </a:r>
            <a:endParaRPr lang="en-US"/>
          </a:p>
          <a:p>
            <a:pPr algn="ctr"/>
            <a:r>
              <a:rPr lang="en-US" dirty="0"/>
              <a:t>Expert</a:t>
            </a:r>
          </a:p>
        </p:txBody>
      </p:sp>
      <p:sp>
        <p:nvSpPr>
          <p:cNvPr id="5" name="Rectangle: Rounded Corners 4">
            <a:extLst>
              <a:ext uri="{FF2B5EF4-FFF2-40B4-BE49-F238E27FC236}">
                <a16:creationId xmlns:a16="http://schemas.microsoft.com/office/drawing/2014/main" id="{7B90947E-FF07-48FE-AF2F-8CB36693E32A}"/>
              </a:ext>
            </a:extLst>
          </p:cNvPr>
          <p:cNvSpPr/>
          <p:nvPr/>
        </p:nvSpPr>
        <p:spPr>
          <a:xfrm>
            <a:off x="8419069" y="3424880"/>
            <a:ext cx="1915296" cy="1441621"/>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Development</a:t>
            </a:r>
          </a:p>
          <a:p>
            <a:pPr algn="ctr"/>
            <a:r>
              <a:rPr lang="en-US" dirty="0"/>
              <a:t>Teams</a:t>
            </a:r>
          </a:p>
        </p:txBody>
      </p:sp>
      <p:sp>
        <p:nvSpPr>
          <p:cNvPr id="6" name="Arrow: Left-Right 5">
            <a:extLst>
              <a:ext uri="{FF2B5EF4-FFF2-40B4-BE49-F238E27FC236}">
                <a16:creationId xmlns:a16="http://schemas.microsoft.com/office/drawing/2014/main" id="{AD36AF5D-C0DD-490C-B335-88A31EE12591}"/>
              </a:ext>
            </a:extLst>
          </p:cNvPr>
          <p:cNvSpPr/>
          <p:nvPr/>
        </p:nvSpPr>
        <p:spPr>
          <a:xfrm>
            <a:off x="3561041" y="3751748"/>
            <a:ext cx="4366053" cy="937053"/>
          </a:xfrm>
          <a:prstGeom prst="lef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Ubiquitous Language</a:t>
            </a:r>
          </a:p>
        </p:txBody>
      </p:sp>
    </p:spTree>
    <p:extLst>
      <p:ext uri="{BB962C8B-B14F-4D97-AF65-F5344CB8AC3E}">
        <p14:creationId xmlns:p14="http://schemas.microsoft.com/office/powerpoint/2010/main" val="15851287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0F99-9AA2-4763-9DF0-EF77EEA5B4C1}"/>
              </a:ext>
            </a:extLst>
          </p:cNvPr>
          <p:cNvSpPr>
            <a:spLocks noGrp="1"/>
          </p:cNvSpPr>
          <p:nvPr>
            <p:ph type="title"/>
          </p:nvPr>
        </p:nvSpPr>
        <p:spPr/>
        <p:txBody>
          <a:bodyPr/>
          <a:lstStyle/>
          <a:p>
            <a:r>
              <a:rPr lang="en-US" dirty="0">
                <a:solidFill>
                  <a:schemeClr val="accent2">
                    <a:lumMod val="75000"/>
                  </a:schemeClr>
                </a:solidFill>
              </a:rPr>
              <a:t>Bounded Context (</a:t>
            </a:r>
            <a:r>
              <a:rPr lang="en-US" dirty="0" err="1">
                <a:solidFill>
                  <a:schemeClr val="accent2">
                    <a:lumMod val="75000"/>
                  </a:schemeClr>
                </a:solidFill>
              </a:rPr>
              <a:t>Sınırlı</a:t>
            </a:r>
            <a:r>
              <a:rPr lang="en-US" dirty="0">
                <a:solidFill>
                  <a:schemeClr val="accent2">
                    <a:lumMod val="75000"/>
                  </a:schemeClr>
                </a:solidFill>
              </a:rPr>
              <a:t> </a:t>
            </a:r>
            <a:r>
              <a:rPr lang="en-US" dirty="0" err="1">
                <a:solidFill>
                  <a:schemeClr val="accent2">
                    <a:lumMod val="75000"/>
                  </a:schemeClr>
                </a:solidFill>
              </a:rPr>
              <a:t>Bağlam</a:t>
            </a:r>
            <a:r>
              <a:rPr lang="en-US" dirty="0">
                <a:solidFill>
                  <a:schemeClr val="accent2">
                    <a:lumMod val="75000"/>
                  </a:schemeClr>
                </a:solidFill>
              </a:rPr>
              <a:t>)</a:t>
            </a:r>
          </a:p>
        </p:txBody>
      </p:sp>
      <p:sp>
        <p:nvSpPr>
          <p:cNvPr id="3" name="Content Placeholder 2">
            <a:extLst>
              <a:ext uri="{FF2B5EF4-FFF2-40B4-BE49-F238E27FC236}">
                <a16:creationId xmlns:a16="http://schemas.microsoft.com/office/drawing/2014/main" id="{EBCD578A-CE6F-43B9-9FAB-E18F5AF5FB0B}"/>
              </a:ext>
            </a:extLst>
          </p:cNvPr>
          <p:cNvSpPr>
            <a:spLocks noGrp="1"/>
          </p:cNvSpPr>
          <p:nvPr>
            <p:ph idx="1"/>
          </p:nvPr>
        </p:nvSpPr>
        <p:spPr/>
        <p:txBody>
          <a:bodyPr vert="horz" lIns="91440" tIns="45720" rIns="91440" bIns="45720" rtlCol="0" anchor="t">
            <a:normAutofit/>
          </a:bodyPr>
          <a:lstStyle/>
          <a:p>
            <a:pPr marL="0" indent="0">
              <a:buNone/>
            </a:pPr>
            <a:r>
              <a:rPr lang="en-US" dirty="0"/>
              <a:t>Core Domaine </a:t>
            </a:r>
            <a:r>
              <a:rPr lang="en-US" dirty="0" err="1"/>
              <a:t>bağlı</a:t>
            </a:r>
            <a:r>
              <a:rPr lang="en-US" dirty="0"/>
              <a:t> </a:t>
            </a:r>
            <a:r>
              <a:rPr lang="en-US" dirty="0" err="1"/>
              <a:t>birbiri</a:t>
            </a:r>
            <a:r>
              <a:rPr lang="en-US" dirty="0"/>
              <a:t> </a:t>
            </a:r>
            <a:r>
              <a:rPr lang="en-US" dirty="0" err="1"/>
              <a:t>ile</a:t>
            </a:r>
            <a:r>
              <a:rPr lang="en-US" dirty="0"/>
              <a:t> </a:t>
            </a:r>
            <a:r>
              <a:rPr lang="en-US" dirty="0" err="1"/>
              <a:t>ilişkili</a:t>
            </a:r>
            <a:r>
              <a:rPr lang="en-US" dirty="0"/>
              <a:t> her </a:t>
            </a:r>
            <a:r>
              <a:rPr lang="en-US" dirty="0" err="1"/>
              <a:t>bir</a:t>
            </a:r>
            <a:r>
              <a:rPr lang="en-US" dirty="0"/>
              <a:t> sub-</a:t>
            </a:r>
            <a:r>
              <a:rPr lang="en-US" dirty="0" err="1"/>
              <a:t>domaine</a:t>
            </a:r>
            <a:r>
              <a:rPr lang="en-US" dirty="0"/>
              <a:t> bounded context </a:t>
            </a:r>
            <a:r>
              <a:rPr lang="en-US" dirty="0" err="1"/>
              <a:t>diyoruz</a:t>
            </a:r>
            <a:r>
              <a:rPr lang="en-US" dirty="0"/>
              <a:t>.</a:t>
            </a:r>
            <a:endParaRPr lang="en-US"/>
          </a:p>
          <a:p>
            <a:endParaRPr lang="en-US" dirty="0"/>
          </a:p>
        </p:txBody>
      </p:sp>
      <p:sp>
        <p:nvSpPr>
          <p:cNvPr id="4" name="Oval 3">
            <a:extLst>
              <a:ext uri="{FF2B5EF4-FFF2-40B4-BE49-F238E27FC236}">
                <a16:creationId xmlns:a16="http://schemas.microsoft.com/office/drawing/2014/main" id="{9E6059B0-A417-4992-908B-C877A76E3CBC}"/>
              </a:ext>
            </a:extLst>
          </p:cNvPr>
          <p:cNvSpPr/>
          <p:nvPr/>
        </p:nvSpPr>
        <p:spPr>
          <a:xfrm>
            <a:off x="3575050" y="2664883"/>
            <a:ext cx="4466166" cy="385233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ECOMMERCE</a:t>
            </a:r>
            <a:br>
              <a:rPr lang="en-US" b="1" dirty="0"/>
            </a:br>
            <a:r>
              <a:rPr lang="en-US" b="1" dirty="0"/>
              <a:t>DOMAIN</a:t>
            </a:r>
          </a:p>
        </p:txBody>
      </p:sp>
      <p:sp>
        <p:nvSpPr>
          <p:cNvPr id="5" name="Oval 4">
            <a:extLst>
              <a:ext uri="{FF2B5EF4-FFF2-40B4-BE49-F238E27FC236}">
                <a16:creationId xmlns:a16="http://schemas.microsoft.com/office/drawing/2014/main" id="{F1073BF3-5D38-4F0F-A0DF-D92CE6760F4F}"/>
              </a:ext>
            </a:extLst>
          </p:cNvPr>
          <p:cNvSpPr/>
          <p:nvPr/>
        </p:nvSpPr>
        <p:spPr>
          <a:xfrm>
            <a:off x="3622675" y="3876675"/>
            <a:ext cx="1153582" cy="10583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Customer Module</a:t>
            </a:r>
          </a:p>
        </p:txBody>
      </p:sp>
      <p:sp>
        <p:nvSpPr>
          <p:cNvPr id="6" name="Oval 5">
            <a:extLst>
              <a:ext uri="{FF2B5EF4-FFF2-40B4-BE49-F238E27FC236}">
                <a16:creationId xmlns:a16="http://schemas.microsoft.com/office/drawing/2014/main" id="{E7B3A691-9F34-4CAE-9AFF-41C9DC5D850A}"/>
              </a:ext>
            </a:extLst>
          </p:cNvPr>
          <p:cNvSpPr/>
          <p:nvPr/>
        </p:nvSpPr>
        <p:spPr>
          <a:xfrm>
            <a:off x="5125508" y="3231091"/>
            <a:ext cx="1153582" cy="10583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rPr>
              <a:t>Stock</a:t>
            </a:r>
            <a:endParaRPr lang="en-US">
              <a:solidFill>
                <a:schemeClr val="tx1"/>
              </a:solidFill>
            </a:endParaRPr>
          </a:p>
          <a:p>
            <a:pPr algn="ctr"/>
            <a:r>
              <a:rPr lang="en-US" sz="1000" dirty="0">
                <a:solidFill>
                  <a:schemeClr val="tx1"/>
                </a:solidFill>
              </a:rPr>
              <a:t> Module</a:t>
            </a:r>
            <a:endParaRPr lang="en-US" dirty="0">
              <a:solidFill>
                <a:schemeClr val="tx1"/>
              </a:solidFill>
            </a:endParaRPr>
          </a:p>
        </p:txBody>
      </p:sp>
      <p:sp>
        <p:nvSpPr>
          <p:cNvPr id="7" name="Oval 6">
            <a:extLst>
              <a:ext uri="{FF2B5EF4-FFF2-40B4-BE49-F238E27FC236}">
                <a16:creationId xmlns:a16="http://schemas.microsoft.com/office/drawing/2014/main" id="{112A6E06-2843-415B-B7DB-99508B6DCD76}"/>
              </a:ext>
            </a:extLst>
          </p:cNvPr>
          <p:cNvSpPr/>
          <p:nvPr/>
        </p:nvSpPr>
        <p:spPr>
          <a:xfrm>
            <a:off x="5189007" y="4935007"/>
            <a:ext cx="1153582" cy="10583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rPr>
              <a:t>Payment Module</a:t>
            </a:r>
          </a:p>
        </p:txBody>
      </p:sp>
      <p:sp>
        <p:nvSpPr>
          <p:cNvPr id="8" name="Oval 7">
            <a:extLst>
              <a:ext uri="{FF2B5EF4-FFF2-40B4-BE49-F238E27FC236}">
                <a16:creationId xmlns:a16="http://schemas.microsoft.com/office/drawing/2014/main" id="{BF4E1F0D-7F60-4532-BBB2-6BF53A05DFBB}"/>
              </a:ext>
            </a:extLst>
          </p:cNvPr>
          <p:cNvSpPr/>
          <p:nvPr/>
        </p:nvSpPr>
        <p:spPr>
          <a:xfrm>
            <a:off x="6649507" y="3961339"/>
            <a:ext cx="1153582" cy="10583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000" dirty="0">
                <a:solidFill>
                  <a:schemeClr val="tx1"/>
                </a:solidFill>
              </a:rPr>
              <a:t>Product Catalog Module</a:t>
            </a:r>
            <a:endParaRPr lang="en-US" dirty="0">
              <a:solidFill>
                <a:schemeClr val="tx1"/>
              </a:solidFill>
            </a:endParaRPr>
          </a:p>
        </p:txBody>
      </p:sp>
      <p:sp>
        <p:nvSpPr>
          <p:cNvPr id="9" name="Arrow: Curved Up 8">
            <a:extLst>
              <a:ext uri="{FF2B5EF4-FFF2-40B4-BE49-F238E27FC236}">
                <a16:creationId xmlns:a16="http://schemas.microsoft.com/office/drawing/2014/main" id="{C1EBA4A7-E78A-41FA-908F-1CEEF03C3ABA}"/>
              </a:ext>
            </a:extLst>
          </p:cNvPr>
          <p:cNvSpPr/>
          <p:nvPr/>
        </p:nvSpPr>
        <p:spPr>
          <a:xfrm rot="1860000">
            <a:off x="4080340" y="5264573"/>
            <a:ext cx="1090083" cy="529167"/>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Curved Up 9">
            <a:extLst>
              <a:ext uri="{FF2B5EF4-FFF2-40B4-BE49-F238E27FC236}">
                <a16:creationId xmlns:a16="http://schemas.microsoft.com/office/drawing/2014/main" id="{8E1BE61A-59F8-4834-B4DB-6B13FC911AAB}"/>
              </a:ext>
            </a:extLst>
          </p:cNvPr>
          <p:cNvSpPr/>
          <p:nvPr/>
        </p:nvSpPr>
        <p:spPr>
          <a:xfrm rot="-2340000">
            <a:off x="6429839" y="5264572"/>
            <a:ext cx="1090083" cy="529167"/>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Curved Up 10">
            <a:extLst>
              <a:ext uri="{FF2B5EF4-FFF2-40B4-BE49-F238E27FC236}">
                <a16:creationId xmlns:a16="http://schemas.microsoft.com/office/drawing/2014/main" id="{FB5C0E8D-5F26-45ED-8982-3C1FD3A687B8}"/>
              </a:ext>
            </a:extLst>
          </p:cNvPr>
          <p:cNvSpPr/>
          <p:nvPr/>
        </p:nvSpPr>
        <p:spPr>
          <a:xfrm rot="7980000">
            <a:off x="4228507" y="3221989"/>
            <a:ext cx="1090083" cy="529167"/>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urved Up 11">
            <a:extLst>
              <a:ext uri="{FF2B5EF4-FFF2-40B4-BE49-F238E27FC236}">
                <a16:creationId xmlns:a16="http://schemas.microsoft.com/office/drawing/2014/main" id="{68D1B293-0DB6-42AF-AD4A-D1A75A24364A}"/>
              </a:ext>
            </a:extLst>
          </p:cNvPr>
          <p:cNvSpPr/>
          <p:nvPr/>
        </p:nvSpPr>
        <p:spPr>
          <a:xfrm rot="12480000">
            <a:off x="6207589" y="3221988"/>
            <a:ext cx="1090083" cy="529167"/>
          </a:xfrm>
          <a:prstGeom prst="curvedUp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a:extLst>
              <a:ext uri="{FF2B5EF4-FFF2-40B4-BE49-F238E27FC236}">
                <a16:creationId xmlns:a16="http://schemas.microsoft.com/office/drawing/2014/main" id="{25E934A5-EA63-4163-AB97-518AEBDEAA00}"/>
              </a:ext>
            </a:extLst>
          </p:cNvPr>
          <p:cNvSpPr/>
          <p:nvPr/>
        </p:nvSpPr>
        <p:spPr>
          <a:xfrm>
            <a:off x="8623299" y="2834216"/>
            <a:ext cx="1957916" cy="1206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1</a:t>
            </a:r>
          </a:p>
        </p:txBody>
      </p:sp>
      <p:sp>
        <p:nvSpPr>
          <p:cNvPr id="14" name="Rectangle 13">
            <a:extLst>
              <a:ext uri="{FF2B5EF4-FFF2-40B4-BE49-F238E27FC236}">
                <a16:creationId xmlns:a16="http://schemas.microsoft.com/office/drawing/2014/main" id="{FB0A45B3-49FD-4330-AB67-1AD01EEB9277}"/>
              </a:ext>
            </a:extLst>
          </p:cNvPr>
          <p:cNvSpPr/>
          <p:nvPr/>
        </p:nvSpPr>
        <p:spPr>
          <a:xfrm>
            <a:off x="8316382" y="4972049"/>
            <a:ext cx="1957916" cy="1206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TEAM 2</a:t>
            </a:r>
          </a:p>
        </p:txBody>
      </p:sp>
      <p:sp>
        <p:nvSpPr>
          <p:cNvPr id="15" name="Rectangle 14">
            <a:extLst>
              <a:ext uri="{FF2B5EF4-FFF2-40B4-BE49-F238E27FC236}">
                <a16:creationId xmlns:a16="http://schemas.microsoft.com/office/drawing/2014/main" id="{99A95232-BD2A-442F-90C6-2BB6A01AA161}"/>
              </a:ext>
            </a:extLst>
          </p:cNvPr>
          <p:cNvSpPr/>
          <p:nvPr/>
        </p:nvSpPr>
        <p:spPr>
          <a:xfrm>
            <a:off x="833965" y="3088216"/>
            <a:ext cx="1957916" cy="1206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TEAM 3</a:t>
            </a:r>
          </a:p>
        </p:txBody>
      </p:sp>
      <p:sp>
        <p:nvSpPr>
          <p:cNvPr id="16" name="Rectangle 15">
            <a:extLst>
              <a:ext uri="{FF2B5EF4-FFF2-40B4-BE49-F238E27FC236}">
                <a16:creationId xmlns:a16="http://schemas.microsoft.com/office/drawing/2014/main" id="{5E6D86DC-6D29-495A-A359-6D7369B5B640}"/>
              </a:ext>
            </a:extLst>
          </p:cNvPr>
          <p:cNvSpPr/>
          <p:nvPr/>
        </p:nvSpPr>
        <p:spPr>
          <a:xfrm>
            <a:off x="1267881" y="4855632"/>
            <a:ext cx="1957916" cy="12065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TEAM 4</a:t>
            </a:r>
          </a:p>
        </p:txBody>
      </p:sp>
    </p:spTree>
    <p:extLst>
      <p:ext uri="{BB962C8B-B14F-4D97-AF65-F5344CB8AC3E}">
        <p14:creationId xmlns:p14="http://schemas.microsoft.com/office/powerpoint/2010/main" val="36369461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87F9-9771-403A-9056-F2B091C52DF2}"/>
              </a:ext>
            </a:extLst>
          </p:cNvPr>
          <p:cNvSpPr>
            <a:spLocks noGrp="1"/>
          </p:cNvSpPr>
          <p:nvPr>
            <p:ph type="title"/>
          </p:nvPr>
        </p:nvSpPr>
        <p:spPr/>
        <p:txBody>
          <a:bodyPr/>
          <a:lstStyle/>
          <a:p>
            <a:r>
              <a:rPr lang="en-US" dirty="0">
                <a:solidFill>
                  <a:schemeClr val="accent2">
                    <a:lumMod val="75000"/>
                  </a:schemeClr>
                </a:solidFill>
              </a:rPr>
              <a:t>Bounded Context </a:t>
            </a:r>
            <a:r>
              <a:rPr lang="en-US" dirty="0" err="1">
                <a:solidFill>
                  <a:schemeClr val="accent2">
                    <a:lumMod val="75000"/>
                  </a:schemeClr>
                </a:solidFill>
              </a:rPr>
              <a:t>İzolasyon</a:t>
            </a:r>
            <a:r>
              <a:rPr lang="en-US" dirty="0">
                <a:solidFill>
                  <a:schemeClr val="accent2">
                    <a:lumMod val="75000"/>
                  </a:schemeClr>
                </a:solidFill>
              </a:rPr>
              <a:t> </a:t>
            </a:r>
            <a:r>
              <a:rPr lang="en-US" dirty="0" err="1">
                <a:solidFill>
                  <a:schemeClr val="accent2">
                    <a:lumMod val="75000"/>
                  </a:schemeClr>
                </a:solidFill>
              </a:rPr>
              <a:t>Seviyeleri</a:t>
            </a:r>
            <a:endParaRPr lang="en-US" dirty="0">
              <a:solidFill>
                <a:schemeClr val="accent2">
                  <a:lumMod val="75000"/>
                </a:schemeClr>
              </a:solidFill>
            </a:endParaRPr>
          </a:p>
        </p:txBody>
      </p:sp>
      <p:sp>
        <p:nvSpPr>
          <p:cNvPr id="3" name="Content Placeholder 2">
            <a:extLst>
              <a:ext uri="{FF2B5EF4-FFF2-40B4-BE49-F238E27FC236}">
                <a16:creationId xmlns:a16="http://schemas.microsoft.com/office/drawing/2014/main" id="{6766D244-97EB-4E56-BBC5-E5630732E206}"/>
              </a:ext>
            </a:extLst>
          </p:cNvPr>
          <p:cNvSpPr>
            <a:spLocks noGrp="1"/>
          </p:cNvSpPr>
          <p:nvPr>
            <p:ph idx="1"/>
          </p:nvPr>
        </p:nvSpPr>
        <p:spPr/>
        <p:txBody>
          <a:bodyPr vert="horz" lIns="91440" tIns="45720" rIns="91440" bIns="45720" rtlCol="0" anchor="t">
            <a:normAutofit/>
          </a:bodyPr>
          <a:lstStyle/>
          <a:p>
            <a:r>
              <a:rPr lang="en-US" dirty="0"/>
              <a:t>1.Seviye </a:t>
            </a:r>
            <a:r>
              <a:rPr lang="en-US" dirty="0">
                <a:solidFill>
                  <a:schemeClr val="accent2">
                    <a:lumMod val="75000"/>
                  </a:schemeClr>
                </a:solidFill>
              </a:rPr>
              <a:t>(Folder Based)</a:t>
            </a:r>
          </a:p>
          <a:p>
            <a:r>
              <a:rPr lang="en-US" dirty="0"/>
              <a:t>2.Seviye </a:t>
            </a:r>
            <a:r>
              <a:rPr lang="en-US" dirty="0">
                <a:solidFill>
                  <a:schemeClr val="accent2">
                    <a:lumMod val="75000"/>
                  </a:schemeClr>
                </a:solidFill>
              </a:rPr>
              <a:t>(Class Lib Based) </a:t>
            </a:r>
          </a:p>
          <a:p>
            <a:r>
              <a:rPr lang="en-US" dirty="0"/>
              <a:t>3.Seviye (</a:t>
            </a:r>
            <a:r>
              <a:rPr lang="en-US" dirty="0">
                <a:solidFill>
                  <a:schemeClr val="accent2">
                    <a:lumMod val="75000"/>
                  </a:schemeClr>
                </a:solidFill>
              </a:rPr>
              <a:t>Microservice Based)</a:t>
            </a:r>
          </a:p>
          <a:p>
            <a:endParaRPr lang="en-US" dirty="0"/>
          </a:p>
          <a:p>
            <a:pPr marL="0" indent="0">
              <a:buNone/>
            </a:pPr>
            <a:r>
              <a:rPr lang="en-US" dirty="0" err="1"/>
              <a:t>Birbirleri</a:t>
            </a:r>
            <a:r>
              <a:rPr lang="en-US" dirty="0"/>
              <a:t> </a:t>
            </a:r>
            <a:r>
              <a:rPr lang="en-US" dirty="0" err="1"/>
              <a:t>ile</a:t>
            </a:r>
            <a:r>
              <a:rPr lang="en-US" dirty="0"/>
              <a:t> </a:t>
            </a:r>
            <a:r>
              <a:rPr lang="en-US" dirty="0" err="1"/>
              <a:t>alakalı</a:t>
            </a:r>
            <a:r>
              <a:rPr lang="en-US" dirty="0"/>
              <a:t> </a:t>
            </a:r>
            <a:r>
              <a:rPr lang="en-US" dirty="0" err="1"/>
              <a:t>gördüğümüz</a:t>
            </a:r>
            <a:r>
              <a:rPr lang="en-US" dirty="0"/>
              <a:t>, </a:t>
            </a:r>
            <a:r>
              <a:rPr lang="en-US" dirty="0" err="1"/>
              <a:t>çok</a:t>
            </a:r>
            <a:r>
              <a:rPr lang="en-US" dirty="0"/>
              <a:t> </a:t>
            </a:r>
            <a:r>
              <a:rPr lang="en-US" dirty="0" err="1"/>
              <a:t>ilişkisi</a:t>
            </a:r>
            <a:r>
              <a:rPr lang="en-US" dirty="0"/>
              <a:t> </a:t>
            </a:r>
            <a:r>
              <a:rPr lang="en-US" dirty="0" err="1"/>
              <a:t>olduğunu</a:t>
            </a:r>
            <a:r>
              <a:rPr lang="en-US" dirty="0"/>
              <a:t> </a:t>
            </a:r>
            <a:r>
              <a:rPr lang="en-US" dirty="0" err="1"/>
              <a:t>düşündüğünüz</a:t>
            </a:r>
            <a:r>
              <a:rPr lang="en-US" dirty="0"/>
              <a:t> </a:t>
            </a:r>
            <a:r>
              <a:rPr lang="en-US" b="1" dirty="0">
                <a:solidFill>
                  <a:schemeClr val="accent2">
                    <a:lumMod val="75000"/>
                  </a:schemeClr>
                </a:solidFill>
              </a:rPr>
              <a:t>bounded </a:t>
            </a:r>
            <a:r>
              <a:rPr lang="en-US" b="1" dirty="0" err="1">
                <a:solidFill>
                  <a:schemeClr val="accent2">
                    <a:lumMod val="75000"/>
                  </a:schemeClr>
                </a:solidFill>
              </a:rPr>
              <a:t>contextleri</a:t>
            </a:r>
            <a:r>
              <a:rPr lang="en-US" dirty="0"/>
              <a:t> </a:t>
            </a:r>
            <a:r>
              <a:rPr lang="en-US" dirty="0" err="1"/>
              <a:t>tek</a:t>
            </a:r>
            <a:r>
              <a:rPr lang="en-US" dirty="0"/>
              <a:t> microservice </a:t>
            </a:r>
            <a:r>
              <a:rPr lang="en-US" dirty="0" err="1"/>
              <a:t>yapabiliriz</a:t>
            </a:r>
            <a:r>
              <a:rPr lang="en-US" dirty="0"/>
              <a:t>.</a:t>
            </a:r>
          </a:p>
          <a:p>
            <a:endParaRPr lang="en-US" dirty="0"/>
          </a:p>
        </p:txBody>
      </p:sp>
    </p:spTree>
    <p:extLst>
      <p:ext uri="{BB962C8B-B14F-4D97-AF65-F5344CB8AC3E}">
        <p14:creationId xmlns:p14="http://schemas.microsoft.com/office/powerpoint/2010/main" val="31655130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95F7-F683-41A3-9964-0F528CA985AD}"/>
              </a:ext>
            </a:extLst>
          </p:cNvPr>
          <p:cNvSpPr>
            <a:spLocks noGrp="1"/>
          </p:cNvSpPr>
          <p:nvPr>
            <p:ph type="title"/>
          </p:nvPr>
        </p:nvSpPr>
        <p:spPr/>
        <p:txBody>
          <a:bodyPr/>
          <a:lstStyle/>
          <a:p>
            <a:r>
              <a:rPr lang="en-US" dirty="0">
                <a:solidFill>
                  <a:schemeClr val="accent2">
                    <a:lumMod val="75000"/>
                  </a:schemeClr>
                </a:solidFill>
              </a:rPr>
              <a:t>Bounded Context Architecture Structure</a:t>
            </a:r>
          </a:p>
        </p:txBody>
      </p:sp>
      <p:sp>
        <p:nvSpPr>
          <p:cNvPr id="3" name="Content Placeholder 2">
            <a:extLst>
              <a:ext uri="{FF2B5EF4-FFF2-40B4-BE49-F238E27FC236}">
                <a16:creationId xmlns:a16="http://schemas.microsoft.com/office/drawing/2014/main" id="{AF7D3ED1-99D1-4AF7-A748-5B404E4EDC21}"/>
              </a:ext>
            </a:extLst>
          </p:cNvPr>
          <p:cNvSpPr>
            <a:spLocks noGrp="1"/>
          </p:cNvSpPr>
          <p:nvPr>
            <p:ph idx="1"/>
          </p:nvPr>
        </p:nvSpPr>
        <p:spPr/>
        <p:txBody>
          <a:bodyPr vert="horz" lIns="91440" tIns="45720" rIns="91440" bIns="45720" rtlCol="0" anchor="t">
            <a:normAutofit/>
          </a:bodyPr>
          <a:lstStyle/>
          <a:p>
            <a:pPr marL="0" indent="0">
              <a:buNone/>
            </a:pPr>
            <a:r>
              <a:rPr lang="en-US" dirty="0">
                <a:solidFill>
                  <a:schemeClr val="accent2">
                    <a:lumMod val="75000"/>
                  </a:schemeClr>
                </a:solidFill>
              </a:rPr>
              <a:t>Onion Architecture</a:t>
            </a:r>
          </a:p>
          <a:p>
            <a:endParaRPr lang="en-US" dirty="0"/>
          </a:p>
        </p:txBody>
      </p:sp>
      <p:pic>
        <p:nvPicPr>
          <p:cNvPr id="4" name="Picture 4">
            <a:extLst>
              <a:ext uri="{FF2B5EF4-FFF2-40B4-BE49-F238E27FC236}">
                <a16:creationId xmlns:a16="http://schemas.microsoft.com/office/drawing/2014/main" id="{E8665007-C4AD-40EC-B419-80095D43273A}"/>
              </a:ext>
            </a:extLst>
          </p:cNvPr>
          <p:cNvPicPr>
            <a:picLocks noChangeAspect="1"/>
          </p:cNvPicPr>
          <p:nvPr/>
        </p:nvPicPr>
        <p:blipFill>
          <a:blip r:embed="rId3"/>
          <a:stretch>
            <a:fillRect/>
          </a:stretch>
        </p:blipFill>
        <p:spPr>
          <a:xfrm>
            <a:off x="3096919" y="2338066"/>
            <a:ext cx="4229569" cy="3414238"/>
          </a:xfrm>
          <a:prstGeom prst="rect">
            <a:avLst/>
          </a:prstGeom>
        </p:spPr>
      </p:pic>
    </p:spTree>
    <p:extLst>
      <p:ext uri="{BB962C8B-B14F-4D97-AF65-F5344CB8AC3E}">
        <p14:creationId xmlns:p14="http://schemas.microsoft.com/office/powerpoint/2010/main" val="2245124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B3EF-3E03-4045-B8DF-B169A6DA327B}"/>
              </a:ext>
            </a:extLst>
          </p:cNvPr>
          <p:cNvSpPr>
            <a:spLocks noGrp="1"/>
          </p:cNvSpPr>
          <p:nvPr>
            <p:ph type="title"/>
          </p:nvPr>
        </p:nvSpPr>
        <p:spPr/>
        <p:txBody>
          <a:bodyPr/>
          <a:lstStyle/>
          <a:p>
            <a:r>
              <a:rPr lang="en-US" dirty="0">
                <a:solidFill>
                  <a:schemeClr val="accent2">
                    <a:lumMod val="75000"/>
                  </a:schemeClr>
                </a:solidFill>
                <a:ea typeface="+mj-lt"/>
                <a:cs typeface="+mj-lt"/>
              </a:rPr>
              <a:t>Bounded Context Architecture Structure</a:t>
            </a:r>
          </a:p>
        </p:txBody>
      </p:sp>
      <p:sp>
        <p:nvSpPr>
          <p:cNvPr id="3" name="Content Placeholder 2">
            <a:extLst>
              <a:ext uri="{FF2B5EF4-FFF2-40B4-BE49-F238E27FC236}">
                <a16:creationId xmlns:a16="http://schemas.microsoft.com/office/drawing/2014/main" id="{BC3DF0B3-295D-4C79-8428-41801BFECFE3}"/>
              </a:ext>
            </a:extLst>
          </p:cNvPr>
          <p:cNvSpPr>
            <a:spLocks noGrp="1"/>
          </p:cNvSpPr>
          <p:nvPr>
            <p:ph idx="1"/>
          </p:nvPr>
        </p:nvSpPr>
        <p:spPr/>
        <p:txBody>
          <a:bodyPr vert="horz" lIns="91440" tIns="45720" rIns="91440" bIns="45720" rtlCol="0" anchor="t">
            <a:normAutofit lnSpcReduction="10000"/>
          </a:bodyPr>
          <a:lstStyle/>
          <a:p>
            <a:r>
              <a:rPr lang="en-US" dirty="0"/>
              <a:t>User Interface</a:t>
            </a:r>
          </a:p>
          <a:p>
            <a:r>
              <a:rPr lang="en-US" dirty="0"/>
              <a:t>Application Services</a:t>
            </a:r>
          </a:p>
          <a:p>
            <a:r>
              <a:rPr lang="en-US" dirty="0"/>
              <a:t>Infrastructure Services </a:t>
            </a:r>
          </a:p>
          <a:p>
            <a:r>
              <a:rPr lang="en-US" dirty="0"/>
              <a:t>Domain Services</a:t>
            </a:r>
          </a:p>
          <a:p>
            <a:r>
              <a:rPr lang="en-US" dirty="0"/>
              <a:t>Domain</a:t>
            </a:r>
          </a:p>
          <a:p>
            <a:pPr lvl="1"/>
            <a:r>
              <a:rPr lang="en-US" dirty="0"/>
              <a:t>Aggregates</a:t>
            </a:r>
          </a:p>
          <a:p>
            <a:pPr lvl="1"/>
            <a:r>
              <a:rPr lang="en-US" dirty="0"/>
              <a:t>Entities</a:t>
            </a:r>
          </a:p>
          <a:p>
            <a:pPr lvl="1"/>
            <a:r>
              <a:rPr lang="en-US" dirty="0"/>
              <a:t>Value Objects</a:t>
            </a:r>
          </a:p>
          <a:p>
            <a:pPr lvl="1"/>
            <a:r>
              <a:rPr lang="en-US" dirty="0"/>
              <a:t>Domain Events</a:t>
            </a:r>
          </a:p>
          <a:p>
            <a:pPr lvl="1"/>
            <a:endParaRPr lang="en-US" dirty="0"/>
          </a:p>
        </p:txBody>
      </p:sp>
    </p:spTree>
    <p:extLst>
      <p:ext uri="{BB962C8B-B14F-4D97-AF65-F5344CB8AC3E}">
        <p14:creationId xmlns:p14="http://schemas.microsoft.com/office/powerpoint/2010/main" val="31482201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DC43-ADC6-45D9-963A-92F4C1E423CD}"/>
              </a:ext>
            </a:extLst>
          </p:cNvPr>
          <p:cNvSpPr>
            <a:spLocks noGrp="1"/>
          </p:cNvSpPr>
          <p:nvPr>
            <p:ph type="title"/>
          </p:nvPr>
        </p:nvSpPr>
        <p:spPr/>
        <p:txBody>
          <a:bodyPr/>
          <a:lstStyle/>
          <a:p>
            <a:r>
              <a:rPr lang="en-US" dirty="0">
                <a:solidFill>
                  <a:schemeClr val="accent2">
                    <a:lumMod val="75000"/>
                  </a:schemeClr>
                </a:solidFill>
              </a:rPr>
              <a:t>Domain</a:t>
            </a:r>
          </a:p>
        </p:txBody>
      </p:sp>
      <p:sp>
        <p:nvSpPr>
          <p:cNvPr id="3" name="Content Placeholder 2">
            <a:extLst>
              <a:ext uri="{FF2B5EF4-FFF2-40B4-BE49-F238E27FC236}">
                <a16:creationId xmlns:a16="http://schemas.microsoft.com/office/drawing/2014/main" id="{E3DBF252-22A7-4D36-BF75-5A14BC6BAE18}"/>
              </a:ext>
            </a:extLst>
          </p:cNvPr>
          <p:cNvSpPr>
            <a:spLocks noGrp="1"/>
          </p:cNvSpPr>
          <p:nvPr>
            <p:ph idx="1"/>
          </p:nvPr>
        </p:nvSpPr>
        <p:spPr>
          <a:xfrm>
            <a:off x="838200" y="1825625"/>
            <a:ext cx="6395155" cy="3859742"/>
          </a:xfrm>
          <a:ln>
            <a:solidFill>
              <a:schemeClr val="bg1"/>
            </a:solidFill>
          </a:ln>
        </p:spPr>
        <p:txBody>
          <a:bodyPr vert="horz" lIns="91440" tIns="45720" rIns="91440" bIns="45720" rtlCol="0" anchor="t">
            <a:normAutofit/>
          </a:bodyPr>
          <a:lstStyle/>
          <a:p>
            <a:r>
              <a:rPr lang="en-US" sz="2400" dirty="0">
                <a:solidFill>
                  <a:schemeClr val="accent2">
                    <a:lumMod val="75000"/>
                  </a:schemeClr>
                </a:solidFill>
              </a:rPr>
              <a:t>Entities: </a:t>
            </a:r>
            <a:r>
              <a:rPr lang="en-US" sz="2400" dirty="0"/>
              <a:t> </a:t>
            </a:r>
            <a:r>
              <a:rPr lang="en-US" sz="2400" dirty="0" err="1"/>
              <a:t>Kendisine</a:t>
            </a:r>
            <a:r>
              <a:rPr lang="en-US" sz="2400" dirty="0"/>
              <a:t> </a:t>
            </a:r>
            <a:r>
              <a:rPr lang="en-US" sz="2400" dirty="0" err="1"/>
              <a:t>ait</a:t>
            </a:r>
            <a:r>
              <a:rPr lang="en-US" sz="2400" dirty="0"/>
              <a:t> unique </a:t>
            </a:r>
            <a:r>
              <a:rPr lang="en-US" sz="2400" dirty="0" err="1"/>
              <a:t>değeri</a:t>
            </a:r>
            <a:r>
              <a:rPr lang="en-US" sz="2400" dirty="0"/>
              <a:t> </a:t>
            </a:r>
            <a:r>
              <a:rPr lang="en-US" sz="2400" dirty="0" err="1"/>
              <a:t>olan</a:t>
            </a:r>
            <a:r>
              <a:rPr lang="en-US" sz="2400" dirty="0"/>
              <a:t> </a:t>
            </a:r>
            <a:r>
              <a:rPr lang="en-US" sz="2400" dirty="0" err="1"/>
              <a:t>yapılar</a:t>
            </a:r>
            <a:r>
              <a:rPr lang="en-US" sz="2400" dirty="0"/>
              <a:t>. (ID)</a:t>
            </a:r>
          </a:p>
          <a:p>
            <a:r>
              <a:rPr lang="en-US" sz="2400" dirty="0">
                <a:solidFill>
                  <a:schemeClr val="accent2">
                    <a:lumMod val="75000"/>
                  </a:schemeClr>
                </a:solidFill>
              </a:rPr>
              <a:t>Value Object: </a:t>
            </a:r>
            <a:r>
              <a:rPr lang="en-US" sz="2400" err="1"/>
              <a:t>Kendisine</a:t>
            </a:r>
            <a:r>
              <a:rPr lang="en-US" sz="2400" dirty="0"/>
              <a:t> </a:t>
            </a:r>
            <a:r>
              <a:rPr lang="en-US" sz="2400" err="1"/>
              <a:t>ait</a:t>
            </a:r>
            <a:r>
              <a:rPr lang="en-US" sz="2400" dirty="0"/>
              <a:t> unique </a:t>
            </a:r>
            <a:r>
              <a:rPr lang="en-US" sz="2400" err="1"/>
              <a:t>değeri</a:t>
            </a:r>
            <a:r>
              <a:rPr lang="en-US" sz="2400" dirty="0"/>
              <a:t> </a:t>
            </a:r>
            <a:r>
              <a:rPr lang="en-US" sz="2400" err="1"/>
              <a:t>olmayan</a:t>
            </a:r>
            <a:r>
              <a:rPr lang="en-US" sz="2400" dirty="0"/>
              <a:t> </a:t>
            </a:r>
            <a:r>
              <a:rPr lang="en-US" sz="2400" err="1"/>
              <a:t>yapılar</a:t>
            </a:r>
            <a:r>
              <a:rPr lang="en-US" sz="2400" dirty="0"/>
              <a:t>.</a:t>
            </a:r>
          </a:p>
          <a:p>
            <a:r>
              <a:rPr lang="en-US" sz="2400" dirty="0">
                <a:solidFill>
                  <a:schemeClr val="accent2">
                    <a:lumMod val="75000"/>
                  </a:schemeClr>
                </a:solidFill>
              </a:rPr>
              <a:t>Aggregate Root:</a:t>
            </a:r>
            <a:r>
              <a:rPr lang="en-US" sz="2400" dirty="0"/>
              <a:t> </a:t>
            </a:r>
            <a:r>
              <a:rPr lang="en-US" sz="2400" dirty="0" err="1"/>
              <a:t>Birbileri</a:t>
            </a:r>
            <a:r>
              <a:rPr lang="en-US" sz="2400" dirty="0"/>
              <a:t> </a:t>
            </a:r>
            <a:r>
              <a:rPr lang="en-US" sz="2400" dirty="0" err="1"/>
              <a:t>ile</a:t>
            </a:r>
            <a:r>
              <a:rPr lang="en-US" sz="2400" dirty="0"/>
              <a:t> </a:t>
            </a:r>
            <a:r>
              <a:rPr lang="en-US" sz="2400" dirty="0" err="1"/>
              <a:t>alakalı</a:t>
            </a:r>
            <a:r>
              <a:rPr lang="en-US" sz="2400" dirty="0"/>
              <a:t> </a:t>
            </a:r>
            <a:r>
              <a:rPr lang="en-US" sz="2400" dirty="0" err="1"/>
              <a:t>entitylerin</a:t>
            </a:r>
            <a:r>
              <a:rPr lang="en-US" sz="2400" dirty="0"/>
              <a:t> </a:t>
            </a:r>
            <a:r>
              <a:rPr lang="en-US" sz="2400" dirty="0" err="1"/>
              <a:t>bir</a:t>
            </a:r>
            <a:r>
              <a:rPr lang="en-US" sz="2400" dirty="0"/>
              <a:t> </a:t>
            </a:r>
            <a:r>
              <a:rPr lang="en-US" sz="2400" dirty="0" err="1"/>
              <a:t>arada</a:t>
            </a:r>
            <a:r>
              <a:rPr lang="en-US" sz="2400" dirty="0"/>
              <a:t> </a:t>
            </a:r>
            <a:r>
              <a:rPr lang="en-US" sz="2400" dirty="0" err="1"/>
              <a:t>bulunmasını</a:t>
            </a:r>
            <a:r>
              <a:rPr lang="en-US" sz="2400" dirty="0"/>
              <a:t> </a:t>
            </a:r>
            <a:r>
              <a:rPr lang="en-US" sz="2400" dirty="0" err="1"/>
              <a:t>sağlayan</a:t>
            </a:r>
            <a:r>
              <a:rPr lang="en-US" sz="2400" dirty="0"/>
              <a:t> </a:t>
            </a:r>
            <a:r>
              <a:rPr lang="en-US" sz="2400" dirty="0" err="1"/>
              <a:t>yapı</a:t>
            </a:r>
            <a:r>
              <a:rPr lang="en-US" sz="2400" dirty="0"/>
              <a:t>. </a:t>
            </a:r>
            <a:r>
              <a:rPr lang="en-US" sz="2400" dirty="0" err="1"/>
              <a:t>Aslında</a:t>
            </a:r>
            <a:r>
              <a:rPr lang="en-US" sz="2400" dirty="0"/>
              <a:t> </a:t>
            </a:r>
            <a:r>
              <a:rPr lang="en-US" sz="2400" dirty="0" err="1"/>
              <a:t>birden</a:t>
            </a:r>
            <a:r>
              <a:rPr lang="en-US" sz="2400" dirty="0"/>
              <a:t> </a:t>
            </a:r>
            <a:r>
              <a:rPr lang="en-US" sz="2400" dirty="0" err="1"/>
              <a:t>fazla</a:t>
            </a:r>
            <a:r>
              <a:rPr lang="en-US" sz="2400" dirty="0"/>
              <a:t> entity </a:t>
            </a:r>
            <a:r>
              <a:rPr lang="en-US" sz="2400" dirty="0" err="1"/>
              <a:t>üzerinden</a:t>
            </a:r>
            <a:r>
              <a:rPr lang="en-US" sz="2400" dirty="0"/>
              <a:t> </a:t>
            </a:r>
            <a:r>
              <a:rPr lang="en-US" sz="2400" dirty="0" err="1"/>
              <a:t>tek</a:t>
            </a:r>
            <a:r>
              <a:rPr lang="en-US" sz="2400" dirty="0"/>
              <a:t> </a:t>
            </a:r>
            <a:r>
              <a:rPr lang="en-US" sz="2400" dirty="0" err="1"/>
              <a:t>bir</a:t>
            </a:r>
            <a:r>
              <a:rPr lang="en-US" sz="2400" dirty="0"/>
              <a:t> </a:t>
            </a:r>
            <a:r>
              <a:rPr lang="en-US" sz="2400" dirty="0" err="1"/>
              <a:t>noktadan</a:t>
            </a:r>
            <a:r>
              <a:rPr lang="en-US" sz="2400" dirty="0"/>
              <a:t> </a:t>
            </a:r>
            <a:r>
              <a:rPr lang="en-US" sz="2400" dirty="0" err="1"/>
              <a:t>yönetimi</a:t>
            </a:r>
            <a:r>
              <a:rPr lang="en-US" sz="2400" dirty="0"/>
              <a:t> </a:t>
            </a:r>
            <a:r>
              <a:rPr lang="en-US" sz="2400" dirty="0" err="1"/>
              <a:t>gerçekleştirdiğimiz</a:t>
            </a:r>
            <a:r>
              <a:rPr lang="en-US" sz="2400" dirty="0"/>
              <a:t> </a:t>
            </a:r>
            <a:r>
              <a:rPr lang="en-US" sz="2400" dirty="0" err="1"/>
              <a:t>yapılardır</a:t>
            </a:r>
            <a:r>
              <a:rPr lang="en-US" sz="2400" dirty="0"/>
              <a:t>.</a:t>
            </a:r>
          </a:p>
        </p:txBody>
      </p:sp>
      <p:pic>
        <p:nvPicPr>
          <p:cNvPr id="4" name="Picture 4">
            <a:extLst>
              <a:ext uri="{FF2B5EF4-FFF2-40B4-BE49-F238E27FC236}">
                <a16:creationId xmlns:a16="http://schemas.microsoft.com/office/drawing/2014/main" id="{BF535DE4-AD26-4FAD-8C2D-5EB8E0BF8AF3}"/>
              </a:ext>
            </a:extLst>
          </p:cNvPr>
          <p:cNvPicPr>
            <a:picLocks noChangeAspect="1"/>
          </p:cNvPicPr>
          <p:nvPr/>
        </p:nvPicPr>
        <p:blipFill>
          <a:blip r:embed="rId3"/>
          <a:stretch>
            <a:fillRect/>
          </a:stretch>
        </p:blipFill>
        <p:spPr>
          <a:xfrm>
            <a:off x="7499585" y="1888727"/>
            <a:ext cx="3702755" cy="3390987"/>
          </a:xfrm>
          <a:prstGeom prst="rect">
            <a:avLst/>
          </a:prstGeom>
        </p:spPr>
      </p:pic>
    </p:spTree>
    <p:extLst>
      <p:ext uri="{BB962C8B-B14F-4D97-AF65-F5344CB8AC3E}">
        <p14:creationId xmlns:p14="http://schemas.microsoft.com/office/powerpoint/2010/main" val="3023348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6FDFB-D68E-469F-BD81-D7A7D772AA9D}"/>
              </a:ext>
            </a:extLst>
          </p:cNvPr>
          <p:cNvSpPr>
            <a:spLocks noGrp="1"/>
          </p:cNvSpPr>
          <p:nvPr>
            <p:ph type="title"/>
          </p:nvPr>
        </p:nvSpPr>
        <p:spPr/>
        <p:txBody>
          <a:bodyPr/>
          <a:lstStyle/>
          <a:p>
            <a:r>
              <a:rPr lang="en-US" dirty="0">
                <a:solidFill>
                  <a:schemeClr val="accent2">
                    <a:lumMod val="75000"/>
                  </a:schemeClr>
                </a:solidFill>
              </a:rPr>
              <a:t>Domain - Aggregates</a:t>
            </a:r>
          </a:p>
        </p:txBody>
      </p:sp>
      <p:pic>
        <p:nvPicPr>
          <p:cNvPr id="7" name="Picture 7">
            <a:extLst>
              <a:ext uri="{FF2B5EF4-FFF2-40B4-BE49-F238E27FC236}">
                <a16:creationId xmlns:a16="http://schemas.microsoft.com/office/drawing/2014/main" id="{BE0B1756-CBCB-455A-8CF3-8911CA7B5434}"/>
              </a:ext>
            </a:extLst>
          </p:cNvPr>
          <p:cNvPicPr>
            <a:picLocks noGrp="1" noChangeAspect="1"/>
          </p:cNvPicPr>
          <p:nvPr>
            <p:ph idx="1"/>
          </p:nvPr>
        </p:nvPicPr>
        <p:blipFill>
          <a:blip r:embed="rId2"/>
          <a:stretch>
            <a:fillRect/>
          </a:stretch>
        </p:blipFill>
        <p:spPr>
          <a:xfrm>
            <a:off x="1575799" y="1842617"/>
            <a:ext cx="9134475" cy="3562350"/>
          </a:xfrm>
        </p:spPr>
      </p:pic>
    </p:spTree>
    <p:extLst>
      <p:ext uri="{BB962C8B-B14F-4D97-AF65-F5344CB8AC3E}">
        <p14:creationId xmlns:p14="http://schemas.microsoft.com/office/powerpoint/2010/main" val="32169646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48082-52F0-4B61-BA7B-10F3AEA5DDA3}"/>
              </a:ext>
            </a:extLst>
          </p:cNvPr>
          <p:cNvSpPr>
            <a:spLocks noGrp="1"/>
          </p:cNvSpPr>
          <p:nvPr>
            <p:ph type="title"/>
          </p:nvPr>
        </p:nvSpPr>
        <p:spPr/>
        <p:txBody>
          <a:bodyPr/>
          <a:lstStyle/>
          <a:p>
            <a:r>
              <a:rPr lang="en-US" dirty="0">
                <a:solidFill>
                  <a:schemeClr val="accent2">
                    <a:lumMod val="75000"/>
                  </a:schemeClr>
                </a:solidFill>
              </a:rPr>
              <a:t>Domain</a:t>
            </a:r>
          </a:p>
        </p:txBody>
      </p:sp>
      <p:sp>
        <p:nvSpPr>
          <p:cNvPr id="3" name="Content Placeholder 2">
            <a:extLst>
              <a:ext uri="{FF2B5EF4-FFF2-40B4-BE49-F238E27FC236}">
                <a16:creationId xmlns:a16="http://schemas.microsoft.com/office/drawing/2014/main" id="{8C70147D-6F26-4802-B1C1-B0DA670F3D92}"/>
              </a:ext>
            </a:extLst>
          </p:cNvPr>
          <p:cNvSpPr>
            <a:spLocks noGrp="1"/>
          </p:cNvSpPr>
          <p:nvPr>
            <p:ph idx="1"/>
          </p:nvPr>
        </p:nvSpPr>
        <p:spPr/>
        <p:txBody>
          <a:bodyPr vert="horz" lIns="91440" tIns="45720" rIns="91440" bIns="45720" rtlCol="0" anchor="t">
            <a:normAutofit/>
          </a:bodyPr>
          <a:lstStyle/>
          <a:p>
            <a:r>
              <a:rPr lang="en-US" dirty="0">
                <a:solidFill>
                  <a:schemeClr val="accent2">
                    <a:lumMod val="75000"/>
                  </a:schemeClr>
                </a:solidFill>
                <a:ea typeface="+mn-lt"/>
                <a:cs typeface="+mn-lt"/>
              </a:rPr>
              <a:t>Domain Events: </a:t>
            </a:r>
            <a:r>
              <a:rPr lang="en-US" dirty="0">
                <a:ea typeface="+mn-lt"/>
                <a:cs typeface="+mn-lt"/>
              </a:rPr>
              <a:t> </a:t>
            </a:r>
            <a:r>
              <a:rPr lang="tr-TR" dirty="0">
                <a:ea typeface="+mn-lt"/>
                <a:cs typeface="+mn-lt"/>
              </a:rPr>
              <a:t>MS projesindeki AggregateRootlar </a:t>
            </a:r>
            <a:r>
              <a:rPr lang="en-US" dirty="0" err="1">
                <a:ea typeface="+mn-lt"/>
                <a:cs typeface="+mn-lt"/>
              </a:rPr>
              <a:t>arasındaki</a:t>
            </a:r>
            <a:r>
              <a:rPr lang="en-US" dirty="0">
                <a:ea typeface="+mn-lt"/>
                <a:cs typeface="+mn-lt"/>
              </a:rPr>
              <a:t> </a:t>
            </a:r>
            <a:r>
              <a:rPr lang="en-US" dirty="0" err="1">
                <a:ea typeface="+mn-lt"/>
                <a:cs typeface="+mn-lt"/>
              </a:rPr>
              <a:t>iletişimi</a:t>
            </a:r>
            <a:r>
              <a:rPr lang="en-US" dirty="0">
                <a:ea typeface="+mn-lt"/>
                <a:cs typeface="+mn-lt"/>
              </a:rPr>
              <a:t> Domain </a:t>
            </a:r>
            <a:r>
              <a:rPr lang="en-US" dirty="0" err="1">
                <a:ea typeface="+mn-lt"/>
                <a:cs typeface="+mn-lt"/>
              </a:rPr>
              <a:t>Eventsler</a:t>
            </a:r>
            <a:r>
              <a:rPr lang="en-US" dirty="0">
                <a:ea typeface="+mn-lt"/>
                <a:cs typeface="+mn-lt"/>
              </a:rPr>
              <a:t> </a:t>
            </a:r>
            <a:r>
              <a:rPr lang="en-US" dirty="0" err="1">
                <a:ea typeface="+mn-lt"/>
                <a:cs typeface="+mn-lt"/>
              </a:rPr>
              <a:t>ile</a:t>
            </a:r>
            <a:r>
              <a:rPr lang="en-US" dirty="0">
                <a:ea typeface="+mn-lt"/>
                <a:cs typeface="+mn-lt"/>
              </a:rPr>
              <a:t> </a:t>
            </a:r>
            <a:r>
              <a:rPr lang="en-US" dirty="0" err="1">
                <a:ea typeface="+mn-lt"/>
                <a:cs typeface="+mn-lt"/>
              </a:rPr>
              <a:t>sağlarız</a:t>
            </a:r>
            <a:r>
              <a:rPr lang="en-US" dirty="0">
                <a:ea typeface="+mn-lt"/>
                <a:cs typeface="+mn-lt"/>
              </a:rPr>
              <a:t>.</a:t>
            </a:r>
          </a:p>
          <a:p>
            <a:r>
              <a:rPr lang="en-US" dirty="0"/>
              <a:t>Bir Bounded </a:t>
            </a:r>
            <a:r>
              <a:rPr lang="en-US" dirty="0" err="1"/>
              <a:t>Context'e</a:t>
            </a:r>
            <a:r>
              <a:rPr lang="en-US" dirty="0"/>
              <a:t> </a:t>
            </a:r>
            <a:r>
              <a:rPr lang="en-US" dirty="0" err="1"/>
              <a:t>bir</a:t>
            </a:r>
            <a:r>
              <a:rPr lang="en-US" dirty="0"/>
              <a:t> </a:t>
            </a:r>
            <a:r>
              <a:rPr lang="en-US" dirty="0" err="1"/>
              <a:t>operasyon</a:t>
            </a:r>
            <a:r>
              <a:rPr lang="en-US" dirty="0"/>
              <a:t> </a:t>
            </a:r>
            <a:r>
              <a:rPr lang="en-US" dirty="0" err="1"/>
              <a:t>gerçekleştiğinde</a:t>
            </a:r>
            <a:r>
              <a:rPr lang="en-US" dirty="0"/>
              <a:t> </a:t>
            </a:r>
            <a:r>
              <a:rPr lang="en-US" dirty="0" err="1"/>
              <a:t>diğer</a:t>
            </a:r>
            <a:r>
              <a:rPr lang="en-US" dirty="0"/>
              <a:t> bounded </a:t>
            </a:r>
            <a:r>
              <a:rPr lang="en-US" dirty="0" err="1"/>
              <a:t>contextler</a:t>
            </a:r>
            <a:r>
              <a:rPr lang="en-US" dirty="0"/>
              <a:t> </a:t>
            </a:r>
            <a:r>
              <a:rPr lang="en-US" dirty="0" err="1"/>
              <a:t>bu</a:t>
            </a:r>
            <a:r>
              <a:rPr lang="en-US" dirty="0"/>
              <a:t> </a:t>
            </a:r>
            <a:r>
              <a:rPr lang="en-US" dirty="0" err="1"/>
              <a:t>işlemi</a:t>
            </a:r>
            <a:r>
              <a:rPr lang="en-US" dirty="0"/>
              <a:t> </a:t>
            </a:r>
            <a:r>
              <a:rPr lang="en-US" dirty="0" err="1"/>
              <a:t>dinler</a:t>
            </a:r>
            <a:r>
              <a:rPr lang="en-US" dirty="0"/>
              <a:t> (subscribe) </a:t>
            </a:r>
            <a:r>
              <a:rPr lang="en-US" dirty="0" err="1"/>
              <a:t>ve</a:t>
            </a:r>
            <a:r>
              <a:rPr lang="en-US" dirty="0"/>
              <a:t> </a:t>
            </a:r>
            <a:r>
              <a:rPr lang="en-US" dirty="0" err="1"/>
              <a:t>sonunda</a:t>
            </a:r>
            <a:r>
              <a:rPr lang="en-US" dirty="0"/>
              <a:t> </a:t>
            </a:r>
            <a:r>
              <a:rPr lang="en-US" dirty="0" err="1"/>
              <a:t>kendi</a:t>
            </a:r>
            <a:r>
              <a:rPr lang="en-US" dirty="0"/>
              <a:t> bounded </a:t>
            </a:r>
            <a:r>
              <a:rPr lang="en-US" dirty="0" err="1"/>
              <a:t>contextlerinde</a:t>
            </a:r>
            <a:r>
              <a:rPr lang="en-US" dirty="0"/>
              <a:t> </a:t>
            </a:r>
            <a:r>
              <a:rPr lang="en-US" dirty="0" err="1"/>
              <a:t>bir</a:t>
            </a:r>
            <a:r>
              <a:rPr lang="en-US" dirty="0"/>
              <a:t> </a:t>
            </a:r>
            <a:r>
              <a:rPr lang="en-US" dirty="0" err="1"/>
              <a:t>operasyonu</a:t>
            </a:r>
            <a:r>
              <a:rPr lang="en-US" dirty="0"/>
              <a:t> </a:t>
            </a:r>
            <a:r>
              <a:rPr lang="en-US" dirty="0" err="1"/>
              <a:t>yerine</a:t>
            </a:r>
            <a:r>
              <a:rPr lang="en-US" dirty="0"/>
              <a:t> </a:t>
            </a:r>
            <a:r>
              <a:rPr lang="en-US" dirty="0" err="1"/>
              <a:t>getirir</a:t>
            </a:r>
            <a:r>
              <a:rPr lang="en-US" dirty="0"/>
              <a:t>.</a:t>
            </a:r>
          </a:p>
          <a:p>
            <a:r>
              <a:rPr lang="en-US" b="1" dirty="0"/>
              <a:t>In-Memory Event</a:t>
            </a:r>
            <a:r>
              <a:rPr lang="en-US" dirty="0"/>
              <a:t> </a:t>
            </a:r>
            <a:r>
              <a:rPr lang="en-US" dirty="0" err="1"/>
              <a:t>Yaklaşımı</a:t>
            </a:r>
            <a:r>
              <a:rPr lang="en-US" dirty="0"/>
              <a:t> </a:t>
            </a:r>
            <a:r>
              <a:rPr lang="en-US" dirty="0" err="1"/>
              <a:t>söz</a:t>
            </a:r>
            <a:r>
              <a:rPr lang="en-US" dirty="0"/>
              <a:t> </a:t>
            </a:r>
            <a:r>
              <a:rPr lang="en-US" dirty="0" err="1"/>
              <a:t>konusudur</a:t>
            </a:r>
            <a:r>
              <a:rPr lang="en-US" dirty="0"/>
              <a:t>.</a:t>
            </a:r>
          </a:p>
          <a:p>
            <a:r>
              <a:rPr lang="en-US" dirty="0"/>
              <a:t>Micro Service </a:t>
            </a:r>
            <a:r>
              <a:rPr lang="en-US" dirty="0" err="1"/>
              <a:t>düzeyinde</a:t>
            </a:r>
            <a:r>
              <a:rPr lang="en-US" dirty="0"/>
              <a:t> </a:t>
            </a:r>
            <a:r>
              <a:rPr lang="en-US" dirty="0" err="1"/>
              <a:t>bu</a:t>
            </a:r>
            <a:r>
              <a:rPr lang="en-US" dirty="0"/>
              <a:t> </a:t>
            </a:r>
            <a:r>
              <a:rPr lang="en-US" dirty="0" err="1"/>
              <a:t>işlemi</a:t>
            </a:r>
            <a:r>
              <a:rPr lang="en-US" dirty="0"/>
              <a:t> </a:t>
            </a:r>
            <a:r>
              <a:rPr lang="en-US" b="1" dirty="0"/>
              <a:t>Message Broker</a:t>
            </a:r>
            <a:r>
              <a:rPr lang="en-US" dirty="0"/>
              <a:t> </a:t>
            </a:r>
            <a:r>
              <a:rPr lang="en-US" dirty="0" err="1"/>
              <a:t>ile</a:t>
            </a:r>
            <a:r>
              <a:rPr lang="en-US" dirty="0"/>
              <a:t> </a:t>
            </a:r>
            <a:r>
              <a:rPr lang="en-US" dirty="0" err="1"/>
              <a:t>yaparız</a:t>
            </a:r>
            <a:r>
              <a:rPr lang="en-US" dirty="0"/>
              <a:t>.</a:t>
            </a:r>
          </a:p>
        </p:txBody>
      </p:sp>
    </p:spTree>
    <p:extLst>
      <p:ext uri="{BB962C8B-B14F-4D97-AF65-F5344CB8AC3E}">
        <p14:creationId xmlns:p14="http://schemas.microsoft.com/office/powerpoint/2010/main" val="2610776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18A8-74D4-4B24-8769-C734A15F987A}"/>
              </a:ext>
            </a:extLst>
          </p:cNvPr>
          <p:cNvSpPr>
            <a:spLocks noGrp="1"/>
          </p:cNvSpPr>
          <p:nvPr>
            <p:ph type="title"/>
          </p:nvPr>
        </p:nvSpPr>
        <p:spPr/>
        <p:txBody>
          <a:bodyPr/>
          <a:lstStyle/>
          <a:p>
            <a:r>
              <a:rPr lang="en-US" dirty="0">
                <a:solidFill>
                  <a:schemeClr val="accent2">
                    <a:lumMod val="75000"/>
                  </a:schemeClr>
                </a:solidFill>
              </a:rPr>
              <a:t>Anemic Domain Model</a:t>
            </a:r>
          </a:p>
        </p:txBody>
      </p:sp>
      <p:sp>
        <p:nvSpPr>
          <p:cNvPr id="3" name="Content Placeholder 2">
            <a:extLst>
              <a:ext uri="{FF2B5EF4-FFF2-40B4-BE49-F238E27FC236}">
                <a16:creationId xmlns:a16="http://schemas.microsoft.com/office/drawing/2014/main" id="{0BAC874C-CEFB-4722-A305-98DB46D40982}"/>
              </a:ext>
            </a:extLst>
          </p:cNvPr>
          <p:cNvSpPr>
            <a:spLocks noGrp="1"/>
          </p:cNvSpPr>
          <p:nvPr>
            <p:ph idx="1"/>
          </p:nvPr>
        </p:nvSpPr>
        <p:spPr/>
        <p:txBody>
          <a:bodyPr vert="horz" lIns="91440" tIns="45720" rIns="91440" bIns="45720" rtlCol="0" anchor="t">
            <a:normAutofit/>
          </a:bodyPr>
          <a:lstStyle/>
          <a:p>
            <a:r>
              <a:rPr lang="en-US" dirty="0" err="1"/>
              <a:t>Entityler</a:t>
            </a:r>
            <a:r>
              <a:rPr lang="en-US" dirty="0"/>
              <a:t> </a:t>
            </a:r>
            <a:r>
              <a:rPr lang="en-US" dirty="0" err="1"/>
              <a:t>sadece</a:t>
            </a:r>
            <a:r>
              <a:rPr lang="en-US" dirty="0"/>
              <a:t> </a:t>
            </a:r>
            <a:r>
              <a:rPr lang="en-US" b="1" dirty="0" err="1">
                <a:solidFill>
                  <a:schemeClr val="accent2">
                    <a:lumMod val="75000"/>
                  </a:schemeClr>
                </a:solidFill>
              </a:rPr>
              <a:t>Propertiesten</a:t>
            </a:r>
            <a:r>
              <a:rPr lang="en-US" dirty="0"/>
              <a:t> </a:t>
            </a:r>
            <a:r>
              <a:rPr lang="en-US" dirty="0" err="1"/>
              <a:t>oluşur</a:t>
            </a:r>
            <a:r>
              <a:rPr lang="en-US" dirty="0"/>
              <a:t>.</a:t>
            </a:r>
          </a:p>
          <a:p>
            <a:r>
              <a:rPr lang="en-US" dirty="0" err="1"/>
              <a:t>Entityler</a:t>
            </a:r>
            <a:r>
              <a:rPr lang="en-US" dirty="0"/>
              <a:t> </a:t>
            </a:r>
            <a:r>
              <a:rPr lang="en-US" b="1" dirty="0">
                <a:solidFill>
                  <a:schemeClr val="accent2">
                    <a:lumMod val="75000"/>
                  </a:schemeClr>
                </a:solidFill>
              </a:rPr>
              <a:t>(Behaviors)</a:t>
            </a:r>
            <a:r>
              <a:rPr lang="en-US" dirty="0"/>
              <a:t> </a:t>
            </a:r>
            <a:r>
              <a:rPr lang="en-US" dirty="0" err="1"/>
              <a:t>barındırmaz</a:t>
            </a:r>
            <a:endParaRPr lang="en-US" dirty="0"/>
          </a:p>
          <a:p>
            <a:r>
              <a:rPr lang="en-US" dirty="0">
                <a:solidFill>
                  <a:schemeClr val="accent2">
                    <a:lumMod val="75000"/>
                  </a:schemeClr>
                </a:solidFill>
              </a:rPr>
              <a:t>Cohesion</a:t>
            </a:r>
            <a:r>
              <a:rPr lang="en-US" dirty="0"/>
              <a:t> </a:t>
            </a:r>
            <a:r>
              <a:rPr lang="en-US" dirty="0" err="1"/>
              <a:t>düşüktür</a:t>
            </a:r>
            <a:r>
              <a:rPr lang="en-US" dirty="0"/>
              <a:t>.</a:t>
            </a:r>
          </a:p>
          <a:p>
            <a:r>
              <a:rPr lang="en-US" dirty="0" err="1"/>
              <a:t>Bussiness</a:t>
            </a:r>
            <a:r>
              <a:rPr lang="en-US" dirty="0"/>
              <a:t> Rules (Behaviors) </a:t>
            </a:r>
            <a:r>
              <a:rPr lang="en-US" dirty="0" err="1">
                <a:solidFill>
                  <a:schemeClr val="accent2">
                    <a:lumMod val="75000"/>
                  </a:schemeClr>
                </a:solidFill>
              </a:rPr>
              <a:t>BLL</a:t>
            </a:r>
            <a:r>
              <a:rPr lang="en-US" dirty="0" err="1"/>
              <a:t>'dediğimiz</a:t>
            </a:r>
            <a:r>
              <a:rPr lang="en-US" dirty="0"/>
              <a:t> </a:t>
            </a:r>
            <a:r>
              <a:rPr lang="en-US" dirty="0" err="1"/>
              <a:t>katmanda</a:t>
            </a:r>
            <a:r>
              <a:rPr lang="en-US" dirty="0"/>
              <a:t> </a:t>
            </a:r>
            <a:r>
              <a:rPr lang="en-US" dirty="0" err="1"/>
              <a:t>bulunur</a:t>
            </a:r>
            <a:r>
              <a:rPr lang="en-US" dirty="0"/>
              <a:t>.</a:t>
            </a:r>
          </a:p>
        </p:txBody>
      </p:sp>
      <p:sp>
        <p:nvSpPr>
          <p:cNvPr id="4" name="Rectangle 3">
            <a:extLst>
              <a:ext uri="{FF2B5EF4-FFF2-40B4-BE49-F238E27FC236}">
                <a16:creationId xmlns:a16="http://schemas.microsoft.com/office/drawing/2014/main" id="{8F5B54A5-F77F-406D-A086-00CBA929C1B2}"/>
              </a:ext>
            </a:extLst>
          </p:cNvPr>
          <p:cNvSpPr/>
          <p:nvPr/>
        </p:nvSpPr>
        <p:spPr>
          <a:xfrm>
            <a:off x="1133788" y="4227843"/>
            <a:ext cx="3073120" cy="9127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a:t>
            </a:r>
          </a:p>
          <a:p>
            <a:pPr algn="ctr"/>
            <a:r>
              <a:rPr lang="en-US" dirty="0"/>
              <a:t>Order</a:t>
            </a:r>
          </a:p>
        </p:txBody>
      </p:sp>
      <p:sp>
        <p:nvSpPr>
          <p:cNvPr id="5" name="Rectangle 4">
            <a:extLst>
              <a:ext uri="{FF2B5EF4-FFF2-40B4-BE49-F238E27FC236}">
                <a16:creationId xmlns:a16="http://schemas.microsoft.com/office/drawing/2014/main" id="{6AFE2345-6C75-4674-B69C-AB461BA8D63A}"/>
              </a:ext>
            </a:extLst>
          </p:cNvPr>
          <p:cNvSpPr/>
          <p:nvPr/>
        </p:nvSpPr>
        <p:spPr>
          <a:xfrm>
            <a:off x="7053941" y="4169227"/>
            <a:ext cx="3073120" cy="912725"/>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dirty="0"/>
              <a:t>BLL Layer Service</a:t>
            </a:r>
          </a:p>
          <a:p>
            <a:pPr algn="ctr"/>
            <a:r>
              <a:rPr lang="en-US" dirty="0" err="1"/>
              <a:t>OrderService</a:t>
            </a:r>
          </a:p>
        </p:txBody>
      </p:sp>
      <p:sp>
        <p:nvSpPr>
          <p:cNvPr id="6" name="Arrow: Left-Right 5">
            <a:extLst>
              <a:ext uri="{FF2B5EF4-FFF2-40B4-BE49-F238E27FC236}">
                <a16:creationId xmlns:a16="http://schemas.microsoft.com/office/drawing/2014/main" id="{A0E47B44-95DC-450E-8089-EED82AC59366}"/>
              </a:ext>
            </a:extLst>
          </p:cNvPr>
          <p:cNvSpPr/>
          <p:nvPr/>
        </p:nvSpPr>
        <p:spPr>
          <a:xfrm>
            <a:off x="4726446" y="4443251"/>
            <a:ext cx="1867317" cy="485670"/>
          </a:xfrm>
          <a:prstGeom prst="lef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78432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303CA-FD67-4489-B735-C25D907A4E6D}"/>
              </a:ext>
            </a:extLst>
          </p:cNvPr>
          <p:cNvSpPr>
            <a:spLocks noGrp="1"/>
          </p:cNvSpPr>
          <p:nvPr>
            <p:ph type="title"/>
          </p:nvPr>
        </p:nvSpPr>
        <p:spPr/>
        <p:txBody>
          <a:bodyPr/>
          <a:lstStyle/>
          <a:p>
            <a:r>
              <a:rPr lang="en-US" dirty="0">
                <a:solidFill>
                  <a:schemeClr val="accent2">
                    <a:lumMod val="75000"/>
                  </a:schemeClr>
                </a:solidFill>
              </a:rPr>
              <a:t>Domain Model</a:t>
            </a:r>
          </a:p>
        </p:txBody>
      </p:sp>
      <p:pic>
        <p:nvPicPr>
          <p:cNvPr id="4" name="Picture 4">
            <a:extLst>
              <a:ext uri="{FF2B5EF4-FFF2-40B4-BE49-F238E27FC236}">
                <a16:creationId xmlns:a16="http://schemas.microsoft.com/office/drawing/2014/main" id="{C0A940B4-8B03-4693-A8AA-EDE313076909}"/>
              </a:ext>
            </a:extLst>
          </p:cNvPr>
          <p:cNvPicPr>
            <a:picLocks noGrp="1" noChangeAspect="1"/>
          </p:cNvPicPr>
          <p:nvPr>
            <p:ph idx="1"/>
          </p:nvPr>
        </p:nvPicPr>
        <p:blipFill>
          <a:blip r:embed="rId3"/>
          <a:stretch>
            <a:fillRect/>
          </a:stretch>
        </p:blipFill>
        <p:spPr>
          <a:xfrm>
            <a:off x="951665" y="1582790"/>
            <a:ext cx="7910560" cy="3859742"/>
          </a:xfrm>
        </p:spPr>
      </p:pic>
    </p:spTree>
    <p:extLst>
      <p:ext uri="{BB962C8B-B14F-4D97-AF65-F5344CB8AC3E}">
        <p14:creationId xmlns:p14="http://schemas.microsoft.com/office/powerpoint/2010/main" val="1049607487"/>
      </p:ext>
    </p:extLst>
  </p:cSld>
  <p:clrMapOvr>
    <a:masterClrMapping/>
  </p:clrMapOvr>
</p:sld>
</file>

<file path=ppt/theme/theme1.xml><?xml version="1.0" encoding="utf-8"?>
<a:theme xmlns:a="http://schemas.openxmlformats.org/drawingml/2006/main" name="ShapesVTI">
  <a:themeElements>
    <a:clrScheme name="Ofis">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7801</TotalTime>
  <Words>7716</Words>
  <Application>Microsoft Office PowerPoint</Application>
  <PresentationFormat>Widescreen</PresentationFormat>
  <Paragraphs>980</Paragraphs>
  <Slides>171</Slides>
  <Notes>43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171</vt:i4>
      </vt:variant>
    </vt:vector>
  </HeadingPairs>
  <TitlesOfParts>
    <vt:vector size="190" baseType="lpstr">
      <vt:lpstr>-apple-system</vt:lpstr>
      <vt:lpstr>Arial</vt:lpstr>
      <vt:lpstr>Arial,Sans-Serif</vt:lpstr>
      <vt:lpstr>Avenir Next LT Pro</vt:lpstr>
      <vt:lpstr>Avenir Next LT Pro (Body)</vt:lpstr>
      <vt:lpstr>AvenirBold</vt:lpstr>
      <vt:lpstr>AvenirRegular</vt:lpstr>
      <vt:lpstr>Calibri</vt:lpstr>
      <vt:lpstr>Consolas</vt:lpstr>
      <vt:lpstr>Georgia</vt:lpstr>
      <vt:lpstr>inherit</vt:lpstr>
      <vt:lpstr>Inter</vt:lpstr>
      <vt:lpstr>Roboto</vt:lpstr>
      <vt:lpstr>sohne</vt:lpstr>
      <vt:lpstr>source-code-pro</vt:lpstr>
      <vt:lpstr>source-serif-pro</vt:lpstr>
      <vt:lpstr>Tw Cen MT</vt:lpstr>
      <vt:lpstr>volkhov</vt:lpstr>
      <vt:lpstr>ShapesVTI</vt:lpstr>
      <vt:lpstr>Microservices </vt:lpstr>
      <vt:lpstr>Eğitim Kataloğu </vt:lpstr>
      <vt:lpstr>Eğitim Kataloğu </vt:lpstr>
      <vt:lpstr>Eğitim Kataloğu  </vt:lpstr>
      <vt:lpstr>Eğitim Kataloğu </vt:lpstr>
      <vt:lpstr>Eğitim Kataloğu </vt:lpstr>
      <vt:lpstr>Eğitim Kataloğu </vt:lpstr>
      <vt:lpstr>SOA (Service Oriented Architecture) </vt:lpstr>
      <vt:lpstr>SOA Karakteristik Özellikleri</vt:lpstr>
      <vt:lpstr>SOA Temel Bileşenleri</vt:lpstr>
      <vt:lpstr>SOA Temel Bileşenleri</vt:lpstr>
      <vt:lpstr>SOA Architecture</vt:lpstr>
      <vt:lpstr>SOA Avantajları</vt:lpstr>
      <vt:lpstr>ESB (Enterprise Service Bus)</vt:lpstr>
      <vt:lpstr>Enterprise Service Bus Ne yapar ?</vt:lpstr>
      <vt:lpstr>ESB (Enterprise Service Bus)</vt:lpstr>
      <vt:lpstr>Adapters / Transports</vt:lpstr>
      <vt:lpstr>Service Hosting  </vt:lpstr>
      <vt:lpstr>Security</vt:lpstr>
      <vt:lpstr>Mediation</vt:lpstr>
      <vt:lpstr>Operation And Management</vt:lpstr>
      <vt:lpstr>SOA VS MICROSERVICES</vt:lpstr>
      <vt:lpstr>PowerPoint Presentation</vt:lpstr>
      <vt:lpstr>Microservices</vt:lpstr>
      <vt:lpstr>Monolithic Mimari</vt:lpstr>
      <vt:lpstr>Mikro Hizmet Mimarilerinde Ölçeklendirilebilirlik (Scalability)</vt:lpstr>
      <vt:lpstr>Micro Service</vt:lpstr>
      <vt:lpstr>Avantajları</vt:lpstr>
      <vt:lpstr>Dezavantajları</vt:lpstr>
      <vt:lpstr>Micro Service Communication (İletişim)</vt:lpstr>
      <vt:lpstr>Request Driven vs Event Driven</vt:lpstr>
      <vt:lpstr>Request Driven vs Event Driven</vt:lpstr>
      <vt:lpstr>Pub/Sub Mimarisi</vt:lpstr>
      <vt:lpstr>Pub/Sub Mimarisi</vt:lpstr>
      <vt:lpstr>Message Broker Kavramı</vt:lpstr>
      <vt:lpstr>Message Broker</vt:lpstr>
      <vt:lpstr>Mesaj Tipleri (Event)</vt:lpstr>
      <vt:lpstr>Mesaj Tipleri (Command-Message)</vt:lpstr>
      <vt:lpstr>Message Brokers</vt:lpstr>
      <vt:lpstr>Kafka</vt:lpstr>
      <vt:lpstr>Kafka Topic, Partion, Offset Kavramı</vt:lpstr>
      <vt:lpstr>Kafka Topic, Partion, Offset Kavramı</vt:lpstr>
      <vt:lpstr>Kafka Avantajları </vt:lpstr>
      <vt:lpstr>Kafka Dezavantajları</vt:lpstr>
      <vt:lpstr>RabbitMq</vt:lpstr>
      <vt:lpstr>Exchange (Message Routing Agent) Kavramı</vt:lpstr>
      <vt:lpstr>Direct Exchange</vt:lpstr>
      <vt:lpstr>Header Exchange</vt:lpstr>
      <vt:lpstr>Fanout Exchange (Broadcast)</vt:lpstr>
      <vt:lpstr>Topic Exchange</vt:lpstr>
      <vt:lpstr>RabbitMq Avantajları</vt:lpstr>
      <vt:lpstr>RabbitMq Dezavantajları </vt:lpstr>
      <vt:lpstr>DOCKER Nedir ?</vt:lpstr>
      <vt:lpstr>DOCKER Nedir ?</vt:lpstr>
      <vt:lpstr>Docker vs Virtual Machine</vt:lpstr>
      <vt:lpstr>Docker Bileşenleri</vt:lpstr>
      <vt:lpstr>Docker Bileşenleri</vt:lpstr>
      <vt:lpstr>Docker Bileşenleri</vt:lpstr>
      <vt:lpstr>Docker Bileşenleri</vt:lpstr>
      <vt:lpstr>Docker Swarm </vt:lpstr>
      <vt:lpstr>Docker Swarm</vt:lpstr>
      <vt:lpstr>Docker ile Kubernetes Farkları</vt:lpstr>
      <vt:lpstr>Docker Images Komutları</vt:lpstr>
      <vt:lpstr>Docker Container Komutları</vt:lpstr>
      <vt:lpstr>Dockerfile</vt:lpstr>
      <vt:lpstr>Dockerfile</vt:lpstr>
      <vt:lpstr>Dockerfile</vt:lpstr>
      <vt:lpstr>Dockerfile</vt:lpstr>
      <vt:lpstr>dockerfile Komutları</vt:lpstr>
      <vt:lpstr>Mikro Hizmet Mimarilerinde Yazılım Geliştirme Teknikleri</vt:lpstr>
      <vt:lpstr>Solid Principles</vt:lpstr>
      <vt:lpstr>Neden SOLID ihtiyaç duyuyoruz ?</vt:lpstr>
      <vt:lpstr>Single Responsibility</vt:lpstr>
      <vt:lpstr>Open Closed Principles</vt:lpstr>
      <vt:lpstr>Interface Seggregation</vt:lpstr>
      <vt:lpstr>Dependency Inversion Principles</vt:lpstr>
      <vt:lpstr>Liskov Substitution Principles</vt:lpstr>
      <vt:lpstr>Inversion Of Control (IoC)</vt:lpstr>
      <vt:lpstr>IoC Avantajları</vt:lpstr>
      <vt:lpstr>DI (Dependecy Injection)</vt:lpstr>
      <vt:lpstr>DI Avantajları</vt:lpstr>
      <vt:lpstr>Adım Adım Zayıf Bağlılık</vt:lpstr>
      <vt:lpstr>IoC Container</vt:lpstr>
      <vt:lpstr>Clean Arhitecture (Temiz Mimari)</vt:lpstr>
      <vt:lpstr>Domain Layer</vt:lpstr>
      <vt:lpstr>Application Layer</vt:lpstr>
      <vt:lpstr>Infrastructure Layer</vt:lpstr>
      <vt:lpstr>Presentation Layer</vt:lpstr>
      <vt:lpstr>Domain Driven Design (DDD)</vt:lpstr>
      <vt:lpstr>Ubiquitous Language (Ortak Dil)</vt:lpstr>
      <vt:lpstr>Bounded Context (Sınırlı Bağlam)</vt:lpstr>
      <vt:lpstr>Bounded Context İzolasyon Seviyeleri</vt:lpstr>
      <vt:lpstr>Bounded Context Architecture Structure</vt:lpstr>
      <vt:lpstr>Bounded Context Architecture Structure</vt:lpstr>
      <vt:lpstr>Domain</vt:lpstr>
      <vt:lpstr>Domain - Aggregates</vt:lpstr>
      <vt:lpstr>Domain</vt:lpstr>
      <vt:lpstr>Anemic Domain Model</vt:lpstr>
      <vt:lpstr>Domain Model</vt:lpstr>
      <vt:lpstr>CQRS Pattern (Command Query Seggregation Priciples)</vt:lpstr>
      <vt:lpstr>CQRS İzolasyon Seviyeleri</vt:lpstr>
      <vt:lpstr>Micro Service Veritabanı Tasarımı</vt:lpstr>
      <vt:lpstr>Micro Service Veritabanı Tasarımı</vt:lpstr>
      <vt:lpstr>Mikro Hizmet Mimarilerinde Veri Tabanı</vt:lpstr>
      <vt:lpstr>Microservices Distributed Transaction Yönetimi</vt:lpstr>
      <vt:lpstr>Microservices CAP</vt:lpstr>
      <vt:lpstr>Micro Hizmetler Distributed Transaction Yönetimi</vt:lpstr>
      <vt:lpstr>Eventual Consistency</vt:lpstr>
      <vt:lpstr>Eventual Consistency</vt:lpstr>
      <vt:lpstr>2PC (Two Phase Commit) Pattern</vt:lpstr>
      <vt:lpstr>2PC (Two Phase Commit) Pattern</vt:lpstr>
      <vt:lpstr>2PC Avantajları ve Dezavantajları</vt:lpstr>
      <vt:lpstr>SAGA PATTERN</vt:lpstr>
      <vt:lpstr>Orchestration-Based Saga</vt:lpstr>
      <vt:lpstr>Orchestration-Based Saga</vt:lpstr>
      <vt:lpstr>Choreography-Based Saga </vt:lpstr>
      <vt:lpstr>Choreography-Based Saga</vt:lpstr>
      <vt:lpstr>Choreography-Based Saga</vt:lpstr>
      <vt:lpstr>Choreography-Based Saga Avantajları ve Dezavantajları</vt:lpstr>
      <vt:lpstr>Orchestration-Based Saga Avantajları ve Dezavantajları</vt:lpstr>
      <vt:lpstr>OutBox Pattern</vt:lpstr>
      <vt:lpstr>OutBox Pattern</vt:lpstr>
      <vt:lpstr>OutBox Pattern</vt:lpstr>
      <vt:lpstr>OutBox Pattern</vt:lpstr>
      <vt:lpstr>NetCore CAP</vt:lpstr>
      <vt:lpstr>NetCore CAP</vt:lpstr>
      <vt:lpstr>NetCore CAP Dashboard</vt:lpstr>
      <vt:lpstr>Micro Hizmet Mimarilerinde Altyapısal Hizmetler</vt:lpstr>
      <vt:lpstr>API Gateway Kavramı</vt:lpstr>
      <vt:lpstr>API GATEWAY İLE NELER YAPILABİLİR?</vt:lpstr>
      <vt:lpstr>API Gateway’in Avantajları</vt:lpstr>
      <vt:lpstr>API Gateway’in Dezavantajları</vt:lpstr>
      <vt:lpstr>OCELOT</vt:lpstr>
      <vt:lpstr>OCELOT</vt:lpstr>
      <vt:lpstr>OCELOT</vt:lpstr>
      <vt:lpstr>OCELOT KONFİGURASYON</vt:lpstr>
      <vt:lpstr>OCELOT Authentication</vt:lpstr>
      <vt:lpstr>Ocelot Deploy seçenekleri</vt:lpstr>
      <vt:lpstr>Ocelot Deploy seçenekleri</vt:lpstr>
      <vt:lpstr>Ocelot Deploy seçenekleri</vt:lpstr>
      <vt:lpstr>Ocelot Deploy seçenekleri</vt:lpstr>
      <vt:lpstr>Ocelot Deploy seçenekleri</vt:lpstr>
      <vt:lpstr>Ocelot Load Balancing</vt:lpstr>
      <vt:lpstr>Service Discovery Kavramı</vt:lpstr>
      <vt:lpstr>Service Discovery Kavramı</vt:lpstr>
      <vt:lpstr>Client-Side Service Discovery</vt:lpstr>
      <vt:lpstr>Client-Side Service Discovery</vt:lpstr>
      <vt:lpstr>Server-Side Service Discovery</vt:lpstr>
      <vt:lpstr>Server-Side Service Discovery</vt:lpstr>
      <vt:lpstr>Service Discovery Kavramı</vt:lpstr>
      <vt:lpstr>Mikro Hizmet Mimarilerinde Esneklik ve Hata Toleransı (Recilience &amp; Fault Tolerance)</vt:lpstr>
      <vt:lpstr>Circuit Braker Pattern</vt:lpstr>
      <vt:lpstr>Closed Durumu</vt:lpstr>
      <vt:lpstr>Open Durumu</vt:lpstr>
      <vt:lpstr>Half-Open Durumu</vt:lpstr>
      <vt:lpstr>Polly Circuit Braker Policy</vt:lpstr>
      <vt:lpstr>Fallback Policy</vt:lpstr>
      <vt:lpstr>Timeout Policy</vt:lpstr>
      <vt:lpstr>Retry Policy</vt:lpstr>
      <vt:lpstr>Polly Retry ve Timeout Policy</vt:lpstr>
      <vt:lpstr>Micro Hizmet Mimarilerinde Loglama</vt:lpstr>
      <vt:lpstr>Micro Hizmet Mimarilerinde Loglama</vt:lpstr>
      <vt:lpstr>Micro Hizmet Mimarilerinde Loglama</vt:lpstr>
      <vt:lpstr>Micro Hizmet Mimarilerinde Loglama</vt:lpstr>
      <vt:lpstr>Micro Hizmet Mimarilerinde Loglama</vt:lpstr>
      <vt:lpstr>Micro Hizmet Mimarilerinde Loglama</vt:lpstr>
      <vt:lpstr>Distributed Logging Mimarisi</vt:lpstr>
      <vt:lpstr>Distributed Logging Mimarisi</vt:lpstr>
      <vt:lpstr>Distributed Cache Mimarisi</vt:lpstr>
      <vt:lpstr>Avantajları</vt:lpstr>
      <vt:lpstr>Dezavantajaları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Mert Alptekin</dc:creator>
  <cp:lastModifiedBy>11212</cp:lastModifiedBy>
  <cp:revision>1676</cp:revision>
  <dcterms:created xsi:type="dcterms:W3CDTF">2021-09-27T20:14:30Z</dcterms:created>
  <dcterms:modified xsi:type="dcterms:W3CDTF">2022-12-29T13:59:16Z</dcterms:modified>
</cp:coreProperties>
</file>